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41" autoAdjust="0"/>
    <p:restoredTop sz="90929"/>
  </p:normalViewPr>
  <p:slideViewPr>
    <p:cSldViewPr>
      <p:cViewPr varScale="1">
        <p:scale>
          <a:sx n="74" d="100"/>
          <a:sy n="74" d="100"/>
        </p:scale>
        <p:origin x="-19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6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2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1752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248400"/>
            <a:ext cx="3200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19800" y="6248400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5FBBA9-63E6-418F-A066-42A49A122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5A54-1960-4507-BD00-2D715E1A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609600"/>
            <a:ext cx="18478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53911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2ABB-FB73-453A-9BEC-54F1854BA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A1EBB-C4D4-4752-B304-FD377F859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D1F5-F52C-4AA5-A842-AC1E616A0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07DE9-7021-4820-A23D-2EF9C04299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9DE67-1601-4EC4-A93E-F012253C9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A966-DC3B-41C1-AB53-CACF0530B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CB6A6-13A2-450F-844A-9A0E6B147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917AC-7B59-4057-893D-71E218DC5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5B060-C882-4A35-98E6-24904F7A1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419975" y="0"/>
            <a:ext cx="1730375" cy="6858000"/>
            <a:chOff x="4667" y="0"/>
            <a:chExt cx="109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4973" y="0"/>
              <a:ext cx="783" cy="20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3" name="Picture 4" descr="C:\abitbetter\MS-039\graphics\hokusai2.GIF"/>
            <p:cNvPicPr>
              <a:picLocks noChangeAspect="1" noChangeArrowheads="1"/>
            </p:cNvPicPr>
            <p:nvPr/>
          </p:nvPicPr>
          <p:blipFill>
            <a:blip r:embed="rId13" cstate="print"/>
            <a:srcRect r="13902" b="31862"/>
            <a:stretch>
              <a:fillRect/>
            </a:stretch>
          </p:blipFill>
          <p:spPr bwMode="auto">
            <a:xfrm>
              <a:off x="4667" y="293"/>
              <a:ext cx="1090" cy="4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F67B3C-48A6-487C-B13A-01D3F71B1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©"/>
        <a:defRPr sz="28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©"/>
        <a:defRPr sz="2400"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©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Cross Section Help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Considerations when preparing your cross section product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 of looking at Earth’s layers:</a:t>
            </a:r>
          </a:p>
          <a:p>
            <a:pPr lvl="1" eaLnBrk="1" hangingPunct="1"/>
            <a:r>
              <a:rPr lang="en-US" smtClean="0"/>
              <a:t>chemical properties (what minerals are there)</a:t>
            </a:r>
          </a:p>
          <a:p>
            <a:pPr lvl="1" eaLnBrk="1" hangingPunct="1"/>
            <a:r>
              <a:rPr lang="en-US" smtClean="0"/>
              <a:t>physical properties (how the minerals behave: solid, liquid, etc.)</a:t>
            </a:r>
          </a:p>
        </p:txBody>
      </p:sp>
      <p:pic>
        <p:nvPicPr>
          <p:cNvPr id="4101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Interior, Chemically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Crust (1 and 2)</a:t>
            </a:r>
          </a:p>
          <a:p>
            <a:pPr lvl="1" eaLnBrk="1" hangingPunct="1"/>
            <a:r>
              <a:rPr lang="en-US" smtClean="0"/>
              <a:t>ex: granite and basalt</a:t>
            </a:r>
          </a:p>
          <a:p>
            <a:pPr eaLnBrk="1" hangingPunct="1"/>
            <a:r>
              <a:rPr lang="en-US" smtClean="0"/>
              <a:t>Mantle (3 and 4)</a:t>
            </a:r>
          </a:p>
          <a:p>
            <a:pPr lvl="1" eaLnBrk="1" hangingPunct="1"/>
            <a:r>
              <a:rPr lang="en-US" smtClean="0"/>
              <a:t>more presence of iron and magnesium</a:t>
            </a:r>
          </a:p>
          <a:p>
            <a:pPr eaLnBrk="1" hangingPunct="1"/>
            <a:r>
              <a:rPr lang="en-US" smtClean="0"/>
              <a:t>Core (5 and 6)</a:t>
            </a:r>
          </a:p>
          <a:p>
            <a:pPr lvl="1" eaLnBrk="1" hangingPunct="1"/>
            <a:r>
              <a:rPr lang="en-US" smtClean="0"/>
              <a:t>mostly iron, other metals</a:t>
            </a:r>
          </a:p>
        </p:txBody>
      </p:sp>
      <p:pic>
        <p:nvPicPr>
          <p:cNvPr id="5125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Earth’s Interior, Physically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Lithosphere (1, 2, and upper 3)</a:t>
            </a:r>
          </a:p>
          <a:p>
            <a:pPr lvl="1" eaLnBrk="1" hangingPunct="1"/>
            <a:r>
              <a:rPr lang="en-US" smtClean="0"/>
              <a:t>rigid, the so-called “plates”</a:t>
            </a:r>
          </a:p>
          <a:p>
            <a:pPr eaLnBrk="1" hangingPunct="1"/>
            <a:r>
              <a:rPr lang="en-US" smtClean="0"/>
              <a:t>Asthenosphere (lower 3)</a:t>
            </a:r>
          </a:p>
          <a:p>
            <a:pPr lvl="1" eaLnBrk="1" hangingPunct="1"/>
            <a:r>
              <a:rPr lang="en-US" smtClean="0"/>
              <a:t>partially molten, can flow over long periods</a:t>
            </a:r>
          </a:p>
        </p:txBody>
      </p:sp>
      <p:pic>
        <p:nvPicPr>
          <p:cNvPr id="6149" name="Picture 5" descr="C:\Documents and Settings\E133556\Desktop\Earth Sci\Dynamic Earth\509px-Slice_earth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4433888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Picking Your Boundary</a:t>
            </a:r>
          </a:p>
        </p:txBody>
      </p:sp>
      <p:pic>
        <p:nvPicPr>
          <p:cNvPr id="7171" name="Content Placeholder 9" descr="Tectonic_plate_boundari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363" y="1995488"/>
            <a:ext cx="7381875" cy="40862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Picking Your Boundary (ctd.)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391400" cy="4495800"/>
          </a:xfrm>
        </p:spPr>
        <p:txBody>
          <a:bodyPr/>
          <a:lstStyle/>
          <a:p>
            <a:pPr eaLnBrk="1" hangingPunct="1"/>
            <a:r>
              <a:rPr lang="en-US" smtClean="0"/>
              <a:t>Must be convergent or divergent, in your region. Maximum variety encouraged.</a:t>
            </a:r>
          </a:p>
          <a:p>
            <a:pPr eaLnBrk="1" hangingPunct="1"/>
            <a:r>
              <a:rPr lang="en-US" smtClean="0"/>
              <a:t>For convergent, is it…</a:t>
            </a:r>
          </a:p>
          <a:p>
            <a:pPr lvl="1" eaLnBrk="1" hangingPunct="1"/>
            <a:r>
              <a:rPr lang="en-US" smtClean="0"/>
              <a:t>Continental-continental</a:t>
            </a:r>
          </a:p>
          <a:p>
            <a:pPr lvl="1" eaLnBrk="1" hangingPunct="1"/>
            <a:r>
              <a:rPr lang="en-US" smtClean="0"/>
              <a:t>Continental-oceanic</a:t>
            </a:r>
          </a:p>
          <a:p>
            <a:pPr lvl="1" eaLnBrk="1" hangingPunct="1"/>
            <a:r>
              <a:rPr lang="en-US" smtClean="0"/>
              <a:t>Oceanic-oceanic</a:t>
            </a:r>
          </a:p>
          <a:p>
            <a:pPr eaLnBrk="1" hangingPunct="1"/>
            <a:r>
              <a:rPr lang="en-US" smtClean="0"/>
              <a:t>For divergent, is it…</a:t>
            </a:r>
          </a:p>
          <a:p>
            <a:pPr lvl="1" eaLnBrk="1" hangingPunct="1"/>
            <a:r>
              <a:rPr lang="en-US" smtClean="0"/>
              <a:t>Continental-continental</a:t>
            </a:r>
          </a:p>
          <a:p>
            <a:pPr lvl="1" eaLnBrk="1" hangingPunct="1"/>
            <a:r>
              <a:rPr lang="en-US" smtClean="0"/>
              <a:t>Oceanic-oceanic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391400" cy="609600"/>
          </a:xfrm>
        </p:spPr>
        <p:txBody>
          <a:bodyPr/>
          <a:lstStyle/>
          <a:p>
            <a:pPr eaLnBrk="1" hangingPunct="1"/>
            <a:r>
              <a:rPr lang="en-US" smtClean="0"/>
              <a:t>More Information = Better</a:t>
            </a:r>
            <a:endParaRPr lang="en-US" sz="3600" smtClean="0"/>
          </a:p>
        </p:txBody>
      </p:sp>
      <p:sp>
        <p:nvSpPr>
          <p:cNvPr id="9219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619500" cy="4724400"/>
          </a:xfrm>
        </p:spPr>
        <p:txBody>
          <a:bodyPr/>
          <a:lstStyle/>
          <a:p>
            <a:pPr eaLnBrk="1" hangingPunct="1"/>
            <a:r>
              <a:rPr lang="en-US" smtClean="0"/>
              <a:t>Plate Names and Interaction Type</a:t>
            </a:r>
          </a:p>
          <a:p>
            <a:pPr eaLnBrk="1" hangingPunct="1"/>
            <a:r>
              <a:rPr lang="en-US" smtClean="0"/>
              <a:t>Directions of movement (NSEW)</a:t>
            </a:r>
          </a:p>
          <a:p>
            <a:pPr eaLnBrk="1" hangingPunct="1"/>
            <a:r>
              <a:rPr lang="en-US" smtClean="0"/>
              <a:t>Layers of Earth</a:t>
            </a:r>
          </a:p>
          <a:p>
            <a:pPr lvl="1" eaLnBrk="1" hangingPunct="1"/>
            <a:r>
              <a:rPr lang="en-US" smtClean="0"/>
              <a:t>Lithosphere and asthenosphere</a:t>
            </a:r>
          </a:p>
          <a:p>
            <a:pPr lvl="1" eaLnBrk="1" hangingPunct="1"/>
            <a:r>
              <a:rPr lang="en-US" smtClean="0"/>
              <a:t>Crust and mantle</a:t>
            </a:r>
          </a:p>
          <a:p>
            <a:pPr lvl="2" eaLnBrk="1" hangingPunct="1"/>
            <a:r>
              <a:rPr lang="en-US" smtClean="0"/>
              <a:t>Oceanic?</a:t>
            </a:r>
          </a:p>
          <a:p>
            <a:pPr lvl="2" eaLnBrk="1" hangingPunct="1"/>
            <a:r>
              <a:rPr lang="en-US" smtClean="0"/>
              <a:t>Continental?</a:t>
            </a:r>
          </a:p>
          <a:p>
            <a:pPr lvl="1" eaLnBrk="1" hangingPunct="1"/>
            <a:r>
              <a:rPr lang="en-US" b="1" smtClean="0"/>
              <a:t>APPROX.</a:t>
            </a:r>
            <a:r>
              <a:rPr lang="en-US" smtClean="0"/>
              <a:t> to scale</a:t>
            </a:r>
          </a:p>
          <a:p>
            <a:pPr lvl="1" eaLnBrk="1" hangingPunct="1"/>
            <a:r>
              <a:rPr lang="en-US" smtClean="0"/>
              <a:t>Core </a:t>
            </a:r>
            <a:r>
              <a:rPr lang="en-US" b="1" smtClean="0"/>
              <a:t>not necessary</a:t>
            </a:r>
            <a:endParaRPr lang="en-US" smtClean="0"/>
          </a:p>
        </p:txBody>
      </p:sp>
      <p:sp>
        <p:nvSpPr>
          <p:cNvPr id="9220" name="Content Placeholder 4"/>
          <p:cNvSpPr>
            <a:spLocks noGrp="1"/>
          </p:cNvSpPr>
          <p:nvPr>
            <p:ph sz="half" idx="2"/>
          </p:nvPr>
        </p:nvSpPr>
        <p:spPr>
          <a:xfrm>
            <a:off x="4000500" y="1371600"/>
            <a:ext cx="3619500" cy="4724400"/>
          </a:xfrm>
        </p:spPr>
        <p:txBody>
          <a:bodyPr/>
          <a:lstStyle/>
          <a:p>
            <a:pPr eaLnBrk="1" hangingPunct="1"/>
            <a:r>
              <a:rPr lang="en-US" smtClean="0"/>
              <a:t>Named Geologic Features</a:t>
            </a:r>
          </a:p>
          <a:p>
            <a:pPr lvl="1" eaLnBrk="1" hangingPunct="1"/>
            <a:r>
              <a:rPr lang="en-US" smtClean="0"/>
              <a:t>Volcanic arcs or single volcanoes</a:t>
            </a:r>
          </a:p>
          <a:p>
            <a:pPr lvl="2" eaLnBrk="1" hangingPunct="1"/>
            <a:r>
              <a:rPr lang="en-US" smtClean="0"/>
              <a:t>Magma intrusions below</a:t>
            </a:r>
          </a:p>
          <a:p>
            <a:pPr lvl="1" eaLnBrk="1" hangingPunct="1"/>
            <a:r>
              <a:rPr lang="en-US" smtClean="0"/>
              <a:t>Trenches</a:t>
            </a:r>
          </a:p>
          <a:p>
            <a:pPr lvl="1" eaLnBrk="1" hangingPunct="1"/>
            <a:r>
              <a:rPr lang="en-US" smtClean="0"/>
              <a:t>Rift valleys</a:t>
            </a:r>
          </a:p>
          <a:p>
            <a:pPr lvl="1" eaLnBrk="1" hangingPunct="1"/>
            <a:r>
              <a:rPr lang="en-US" smtClean="0"/>
              <a:t>Ocean ridges</a:t>
            </a:r>
          </a:p>
          <a:p>
            <a:pPr lvl="1" eaLnBrk="1" hangingPunct="1"/>
            <a:r>
              <a:rPr lang="en-US" smtClean="0"/>
              <a:t>Mountain Ranges</a:t>
            </a:r>
          </a:p>
          <a:p>
            <a:pPr eaLnBrk="1" hangingPunct="1"/>
            <a:r>
              <a:rPr lang="en-US" smtClean="0"/>
              <a:t>ANY OTHER INTERESTING STUFF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Look again – What to add?</a:t>
            </a:r>
          </a:p>
        </p:txBody>
      </p:sp>
      <p:pic>
        <p:nvPicPr>
          <p:cNvPr id="10243" name="Content Placeholder 9" descr="Tectonic_plate_boundari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363" y="1995488"/>
            <a:ext cx="7381875" cy="40862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apanese Waves">
  <a:themeElements>
    <a:clrScheme name="Japanese Waves 2">
      <a:dk1>
        <a:srgbClr val="2D2525"/>
      </a:dk1>
      <a:lt1>
        <a:srgbClr val="A7B4B7"/>
      </a:lt1>
      <a:dk2>
        <a:srgbClr val="061C62"/>
      </a:dk2>
      <a:lt2>
        <a:srgbClr val="484719"/>
      </a:lt2>
      <a:accent1>
        <a:srgbClr val="D8D688"/>
      </a:accent1>
      <a:accent2>
        <a:srgbClr val="5C6D90"/>
      </a:accent2>
      <a:accent3>
        <a:srgbClr val="D0D6D8"/>
      </a:accent3>
      <a:accent4>
        <a:srgbClr val="251E1E"/>
      </a:accent4>
      <a:accent5>
        <a:srgbClr val="E9E8C3"/>
      </a:accent5>
      <a:accent6>
        <a:srgbClr val="536282"/>
      </a:accent6>
      <a:hlink>
        <a:srgbClr val="365D96"/>
      </a:hlink>
      <a:folHlink>
        <a:srgbClr val="586840"/>
      </a:folHlink>
    </a:clrScheme>
    <a:fontScheme name="Japanese Wav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Japanese Waves 1">
        <a:dk1>
          <a:srgbClr val="000000"/>
        </a:dk1>
        <a:lt1>
          <a:srgbClr val="DDDDDD"/>
        </a:lt1>
        <a:dk2>
          <a:srgbClr val="20326C"/>
        </a:dk2>
        <a:lt2>
          <a:srgbClr val="E3E2AA"/>
        </a:lt2>
        <a:accent1>
          <a:srgbClr val="B3A53D"/>
        </a:accent1>
        <a:accent2>
          <a:srgbClr val="4273B9"/>
        </a:accent2>
        <a:accent3>
          <a:srgbClr val="ABADBA"/>
        </a:accent3>
        <a:accent4>
          <a:srgbClr val="BDBDBD"/>
        </a:accent4>
        <a:accent5>
          <a:srgbClr val="D6CFAF"/>
        </a:accent5>
        <a:accent6>
          <a:srgbClr val="3B68A7"/>
        </a:accent6>
        <a:hlink>
          <a:srgbClr val="5B6C8D"/>
        </a:hlink>
        <a:folHlink>
          <a:srgbClr val="58804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apanese Waves 2">
        <a:dk1>
          <a:srgbClr val="2D2525"/>
        </a:dk1>
        <a:lt1>
          <a:srgbClr val="A7B4B7"/>
        </a:lt1>
        <a:dk2>
          <a:srgbClr val="061C62"/>
        </a:dk2>
        <a:lt2>
          <a:srgbClr val="484719"/>
        </a:lt2>
        <a:accent1>
          <a:srgbClr val="D8D688"/>
        </a:accent1>
        <a:accent2>
          <a:srgbClr val="5C6D90"/>
        </a:accent2>
        <a:accent3>
          <a:srgbClr val="D0D6D8"/>
        </a:accent3>
        <a:accent4>
          <a:srgbClr val="251E1E"/>
        </a:accent4>
        <a:accent5>
          <a:srgbClr val="E9E8C3"/>
        </a:accent5>
        <a:accent6>
          <a:srgbClr val="536282"/>
        </a:accent6>
        <a:hlink>
          <a:srgbClr val="365D96"/>
        </a:hlink>
        <a:folHlink>
          <a:srgbClr val="58684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apanese Wave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808080"/>
        </a:accent1>
        <a:accent2>
          <a:srgbClr val="29292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242424"/>
        </a:accent6>
        <a:hlink>
          <a:srgbClr val="4D4D4D"/>
        </a:hlink>
        <a:folHlink>
          <a:srgbClr val="8D8D8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Designs\Japanese Waves.pot</Template>
  <TotalTime>233</TotalTime>
  <Words>218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Wingdings</vt:lpstr>
      <vt:lpstr>Calibri</vt:lpstr>
      <vt:lpstr>Japanese Waves</vt:lpstr>
      <vt:lpstr>Cross Section Help</vt:lpstr>
      <vt:lpstr>Earth’s Interior</vt:lpstr>
      <vt:lpstr>Earth’s Interior, Chemically</vt:lpstr>
      <vt:lpstr>Earth’s Interior, Physically</vt:lpstr>
      <vt:lpstr>Picking Your Boundary</vt:lpstr>
      <vt:lpstr>Picking Your Boundary (ctd.)</vt:lpstr>
      <vt:lpstr>More Information = Better</vt:lpstr>
      <vt:lpstr>Look again – What to add?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Plate Tectonics</dc:title>
  <dc:creator>Joel Barton</dc:creator>
  <cp:lastModifiedBy>Windows User</cp:lastModifiedBy>
  <cp:revision>19</cp:revision>
  <dcterms:created xsi:type="dcterms:W3CDTF">2011-03-31T17:46:46Z</dcterms:created>
  <dcterms:modified xsi:type="dcterms:W3CDTF">2012-04-19T21:27:09Z</dcterms:modified>
</cp:coreProperties>
</file>