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1"/>
  </p:notesMasterIdLst>
  <p:sldIdLst>
    <p:sldId id="256" r:id="rId2"/>
    <p:sldId id="257" r:id="rId3"/>
    <p:sldId id="259" r:id="rId4"/>
    <p:sldId id="261" r:id="rId5"/>
    <p:sldId id="262" r:id="rId6"/>
    <p:sldId id="264" r:id="rId7"/>
    <p:sldId id="267" r:id="rId8"/>
    <p:sldId id="269" r:id="rId9"/>
    <p:sldId id="268" r:id="rId10"/>
    <p:sldId id="270" r:id="rId11"/>
    <p:sldId id="275" r:id="rId12"/>
    <p:sldId id="271" r:id="rId13"/>
    <p:sldId id="272" r:id="rId14"/>
    <p:sldId id="266" r:id="rId15"/>
    <p:sldId id="265" r:id="rId16"/>
    <p:sldId id="273" r:id="rId17"/>
    <p:sldId id="274" r:id="rId18"/>
    <p:sldId id="276" r:id="rId19"/>
    <p:sldId id="277" r:id="rId2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025698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77946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dirty="0"/>
              <a:t>I just might have this slide be an engagement. Have a question such as which organism would you rather want present in your water? Then do a poll. </a:t>
            </a:r>
          </a:p>
        </p:txBody>
      </p:sp>
    </p:spTree>
    <p:extLst>
      <p:ext uri="{BB962C8B-B14F-4D97-AF65-F5344CB8AC3E}">
        <p14:creationId xmlns:p14="http://schemas.microsoft.com/office/powerpoint/2010/main" xmlns="" val="2978310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82711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27206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54372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52404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8309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83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306470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4724400" y="0"/>
            <a:ext cx="3012140" cy="6854063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4571999" y="0"/>
            <a:ext cx="4546600" cy="6857999"/>
            <a:chOff x="1447" y="0"/>
            <a:chExt cx="2863" cy="4319"/>
          </a:xfrm>
        </p:grpSpPr>
        <p:sp>
          <p:nvSpPr>
            <p:cNvPr id="11" name="Shape 11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995251"/>
            <a:ext cx="5258700" cy="154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2648555"/>
            <a:ext cx="5258700" cy="103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-5400000">
            <a:off x="6281180" y="3995181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>
                <a:solidFill>
                  <a:schemeClr val="dk1"/>
                </a:solidFill>
              </a:defRPr>
            </a:lvl1pPr>
            <a:lvl2pPr rtl="0">
              <a:defRPr sz="3600">
                <a:solidFill>
                  <a:schemeClr val="dk1"/>
                </a:solidFill>
              </a:defRPr>
            </a:lvl2pPr>
            <a:lvl3pPr rtl="0">
              <a:defRPr sz="3600">
                <a:solidFill>
                  <a:schemeClr val="dk1"/>
                </a:solidFill>
              </a:defRPr>
            </a:lvl3pPr>
            <a:lvl4pPr rtl="0">
              <a:defRPr sz="3600">
                <a:solidFill>
                  <a:schemeClr val="dk1"/>
                </a:solidFill>
              </a:defRPr>
            </a:lvl4pPr>
            <a:lvl5pPr rtl="0">
              <a:defRPr sz="3600">
                <a:solidFill>
                  <a:schemeClr val="dk1"/>
                </a:solidFill>
              </a:defRPr>
            </a:lvl5pPr>
            <a:lvl6pPr rtl="0">
              <a:defRPr sz="3600">
                <a:solidFill>
                  <a:schemeClr val="dk1"/>
                </a:solidFill>
              </a:defRPr>
            </a:lvl6pPr>
            <a:lvl7pPr rtl="0">
              <a:defRPr sz="3600">
                <a:solidFill>
                  <a:schemeClr val="dk1"/>
                </a:solidFill>
              </a:defRPr>
            </a:lvl7pPr>
            <a:lvl8pPr rtl="0">
              <a:defRPr sz="3600">
                <a:solidFill>
                  <a:schemeClr val="dk1"/>
                </a:solidFill>
              </a:defRPr>
            </a:lvl8pPr>
            <a:lvl9pPr rtl="0"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-5400000">
            <a:off x="6281180" y="3995181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>
                <a:solidFill>
                  <a:srgbClr val="A64128"/>
                </a:solidFill>
              </a:defRPr>
            </a:lvl1pPr>
            <a:lvl2pPr rtl="0">
              <a:defRPr sz="3600">
                <a:solidFill>
                  <a:srgbClr val="A64128"/>
                </a:solidFill>
              </a:defRPr>
            </a:lvl2pPr>
            <a:lvl3pPr rtl="0">
              <a:defRPr sz="3600">
                <a:solidFill>
                  <a:srgbClr val="A64128"/>
                </a:solidFill>
              </a:defRPr>
            </a:lvl3pPr>
            <a:lvl4pPr rtl="0">
              <a:defRPr sz="3600">
                <a:solidFill>
                  <a:srgbClr val="A64128"/>
                </a:solidFill>
              </a:defRPr>
            </a:lvl4pPr>
            <a:lvl5pPr rtl="0">
              <a:defRPr sz="3600">
                <a:solidFill>
                  <a:srgbClr val="A64128"/>
                </a:solidFill>
              </a:defRPr>
            </a:lvl5pPr>
            <a:lvl6pPr rtl="0">
              <a:defRPr sz="3600">
                <a:solidFill>
                  <a:srgbClr val="A64128"/>
                </a:solidFill>
              </a:defRPr>
            </a:lvl6pPr>
            <a:lvl7pPr rtl="0">
              <a:defRPr sz="3600">
                <a:solidFill>
                  <a:srgbClr val="A64128"/>
                </a:solidFill>
              </a:defRPr>
            </a:lvl7pPr>
            <a:lvl8pPr rtl="0">
              <a:defRPr sz="3600">
                <a:solidFill>
                  <a:srgbClr val="A64128"/>
                </a:solidFill>
              </a:defRPr>
            </a:lvl8pPr>
            <a:lvl9pPr rtl="0">
              <a:defRPr sz="3600"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1"/>
                </a:solidFill>
              </a:defRPr>
            </a:lvl1pPr>
            <a:lvl2pPr rtl="0">
              <a:defRPr>
                <a:solidFill>
                  <a:schemeClr val="dk1"/>
                </a:solidFill>
              </a:defRPr>
            </a:lvl2pPr>
            <a:lvl3pPr rtl="0">
              <a:defRPr>
                <a:solidFill>
                  <a:schemeClr val="dk1"/>
                </a:solidFill>
              </a:defRPr>
            </a:lvl3pPr>
            <a:lvl4pPr rtl="0">
              <a:defRPr>
                <a:solidFill>
                  <a:schemeClr val="dk1"/>
                </a:solidFill>
              </a:defRPr>
            </a:lvl4pPr>
            <a:lvl5pPr rtl="0">
              <a:defRPr>
                <a:solidFill>
                  <a:schemeClr val="dk1"/>
                </a:solidFill>
              </a:defRPr>
            </a:lvl5pPr>
            <a:lvl6pPr rtl="0">
              <a:defRPr>
                <a:solidFill>
                  <a:schemeClr val="dk1"/>
                </a:solidFill>
              </a:defRPr>
            </a:lvl6pPr>
            <a:lvl7pPr rtl="0">
              <a:defRPr>
                <a:solidFill>
                  <a:schemeClr val="dk1"/>
                </a:solidFill>
              </a:defRPr>
            </a:lvl7pPr>
            <a:lvl8pPr rtl="0">
              <a:defRPr>
                <a:solidFill>
                  <a:schemeClr val="dk1"/>
                </a:solidFill>
              </a:defRPr>
            </a:lvl8pPr>
            <a:lvl9pPr rtl="0"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rot="-5400000">
            <a:off x="6281180" y="3995181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1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1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1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1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1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1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1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1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7938258" y="0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 rot="5400000">
            <a:off x="1657077" y="-1657077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-5400000">
            <a:off x="6281180" y="3995181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2338102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685800" y="995251"/>
            <a:ext cx="5258700" cy="1544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dirty="0"/>
              <a:t>Water Quality</a:t>
            </a:r>
          </a:p>
          <a:p>
            <a:endParaRPr dirty="0"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1066800" y="2895600"/>
            <a:ext cx="5880599" cy="249296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en" dirty="0" smtClean="0"/>
              <a:t>Adapted From</a:t>
            </a:r>
          </a:p>
          <a:p>
            <a:pPr algn="ctr">
              <a:buNone/>
            </a:pPr>
            <a:r>
              <a:rPr lang="en" dirty="0" smtClean="0"/>
              <a:t>Ms</a:t>
            </a:r>
            <a:r>
              <a:rPr lang="en" dirty="0"/>
              <a:t>. Hasan</a:t>
            </a:r>
            <a:br>
              <a:rPr lang="en" dirty="0"/>
            </a:br>
            <a:r>
              <a:rPr lang="en" dirty="0"/>
              <a:t>Mr. </a:t>
            </a:r>
            <a:r>
              <a:rPr lang="en" dirty="0" smtClean="0"/>
              <a:t>Aguilar</a:t>
            </a:r>
          </a:p>
          <a:p>
            <a:pPr algn="ctr">
              <a:buNone/>
            </a:pPr>
            <a:r>
              <a:rPr lang="en" dirty="0" smtClean="0"/>
              <a:t>U</a:t>
            </a:r>
            <a:r>
              <a:rPr lang="en-US" dirty="0" smtClean="0"/>
              <a:t>t</a:t>
            </a:r>
            <a:r>
              <a:rPr lang="en" dirty="0" smtClean="0"/>
              <a:t>each Step 2 </a:t>
            </a:r>
          </a:p>
          <a:p>
            <a:pPr algn="ctr">
              <a:buNone/>
            </a:pPr>
            <a:r>
              <a:rPr lang="en" dirty="0" smtClean="0"/>
              <a:t>Lesson 3, 2012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Nitrates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Nutrient (NO</a:t>
            </a:r>
            <a:r>
              <a:rPr lang="en-US" baseline="-25000" dirty="0" smtClean="0"/>
              <a:t>3</a:t>
            </a:r>
            <a:r>
              <a:rPr lang="en-US" dirty="0" smtClean="0"/>
              <a:t>) (NO</a:t>
            </a:r>
            <a:r>
              <a:rPr lang="en-US" baseline="-25000" dirty="0" smtClean="0"/>
              <a:t>2</a:t>
            </a:r>
            <a:r>
              <a:rPr lang="en-US" dirty="0" smtClean="0"/>
              <a:t>) (NH</a:t>
            </a:r>
            <a:r>
              <a:rPr lang="en-US" baseline="-25000" dirty="0" smtClean="0"/>
              <a:t>3</a:t>
            </a:r>
            <a:r>
              <a:rPr lang="en-US" dirty="0" smtClean="0"/>
              <a:t>) acts as a fertilizer for plants; enters water from: human/animal waste, decomposing organic matter, run-off of fertilizer from laws/crops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It’s a nutrient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the </a:t>
            </a:r>
            <a:r>
              <a:rPr lang="en-US" dirty="0" err="1" smtClean="0"/>
              <a:t>tes</a:t>
            </a:r>
            <a:r>
              <a:rPr lang="en-US" dirty="0" smtClean="0"/>
              <a:t> tabs and looking for a color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Ppm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Unpolluted waters = below 4ppm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Above 40 ppm = unsafe for drinking water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437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1022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Effects of pollution</a:t>
            </a:r>
          </a:p>
        </p:txBody>
      </p:sp>
      <p:sp>
        <p:nvSpPr>
          <p:cNvPr id="103" name="Shape 103"/>
          <p:cNvSpPr/>
          <p:nvPr/>
        </p:nvSpPr>
        <p:spPr>
          <a:xfrm>
            <a:off x="899572" y="1436753"/>
            <a:ext cx="7345340" cy="50790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xmlns="" val="2297283198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Measurement of activity of hydrogen 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Organisms are sensitive to slight changes in pH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the pH scale 0-14. &lt;7 = acidic, &gt;7 = basic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 values 0-14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Closer to neutral the better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473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Phosphates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Nutrient (PO</a:t>
            </a:r>
            <a:r>
              <a:rPr lang="en-US" baseline="-25000" dirty="0" smtClean="0"/>
              <a:t>4</a:t>
            </a:r>
            <a:r>
              <a:rPr lang="en-US" dirty="0" smtClean="0"/>
              <a:t> )that acts as a fertilizer for aquatic plants; comes from detergents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It’s a nutrient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</a:t>
            </a:r>
            <a:r>
              <a:rPr lang="en-US" dirty="0" err="1" smtClean="0"/>
              <a:t>tes</a:t>
            </a:r>
            <a:r>
              <a:rPr lang="en-US" dirty="0" smtClean="0"/>
              <a:t> tab, look for color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Ppm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Lower values = better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9922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1022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Effects of pollution</a:t>
            </a:r>
          </a:p>
        </p:txBody>
      </p:sp>
      <p:sp>
        <p:nvSpPr>
          <p:cNvPr id="103" name="Shape 103"/>
          <p:cNvSpPr/>
          <p:nvPr/>
        </p:nvSpPr>
        <p:spPr>
          <a:xfrm>
            <a:off x="899572" y="1436753"/>
            <a:ext cx="7345340" cy="50790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443800" y="470912"/>
            <a:ext cx="4284145" cy="283877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6" name="Shape 96"/>
          <p:cNvSpPr/>
          <p:nvPr/>
        </p:nvSpPr>
        <p:spPr>
          <a:xfrm>
            <a:off x="4301128" y="3673876"/>
            <a:ext cx="4367946" cy="29019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97" name="Shape 97"/>
          <p:cNvSpPr txBox="1"/>
          <p:nvPr/>
        </p:nvSpPr>
        <p:spPr>
          <a:xfrm>
            <a:off x="4942355" y="1670100"/>
            <a:ext cx="3409800" cy="2145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en" sz="3000" b="1">
                <a:solidFill>
                  <a:srgbClr val="980000"/>
                </a:solidFill>
                <a:latin typeface="Trebuchet MS"/>
                <a:ea typeface="Trebuchet MS"/>
                <a:cs typeface="Trebuchet MS"/>
                <a:sym typeface="Trebuchet MS"/>
              </a:rPr>
              <a:t>What's going on?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Temperature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average kinetic energy of the molecules in an object or </a:t>
            </a:r>
            <a:r>
              <a:rPr lang="en-US" dirty="0" smtClean="0"/>
              <a:t>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Affects amount of dissolved oxygen, rate of photosynthesis, sensitivity of organisms to toxic wastes, parasites, and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a thermometer. For water quality we look at temperature upstream and downstream then take the difference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ºC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Smallest difference = better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9797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Turbidity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Measurement of relative clarity of water. Turbid water caused by suspended solids, soil erosion, urban run-off, algal blooms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indicate sediment disturbances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Secchi</a:t>
            </a:r>
            <a:r>
              <a:rPr lang="en-US" dirty="0" smtClean="0"/>
              <a:t> disk is used to compare the degree of “fuzziness” to a calibrated standard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Jackson Turbidity Units (JTU)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Lower values = better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9803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Boggy Creek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some possible sources of pollution surrounding the creek by </a:t>
            </a:r>
            <a:r>
              <a:rPr lang="en-US" dirty="0" err="1" smtClean="0"/>
              <a:t>Kealing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would you describe the water qualitatively?</a:t>
            </a:r>
          </a:p>
          <a:p>
            <a:r>
              <a:rPr lang="en-US" dirty="0" smtClean="0"/>
              <a:t>How has the quality of water changed from last year?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4831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Water Quality: Analyzing last year’s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49677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Use the information from sites 1-4 to calculate an average for each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TEMPERATURE: Choose one site upstream and one site downstream to calculate a difference (subtract them and use the absolute difference)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Questions on the sheet (short answer)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Fecal coliform is bacteria that grows on fecal matter (</a:t>
            </a:r>
            <a:r>
              <a:rPr lang="en-US" dirty="0" err="1" smtClean="0"/>
              <a:t>E.coli</a:t>
            </a:r>
            <a:r>
              <a:rPr lang="en-US" dirty="0" smtClean="0"/>
              <a:t>). If you tested for it and the test came back negative, is there coliform in the water or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52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619462"/>
            <a:ext cx="8229600" cy="14862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Which one would you rather have in the river that flows through your town?</a:t>
            </a:r>
          </a:p>
        </p:txBody>
      </p:sp>
      <p:sp>
        <p:nvSpPr>
          <p:cNvPr id="43" name="Shape 43"/>
          <p:cNvSpPr/>
          <p:nvPr/>
        </p:nvSpPr>
        <p:spPr>
          <a:xfrm>
            <a:off x="347025" y="2354477"/>
            <a:ext cx="2677242" cy="214904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4" name="Shape 44"/>
          <p:cNvSpPr/>
          <p:nvPr/>
        </p:nvSpPr>
        <p:spPr>
          <a:xfrm>
            <a:off x="6326414" y="3326096"/>
            <a:ext cx="2566867" cy="18360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5" name="Shape 45"/>
          <p:cNvSpPr txBox="1"/>
          <p:nvPr/>
        </p:nvSpPr>
        <p:spPr>
          <a:xfrm>
            <a:off x="557646" y="4583605"/>
            <a:ext cx="2255999" cy="406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en"/>
              <a:t>fig: stone fly larvae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6549197" y="5302551"/>
            <a:ext cx="2121299" cy="411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en"/>
              <a:t>fig: lunged smail</a:t>
            </a:r>
          </a:p>
        </p:txBody>
      </p:sp>
      <p:sp>
        <p:nvSpPr>
          <p:cNvPr id="47" name="Shape 47"/>
          <p:cNvSpPr/>
          <p:nvPr/>
        </p:nvSpPr>
        <p:spPr>
          <a:xfrm>
            <a:off x="3296156" y="2848478"/>
            <a:ext cx="2819886" cy="1841198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48" name="Shape 48"/>
          <p:cNvSpPr txBox="1"/>
          <p:nvPr/>
        </p:nvSpPr>
        <p:spPr>
          <a:xfrm>
            <a:off x="3834450" y="4817405"/>
            <a:ext cx="1743299" cy="344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en"/>
              <a:t>fig: fishfly larvae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Organisms present in water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Many different creatures are present in fresh water bodies</a:t>
            </a:r>
          </a:p>
          <a:p>
            <a:endParaRPr/>
          </a:p>
          <a:p>
            <a:pPr>
              <a:buNone/>
            </a:pPr>
            <a:r>
              <a:rPr lang="en" b="1"/>
              <a:t>Macroinvertebrates - </a:t>
            </a:r>
            <a:r>
              <a:rPr lang="en"/>
              <a:t>large organisms that have no backbones; they are easy to collect and are very important in judging water quality of a certain water sample.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r>
              <a:rPr lang="en" dirty="0"/>
              <a:t>What do these tell us?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8600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>
              <a:buNone/>
            </a:pPr>
            <a:r>
              <a:rPr lang="en" dirty="0"/>
              <a:t>Presence of different </a:t>
            </a:r>
            <a:r>
              <a:rPr lang="en" b="1" dirty="0"/>
              <a:t>species</a:t>
            </a:r>
            <a:r>
              <a:rPr lang="en" dirty="0"/>
              <a:t>, </a:t>
            </a:r>
            <a:r>
              <a:rPr lang="en" b="1" dirty="0"/>
              <a:t>indicate</a:t>
            </a:r>
            <a:r>
              <a:rPr lang="en" dirty="0"/>
              <a:t> different levels of pollution in water bodies</a:t>
            </a:r>
          </a:p>
          <a:p>
            <a:r>
              <a:rPr lang="en" b="1" dirty="0" smtClean="0"/>
              <a:t>Sensitive </a:t>
            </a:r>
            <a:r>
              <a:rPr lang="en" b="1" dirty="0"/>
              <a:t>to pollution </a:t>
            </a:r>
            <a:r>
              <a:rPr lang="en" dirty="0"/>
              <a:t>- will not survive pollution </a:t>
            </a:r>
          </a:p>
          <a:p>
            <a:endParaRPr dirty="0"/>
          </a:p>
          <a:p>
            <a:r>
              <a:rPr lang="en" b="1" dirty="0"/>
              <a:t>Somewhat sensitive to pollution </a:t>
            </a:r>
            <a:r>
              <a:rPr lang="en" dirty="0"/>
              <a:t>- may/may not survive pollution</a:t>
            </a:r>
          </a:p>
          <a:p>
            <a:endParaRPr dirty="0"/>
          </a:p>
          <a:p>
            <a:r>
              <a:rPr lang="en" b="1" dirty="0"/>
              <a:t>Tolerant to pollution </a:t>
            </a:r>
            <a:r>
              <a:rPr lang="en" dirty="0"/>
              <a:t>- will survive pollution, but no other organisms will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Instructions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 dirty="0"/>
              <a:t>1. </a:t>
            </a:r>
            <a:r>
              <a:rPr lang="en" sz="2400" dirty="0" smtClean="0"/>
              <a:t>Obtain </a:t>
            </a:r>
            <a:r>
              <a:rPr lang="en" sz="2400" dirty="0"/>
              <a:t>bag containing organism cards.</a:t>
            </a:r>
          </a:p>
          <a:p>
            <a:pPr lvl="0" rtl="0">
              <a:buNone/>
            </a:pPr>
            <a:r>
              <a:rPr lang="en" sz="2400" dirty="0"/>
              <a:t>2</a:t>
            </a:r>
            <a:r>
              <a:rPr lang="en" sz="2400" dirty="0" smtClean="0"/>
              <a:t>. </a:t>
            </a:r>
            <a:r>
              <a:rPr lang="en" sz="2400" dirty="0"/>
              <a:t>Identify and separate the organisms into the different groups according to the key provided. (You should have 3 different groups </a:t>
            </a:r>
            <a:r>
              <a:rPr lang="en" sz="2400" i="1" dirty="0"/>
              <a:t>sensitive, somewhat sensitive, </a:t>
            </a:r>
            <a:r>
              <a:rPr lang="en" sz="2400" dirty="0"/>
              <a:t>and </a:t>
            </a:r>
            <a:r>
              <a:rPr lang="en" sz="2400" i="1" dirty="0"/>
              <a:t>tolerant</a:t>
            </a:r>
            <a:r>
              <a:rPr lang="en" sz="2400" dirty="0"/>
              <a:t>)</a:t>
            </a:r>
            <a:r>
              <a:rPr lang="en" sz="2400" i="1" dirty="0"/>
              <a:t>.</a:t>
            </a:r>
          </a:p>
          <a:p>
            <a:pPr lvl="0" rtl="0">
              <a:buNone/>
            </a:pPr>
            <a:r>
              <a:rPr lang="en" sz="2400" dirty="0"/>
              <a:t>3</a:t>
            </a:r>
            <a:r>
              <a:rPr lang="en" sz="2400" dirty="0" smtClean="0"/>
              <a:t>. </a:t>
            </a:r>
            <a:r>
              <a:rPr lang="en" sz="2400" dirty="0"/>
              <a:t>Count number of each species.</a:t>
            </a:r>
          </a:p>
          <a:p>
            <a:pPr lvl="0" rtl="0">
              <a:buNone/>
            </a:pPr>
            <a:r>
              <a:rPr lang="en" sz="2400" dirty="0"/>
              <a:t>4</a:t>
            </a:r>
            <a:r>
              <a:rPr lang="en" sz="2400" dirty="0" smtClean="0"/>
              <a:t>. </a:t>
            </a:r>
            <a:r>
              <a:rPr lang="en" sz="2400" dirty="0"/>
              <a:t>Record on data sheet corresponding to sample site. (Site 1 data will go on Site 1 data sheet. </a:t>
            </a:r>
          </a:p>
          <a:p>
            <a:pPr lvl="0" rtl="0">
              <a:buNone/>
            </a:pPr>
            <a:r>
              <a:rPr lang="en" sz="2400" dirty="0"/>
              <a:t>5</a:t>
            </a:r>
            <a:r>
              <a:rPr lang="en" sz="2400" dirty="0" smtClean="0"/>
              <a:t>. </a:t>
            </a:r>
            <a:r>
              <a:rPr lang="en" sz="2400" dirty="0"/>
              <a:t>Calculate water quality by multiplying </a:t>
            </a:r>
            <a:r>
              <a:rPr lang="en" sz="2400" b="1" dirty="0"/>
              <a:t>number of species </a:t>
            </a:r>
            <a:r>
              <a:rPr lang="en" sz="2400" dirty="0"/>
              <a:t>by number provided for each category. </a:t>
            </a:r>
          </a:p>
          <a:p>
            <a:pPr>
              <a:buNone/>
            </a:pPr>
            <a:r>
              <a:rPr lang="en" sz="2400" dirty="0"/>
              <a:t>6</a:t>
            </a:r>
            <a:r>
              <a:rPr lang="en" sz="2400" dirty="0" smtClean="0"/>
              <a:t>. </a:t>
            </a:r>
            <a:r>
              <a:rPr lang="en" sz="2400" dirty="0"/>
              <a:t>Add up index values of all three categories to obtain water quality for each site, record on data table.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Sources of Pollution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Point source pollution - when the source of contamination can be easily attributed to an identifiable source e.g. pipe from chicken factory</a:t>
            </a:r>
          </a:p>
          <a:p>
            <a:endParaRPr/>
          </a:p>
          <a:p>
            <a:pPr>
              <a:buNone/>
            </a:pPr>
            <a:r>
              <a:rPr lang="en"/>
              <a:t>Non-point source pollution - when the source of contamination cannot be easily attributed to one single source; is more of an accumulation of contamination e.g. runoff from fertilized agricultural land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Water Quality Tests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Dissolved Oxygen</a:t>
            </a:r>
          </a:p>
          <a:p>
            <a:r>
              <a:rPr lang="en-US" dirty="0" smtClean="0"/>
              <a:t>Nitrates</a:t>
            </a:r>
          </a:p>
          <a:p>
            <a:r>
              <a:rPr lang="en-US" dirty="0" smtClean="0"/>
              <a:t>pH</a:t>
            </a:r>
          </a:p>
          <a:p>
            <a:r>
              <a:rPr lang="en-US" dirty="0" smtClean="0"/>
              <a:t>Phosphates</a:t>
            </a:r>
          </a:p>
          <a:p>
            <a:r>
              <a:rPr lang="en-US" dirty="0" smtClean="0"/>
              <a:t>Temperature (Change in Temperature)</a:t>
            </a:r>
          </a:p>
          <a:p>
            <a:r>
              <a:rPr lang="en-US" dirty="0" smtClean="0"/>
              <a:t>Turbidity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5327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976" y="8965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What are the tests?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976" y="1151965"/>
            <a:ext cx="9067800" cy="4967700"/>
          </a:xfrm>
        </p:spPr>
        <p:txBody>
          <a:bodyPr/>
          <a:lstStyle/>
          <a:p>
            <a:r>
              <a:rPr lang="en-US" dirty="0" smtClean="0"/>
              <a:t>Use the information to fill out #1-5 on your notes sheet for YOUR test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is it? </a:t>
            </a:r>
            <a:r>
              <a:rPr lang="en-US" dirty="0" smtClean="0"/>
              <a:t>(include possible sources)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Why is it important?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How is it measured? </a:t>
            </a:r>
            <a:r>
              <a:rPr lang="en-US" dirty="0" smtClean="0"/>
              <a:t>(all tests use the </a:t>
            </a:r>
            <a:r>
              <a:rPr lang="en-US" dirty="0" err="1" smtClean="0"/>
              <a:t>tes</a:t>
            </a:r>
            <a:r>
              <a:rPr lang="en-US" dirty="0" smtClean="0"/>
              <a:t> tablets EXCEPT temperature and turbidity)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units are used?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How do the different values help determine water quality? </a:t>
            </a:r>
            <a:r>
              <a:rPr lang="en-US" dirty="0" smtClean="0"/>
              <a:t>(i.e. Is a high value good or a low value good)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436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68363"/>
          </a:xfrm>
        </p:spPr>
        <p:txBody>
          <a:bodyPr/>
          <a:lstStyle/>
          <a:p>
            <a:r>
              <a:rPr lang="en-US" dirty="0" smtClean="0"/>
              <a:t>Dissolved Oxygen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129" y="914400"/>
            <a:ext cx="8229600" cy="49677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Oxygen dissolved in the water; produced by aquatic plants, algae, phytoplankton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Aquatic animals/plants need DO to live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Value is compared to temperature to get % saturation. Colder water is more saturated with DO than warmer water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Ppm or % saturation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Levels below 3 ppm are stressful; below 1 or 2 no fish; 5-6ppm required for growth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1127537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863</Words>
  <Application>Microsoft Office PowerPoint</Application>
  <PresentationFormat>On-screen Show (4:3)</PresentationFormat>
  <Paragraphs>103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/>
      <vt:lpstr>Water Quality </vt:lpstr>
      <vt:lpstr>Which one would you rather have in the river that flows through your town?</vt:lpstr>
      <vt:lpstr>Organisms present in water</vt:lpstr>
      <vt:lpstr>What do these tell us?</vt:lpstr>
      <vt:lpstr>Instructions</vt:lpstr>
      <vt:lpstr>Sources of Pollution</vt:lpstr>
      <vt:lpstr>Chemical Water Quality Tests</vt:lpstr>
      <vt:lpstr>What are the tests?</vt:lpstr>
      <vt:lpstr>Dissolved Oxygen</vt:lpstr>
      <vt:lpstr>Nitrates</vt:lpstr>
      <vt:lpstr>Effects of pollution</vt:lpstr>
      <vt:lpstr>pH</vt:lpstr>
      <vt:lpstr>Phosphates</vt:lpstr>
      <vt:lpstr>Effects of pollution</vt:lpstr>
      <vt:lpstr>Slide 15</vt:lpstr>
      <vt:lpstr>Change in Temperature</vt:lpstr>
      <vt:lpstr>Turbidity</vt:lpstr>
      <vt:lpstr>Boggy Creek </vt:lpstr>
      <vt:lpstr>Chemical Water Quality: Analyzing last year’s 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Quality </dc:title>
  <dc:creator>Tania Tasneem</dc:creator>
  <cp:lastModifiedBy>Windows User</cp:lastModifiedBy>
  <cp:revision>148</cp:revision>
  <dcterms:modified xsi:type="dcterms:W3CDTF">2015-11-24T14:45:18Z</dcterms:modified>
</cp:coreProperties>
</file>