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Lst>
  <p:notesMasterIdLst>
    <p:notesMasterId r:id="rId16"/>
  </p:notesMasterIdLst>
  <p:sldIdLst>
    <p:sldId id="257" r:id="rId3"/>
    <p:sldId id="266" r:id="rId4"/>
    <p:sldId id="258" r:id="rId5"/>
    <p:sldId id="259" r:id="rId6"/>
    <p:sldId id="267" r:id="rId7"/>
    <p:sldId id="260" r:id="rId8"/>
    <p:sldId id="261" r:id="rId9"/>
    <p:sldId id="264" r:id="rId10"/>
    <p:sldId id="262" r:id="rId11"/>
    <p:sldId id="263" r:id="rId12"/>
    <p:sldId id="268" r:id="rId13"/>
    <p:sldId id="26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8E3A0B4-D74F-5847-83EE-CB7828B00C6C}">
          <p14:sldIdLst>
            <p14:sldId id="257"/>
            <p14:sldId id="266"/>
            <p14:sldId id="258"/>
          </p14:sldIdLst>
        </p14:section>
        <p14:section name="IntroductionGames" id="{831598DC-AFDC-E948-B8D1-BC3FC08182F8}">
          <p14:sldIdLst>
            <p14:sldId id="259"/>
            <p14:sldId id="267"/>
            <p14:sldId id="260"/>
            <p14:sldId id="261"/>
            <p14:sldId id="264"/>
            <p14:sldId id="262"/>
            <p14:sldId id="263"/>
            <p14:sldId id="268"/>
            <p14:sldId id="269"/>
          </p14:sldIdLst>
        </p14:section>
        <p14:section name="PennantContest" id="{7DF2D4F6-2409-E74F-AAC7-407DE774AF77}">
          <p14:sldIdLst>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BAC55-86D3-B94F-A182-FF5220CB95A8}" type="datetimeFigureOut">
              <a:rPr lang="en-US" smtClean="0"/>
              <a:t>8/23/2013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534E5-B4CF-C14E-953E-A1E7CF8C6800}" type="slidenum">
              <a:rPr lang="en-US" smtClean="0"/>
              <a:t>‹#›</a:t>
            </a:fld>
            <a:endParaRPr lang="en-US" dirty="0"/>
          </a:p>
        </p:txBody>
      </p:sp>
    </p:spTree>
    <p:extLst>
      <p:ext uri="{BB962C8B-B14F-4D97-AF65-F5344CB8AC3E}">
        <p14:creationId xmlns:p14="http://schemas.microsoft.com/office/powerpoint/2010/main" val="26116850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JENNA: 5</a:t>
            </a:r>
            <a:r>
              <a:rPr lang="en-US" baseline="0" dirty="0" smtClean="0"/>
              <a:t> MINUTE INTRODUCTION</a:t>
            </a:r>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1</a:t>
            </a:fld>
            <a:endParaRPr lang="en-US" dirty="0"/>
          </a:p>
        </p:txBody>
      </p:sp>
    </p:spTree>
    <p:extLst>
      <p:ext uri="{BB962C8B-B14F-4D97-AF65-F5344CB8AC3E}">
        <p14:creationId xmlns:p14="http://schemas.microsoft.com/office/powerpoint/2010/main" val="12328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JENNA: COMPLETING</a:t>
            </a:r>
            <a:r>
              <a:rPr lang="en-US" baseline="0" dirty="0" smtClean="0"/>
              <a:t> THE FIVE MINUTE INTRO </a:t>
            </a:r>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3</a:t>
            </a:fld>
            <a:endParaRPr lang="en-US" dirty="0"/>
          </a:p>
        </p:txBody>
      </p:sp>
    </p:spTree>
    <p:extLst>
      <p:ext uri="{BB962C8B-B14F-4D97-AF65-F5344CB8AC3E}">
        <p14:creationId xmlns:p14="http://schemas.microsoft.com/office/powerpoint/2010/main" val="1027453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4</a:t>
            </a:fld>
            <a:endParaRPr lang="en-US" dirty="0"/>
          </a:p>
        </p:txBody>
      </p:sp>
    </p:spTree>
    <p:extLst>
      <p:ext uri="{BB962C8B-B14F-4D97-AF65-F5344CB8AC3E}">
        <p14:creationId xmlns:p14="http://schemas.microsoft.com/office/powerpoint/2010/main" val="3990924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solidFill>
                  <a:prstClr val="black"/>
                </a:solidFill>
                <a:latin typeface="Calibri"/>
              </a:rPr>
              <a:pPr/>
              <a:t>6</a:t>
            </a:fld>
            <a:endParaRPr lang="en-US" dirty="0">
              <a:solidFill>
                <a:prstClr val="black"/>
              </a:solidFill>
              <a:latin typeface="Calibri"/>
            </a:endParaRPr>
          </a:p>
        </p:txBody>
      </p:sp>
    </p:spTree>
    <p:extLst>
      <p:ext uri="{BB962C8B-B14F-4D97-AF65-F5344CB8AC3E}">
        <p14:creationId xmlns:p14="http://schemas.microsoft.com/office/powerpoint/2010/main" val="2480300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SOMEONE?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7</a:t>
            </a:fld>
            <a:endParaRPr lang="en-US" dirty="0"/>
          </a:p>
        </p:txBody>
      </p:sp>
    </p:spTree>
    <p:extLst>
      <p:ext uri="{BB962C8B-B14F-4D97-AF65-F5344CB8AC3E}">
        <p14:creationId xmlns:p14="http://schemas.microsoft.com/office/powerpoint/2010/main" val="3421584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also do cultural heritage/landmark/place that they like.  </a:t>
            </a:r>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8</a:t>
            </a:fld>
            <a:endParaRPr lang="en-US" dirty="0"/>
          </a:p>
        </p:txBody>
      </p:sp>
    </p:spTree>
    <p:extLst>
      <p:ext uri="{BB962C8B-B14F-4D97-AF65-F5344CB8AC3E}">
        <p14:creationId xmlns:p14="http://schemas.microsoft.com/office/powerpoint/2010/main" val="362848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9</a:t>
            </a:fld>
            <a:endParaRPr lang="en-US" dirty="0"/>
          </a:p>
        </p:txBody>
      </p:sp>
    </p:spTree>
    <p:extLst>
      <p:ext uri="{BB962C8B-B14F-4D97-AF65-F5344CB8AC3E}">
        <p14:creationId xmlns:p14="http://schemas.microsoft.com/office/powerpoint/2010/main" val="171773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ALSO SEE FOR MORE MAPS: </a:t>
            </a:r>
            <a:r>
              <a:rPr lang="en-US" dirty="0" smtClean="0"/>
              <a:t>http://archive.austinisd.org/inside/2004bond/map/</a:t>
            </a:r>
            <a:r>
              <a:rPr lang="en-US" dirty="0" err="1" smtClean="0"/>
              <a:t>index.phtml</a:t>
            </a:r>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10</a:t>
            </a:fld>
            <a:endParaRPr lang="en-US"/>
          </a:p>
        </p:txBody>
      </p:sp>
    </p:spTree>
    <p:extLst>
      <p:ext uri="{BB962C8B-B14F-4D97-AF65-F5344CB8AC3E}">
        <p14:creationId xmlns:p14="http://schemas.microsoft.com/office/powerpoint/2010/main" val="19424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LAURIE?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14DDC92-4069-6445-BCC9-515046097777}" type="slidenum">
              <a:rPr lang="en-US" smtClean="0"/>
              <a:t>13</a:t>
            </a:fld>
            <a:endParaRPr lang="en-US" dirty="0"/>
          </a:p>
        </p:txBody>
      </p:sp>
    </p:spTree>
    <p:extLst>
      <p:ext uri="{BB962C8B-B14F-4D97-AF65-F5344CB8AC3E}">
        <p14:creationId xmlns:p14="http://schemas.microsoft.com/office/powerpoint/2010/main" val="23508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a:xfrm>
            <a:off x="174812" y="6356350"/>
            <a:ext cx="3863788" cy="365125"/>
          </a:xfrm>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solidFill>
                  <a:srgbClr val="000000"/>
                </a:solidFill>
                <a:latin typeface="Arial"/>
              </a:rPr>
              <a:pPr/>
              <a:t>8/23/2013</a:t>
            </a:fld>
            <a:endParaRPr lang="en-US"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dirty="0">
              <a:solidFill>
                <a:srgbClr val="000000"/>
              </a:solidFill>
              <a:latin typeface="Aria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FEBEB0A-9E3D-4B14-9782-E2AE3DA60D96}" type="slidenum">
              <a:rPr lang="en-US" smtClean="0">
                <a:solidFill>
                  <a:srgbClr val="000000"/>
                </a:solidFill>
                <a:latin typeface="Arial"/>
              </a:rPr>
              <a:pPr/>
              <a:t>‹#›</a:t>
            </a:fld>
            <a:endParaRPr lang="en-US" dirty="0">
              <a:solidFill>
                <a:srgbClr val="000000"/>
              </a:solidFill>
              <a:latin typeface="Arial"/>
            </a:endParaRPr>
          </a:p>
        </p:txBody>
      </p:sp>
    </p:spTree>
    <p:extLst>
      <p:ext uri="{BB962C8B-B14F-4D97-AF65-F5344CB8AC3E}">
        <p14:creationId xmlns:p14="http://schemas.microsoft.com/office/powerpoint/2010/main" val="3370589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FE64A4-35FB-42B6-9183-2C0CE0E36649}" type="datetime1">
              <a:rPr lang="en-US" smtClean="0">
                <a:solidFill>
                  <a:srgbClr val="000000"/>
                </a:solidFill>
                <a:latin typeface="Arial"/>
              </a:rPr>
              <a:pPr/>
              <a:t>8/23/2013</a:t>
            </a:fld>
            <a:endParaRPr lang="en-US"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dirty="0">
              <a:solidFill>
                <a:srgbClr val="000000"/>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1360243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A2683B9-6ECA-47FA-93CF-B124A0FAC208}" type="datetime1">
              <a:rPr lang="en-US" smtClean="0">
                <a:solidFill>
                  <a:srgbClr val="000000"/>
                </a:solidFill>
                <a:latin typeface="Arial"/>
              </a:rPr>
              <a:pPr/>
              <a:t>8/23/2013</a:t>
            </a:fld>
            <a:endParaRPr lang="en-US" dirty="0">
              <a:solidFill>
                <a:srgbClr val="000000"/>
              </a:solidFill>
              <a:latin typeface="Arial"/>
            </a:endParaRPr>
          </a:p>
        </p:txBody>
      </p:sp>
      <p:sp>
        <p:nvSpPr>
          <p:cNvPr id="8" name="Slide Number Placeholder 7"/>
          <p:cNvSpPr>
            <a:spLocks noGrp="1"/>
          </p:cNvSpPr>
          <p:nvPr>
            <p:ph type="sldNum" sz="quarter" idx="11"/>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
        <p:nvSpPr>
          <p:cNvPr id="9" name="Footer Placeholder 8"/>
          <p:cNvSpPr>
            <a:spLocks noGrp="1"/>
          </p:cNvSpPr>
          <p:nvPr>
            <p:ph type="ftr" sz="quarter" idx="12"/>
          </p:nvPr>
        </p:nvSpPr>
        <p:spPr/>
        <p:txBody>
          <a:bodyPr/>
          <a:lstStyle/>
          <a:p>
            <a:endParaRPr lang="en-US" dirty="0">
              <a:solidFill>
                <a:srgbClr val="000000"/>
              </a:solidFill>
              <a:latin typeface="Arial"/>
            </a:endParaRPr>
          </a:p>
        </p:txBody>
      </p:sp>
    </p:spTree>
    <p:extLst>
      <p:ext uri="{BB962C8B-B14F-4D97-AF65-F5344CB8AC3E}">
        <p14:creationId xmlns:p14="http://schemas.microsoft.com/office/powerpoint/2010/main" val="3538941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5FF66B-9476-4BB3-85E9-E01854F07F90}" type="datetime1">
              <a:rPr lang="en-US" smtClean="0">
                <a:solidFill>
                  <a:srgbClr val="000000"/>
                </a:solidFill>
                <a:latin typeface="Arial"/>
              </a:rPr>
              <a:pPr/>
              <a:t>8/23/2013</a:t>
            </a:fld>
            <a:endParaRPr lang="en-US" dirty="0">
              <a:solidFill>
                <a:srgbClr val="000000"/>
              </a:solidFill>
              <a:latin typeface="Arial"/>
            </a:endParaRPr>
          </a:p>
        </p:txBody>
      </p:sp>
      <p:sp>
        <p:nvSpPr>
          <p:cNvPr id="6" name="Footer Placeholder 5"/>
          <p:cNvSpPr>
            <a:spLocks noGrp="1"/>
          </p:cNvSpPr>
          <p:nvPr>
            <p:ph type="ftr" sz="quarter" idx="11"/>
          </p:nvPr>
        </p:nvSpPr>
        <p:spPr/>
        <p:txBody>
          <a:bodyPr/>
          <a:lstStyle/>
          <a:p>
            <a:endParaRPr lang="en-US" dirty="0">
              <a:solidFill>
                <a:srgbClr val="000000"/>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12194457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B23FBD-8F7D-4F85-8085-67BFDB05CB71}" type="datetime1">
              <a:rPr lang="en-US" smtClean="0">
                <a:solidFill>
                  <a:srgbClr val="000000"/>
                </a:solidFill>
                <a:latin typeface="Arial"/>
              </a:rPr>
              <a:pPr/>
              <a:t>8/23/2013</a:t>
            </a:fld>
            <a:endParaRPr lang="en-US" dirty="0">
              <a:solidFill>
                <a:srgbClr val="000000"/>
              </a:solidFill>
              <a:latin typeface="Arial"/>
            </a:endParaRPr>
          </a:p>
        </p:txBody>
      </p:sp>
      <p:sp>
        <p:nvSpPr>
          <p:cNvPr id="8" name="Footer Placeholder 7"/>
          <p:cNvSpPr>
            <a:spLocks noGrp="1"/>
          </p:cNvSpPr>
          <p:nvPr>
            <p:ph type="ftr" sz="quarter" idx="11"/>
          </p:nvPr>
        </p:nvSpPr>
        <p:spPr/>
        <p:txBody>
          <a:bodyPr/>
          <a:lstStyle/>
          <a:p>
            <a:endParaRPr lang="en-US" dirty="0">
              <a:solidFill>
                <a:srgbClr val="000000"/>
              </a:solidFill>
              <a:latin typeface="Arial"/>
            </a:endParaRPr>
          </a:p>
        </p:txBody>
      </p:sp>
      <p:sp>
        <p:nvSpPr>
          <p:cNvPr id="9" name="Slide Number Placeholder 8"/>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32066412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D789A-1220-4441-8676-44A034051BFD}" type="datetime1">
              <a:rPr lang="en-US" smtClean="0">
                <a:solidFill>
                  <a:srgbClr val="000000"/>
                </a:solidFill>
                <a:latin typeface="Arial"/>
              </a:rPr>
              <a:pPr/>
              <a:t>8/23/2013</a:t>
            </a:fld>
            <a:endParaRPr lang="en-US" dirty="0">
              <a:solidFill>
                <a:srgbClr val="000000"/>
              </a:solidFill>
              <a:latin typeface="Arial"/>
            </a:endParaRPr>
          </a:p>
        </p:txBody>
      </p:sp>
      <p:sp>
        <p:nvSpPr>
          <p:cNvPr id="4" name="Footer Placeholder 3"/>
          <p:cNvSpPr>
            <a:spLocks noGrp="1"/>
          </p:cNvSpPr>
          <p:nvPr>
            <p:ph type="ftr" sz="quarter" idx="11"/>
          </p:nvPr>
        </p:nvSpPr>
        <p:spPr/>
        <p:txBody>
          <a:bodyPr/>
          <a:lstStyle/>
          <a:p>
            <a:endParaRPr lang="en-US" dirty="0">
              <a:solidFill>
                <a:srgbClr val="000000"/>
              </a:solidFill>
              <a:latin typeface="Arial"/>
            </a:endParaRPr>
          </a:p>
        </p:txBody>
      </p:sp>
      <p:sp>
        <p:nvSpPr>
          <p:cNvPr id="5" name="Slide Number Placeholder 4"/>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36090806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solidFill>
                  <a:srgbClr val="000000"/>
                </a:solidFill>
                <a:latin typeface="Arial"/>
              </a:rPr>
              <a:pPr/>
              <a:t>8/23/2013</a:t>
            </a:fld>
            <a:endParaRPr lang="en-US" dirty="0">
              <a:solidFill>
                <a:srgbClr val="000000"/>
              </a:solidFill>
              <a:latin typeface="Arial"/>
            </a:endParaRPr>
          </a:p>
        </p:txBody>
      </p:sp>
      <p:sp>
        <p:nvSpPr>
          <p:cNvPr id="3" name="Footer Placeholder 2"/>
          <p:cNvSpPr>
            <a:spLocks noGrp="1"/>
          </p:cNvSpPr>
          <p:nvPr>
            <p:ph type="ftr" sz="quarter" idx="11"/>
          </p:nvPr>
        </p:nvSpPr>
        <p:spPr/>
        <p:txBody>
          <a:bodyPr/>
          <a:lstStyle/>
          <a:p>
            <a:endParaRPr lang="en-US" dirty="0">
              <a:solidFill>
                <a:srgbClr val="000000"/>
              </a:solidFill>
              <a:latin typeface="Arial"/>
            </a:endParaRPr>
          </a:p>
        </p:txBody>
      </p:sp>
      <p:sp>
        <p:nvSpPr>
          <p:cNvPr id="4" name="Slide Number Placeholder 3"/>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35062732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solidFill>
                  <a:srgbClr val="000000"/>
                </a:solidFill>
                <a:latin typeface="Arial"/>
              </a:rPr>
              <a:pPr/>
              <a:t>8/23/2013</a:t>
            </a:fld>
            <a:endParaRPr lang="en-US" dirty="0">
              <a:solidFill>
                <a:srgbClr val="000000"/>
              </a:solidFill>
              <a:latin typeface="Arial"/>
            </a:endParaRPr>
          </a:p>
        </p:txBody>
      </p:sp>
      <p:sp>
        <p:nvSpPr>
          <p:cNvPr id="6" name="Footer Placeholder 5"/>
          <p:cNvSpPr>
            <a:spLocks noGrp="1"/>
          </p:cNvSpPr>
          <p:nvPr>
            <p:ph type="ftr" sz="quarter" idx="11"/>
          </p:nvPr>
        </p:nvSpPr>
        <p:spPr/>
        <p:txBody>
          <a:bodyPr/>
          <a:lstStyle/>
          <a:p>
            <a:endParaRPr lang="en-US" dirty="0">
              <a:solidFill>
                <a:srgbClr val="000000"/>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29419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solidFill>
                  <a:srgbClr val="000000"/>
                </a:solidFill>
                <a:latin typeface="Arial"/>
              </a:rPr>
              <a:pPr/>
              <a:t>8/23/2013</a:t>
            </a:fld>
            <a:endParaRPr lang="en-US" dirty="0">
              <a:solidFill>
                <a:srgbClr val="000000"/>
              </a:solidFill>
              <a:latin typeface="Arial"/>
            </a:endParaRPr>
          </a:p>
        </p:txBody>
      </p:sp>
      <p:sp>
        <p:nvSpPr>
          <p:cNvPr id="6" name="Footer Placeholder 5"/>
          <p:cNvSpPr>
            <a:spLocks noGrp="1"/>
          </p:cNvSpPr>
          <p:nvPr>
            <p:ph type="ftr" sz="quarter" idx="11"/>
          </p:nvPr>
        </p:nvSpPr>
        <p:spPr/>
        <p:txBody>
          <a:bodyPr/>
          <a:lstStyle/>
          <a:p>
            <a:endParaRPr lang="en-US" dirty="0">
              <a:solidFill>
                <a:srgbClr val="000000"/>
              </a:solidFill>
              <a:latin typeface="Aria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FEBEB0A-9E3D-4B14-9782-E2AE3DA60D96}" type="slidenum">
              <a:rPr lang="en-US" smtClean="0">
                <a:solidFill>
                  <a:srgbClr val="000000"/>
                </a:solidFill>
                <a:latin typeface="Arial"/>
              </a:rPr>
              <a:pPr/>
              <a:t>‹#›</a:t>
            </a:fld>
            <a:endParaRPr lang="en-US" dirty="0">
              <a:solidFill>
                <a:srgbClr val="000000"/>
              </a:solidFill>
              <a:latin typeface="Aria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Tree>
    <p:extLst>
      <p:ext uri="{BB962C8B-B14F-4D97-AF65-F5344CB8AC3E}">
        <p14:creationId xmlns:p14="http://schemas.microsoft.com/office/powerpoint/2010/main" val="1377092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solidFill>
                  <a:srgbClr val="000000"/>
                </a:solidFill>
                <a:latin typeface="Arial"/>
              </a:rPr>
              <a:pPr/>
              <a:t>8/23/2013</a:t>
            </a:fld>
            <a:endParaRPr lang="en-US"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dirty="0">
              <a:solidFill>
                <a:srgbClr val="000000"/>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11425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a:xfrm>
            <a:off x="3213847" y="6356350"/>
            <a:ext cx="4734112" cy="365125"/>
          </a:xfrm>
        </p:spPr>
        <p:txBody>
          <a:bodyPr/>
          <a:lstStyle/>
          <a:p>
            <a:endParaRPr lang="en-US" dirty="0"/>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dirty="0"/>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dirty="0" smtClean="0"/>
              <a:t>Drag picture to placeholder or click icon to add</a:t>
            </a:r>
            <a:endParaRPr dirty="0"/>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solidFill>
                  <a:srgbClr val="000000"/>
                </a:solidFill>
                <a:latin typeface="Arial"/>
              </a:rPr>
              <a:pPr/>
              <a:t>8/23/2013</a:t>
            </a:fld>
            <a:endParaRPr lang="en-US"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dirty="0">
              <a:solidFill>
                <a:srgbClr val="000000"/>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Tree>
    <p:extLst>
      <p:ext uri="{BB962C8B-B14F-4D97-AF65-F5344CB8AC3E}">
        <p14:creationId xmlns:p14="http://schemas.microsoft.com/office/powerpoint/2010/main" val="426221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a:xfrm>
            <a:off x="2178423" y="6356350"/>
            <a:ext cx="4926852" cy="365125"/>
          </a:xfrm>
        </p:spPr>
        <p:txBody>
          <a:bodyPr/>
          <a:lstStyle/>
          <a:p>
            <a:endParaRPr lang="en-US" dirty="0"/>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dirty="0"/>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8/23/2013</a:t>
            </a:fld>
            <a:endParaRPr lang="en-US" dirty="0"/>
          </a:p>
        </p:txBody>
      </p:sp>
      <p:sp>
        <p:nvSpPr>
          <p:cNvPr id="5" name="Footer Placeholder 4"/>
          <p:cNvSpPr>
            <a:spLocks noGrp="1"/>
          </p:cNvSpPr>
          <p:nvPr>
            <p:ph type="ftr" sz="quarter" idx="11"/>
          </p:nvPr>
        </p:nvSpPr>
        <p:spPr>
          <a:xfrm>
            <a:off x="174812" y="6356350"/>
            <a:ext cx="5311588" cy="365125"/>
          </a:xfrm>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dirty="0"/>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8/23/2013</a:t>
            </a:fld>
            <a:endParaRPr lang="en-US" dirty="0"/>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5D48070-6A81-47D0-9810-1540B9FEFF61}" type="datetime1">
              <a:rPr lang="en-US" smtClean="0">
                <a:solidFill>
                  <a:srgbClr val="000000"/>
                </a:solidFill>
                <a:latin typeface="Arial"/>
              </a:rPr>
              <a:pPr/>
              <a:t>8/23/2013</a:t>
            </a:fld>
            <a:endParaRPr lang="en-US" dirty="0">
              <a:solidFill>
                <a:srgbClr val="000000"/>
              </a:solidFill>
              <a:latin typeface="Aria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solidFill>
                <a:srgbClr val="000000"/>
              </a:solidFill>
              <a:latin typeface="Aria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FEBEB0A-9E3D-4B14-9782-E2AE3DA60D96}" type="slidenum">
              <a:rPr lang="en-US" smtClean="0">
                <a:solidFill>
                  <a:srgbClr val="D1282E"/>
                </a:solidFill>
                <a:latin typeface="Arial"/>
              </a:rPr>
              <a:pPr/>
              <a:t>‹#›</a:t>
            </a:fld>
            <a:endParaRPr lang="en-US" dirty="0">
              <a:solidFill>
                <a:srgbClr val="D1282E"/>
              </a:solidFill>
              <a:latin typeface="Aria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Tree>
    <p:extLst>
      <p:ext uri="{BB962C8B-B14F-4D97-AF65-F5344CB8AC3E}">
        <p14:creationId xmlns:p14="http://schemas.microsoft.com/office/powerpoint/2010/main" val="46019889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gif"/><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399" y="354700"/>
            <a:ext cx="5574637" cy="3394076"/>
          </a:xfrm>
        </p:spPr>
        <p:txBody>
          <a:bodyPr>
            <a:normAutofit/>
          </a:bodyPr>
          <a:lstStyle/>
          <a:p>
            <a:pPr algn="ctr"/>
            <a:r>
              <a:rPr lang="en-US" sz="9600" dirty="0" smtClean="0">
                <a:solidFill>
                  <a:schemeClr val="tx1"/>
                </a:solidFill>
                <a:latin typeface="Britannic Bold"/>
                <a:cs typeface="Britannic Bold"/>
              </a:rPr>
              <a:t>Full FX </a:t>
            </a:r>
            <a:br>
              <a:rPr lang="en-US" sz="9600" dirty="0" smtClean="0">
                <a:solidFill>
                  <a:schemeClr val="tx1"/>
                </a:solidFill>
                <a:latin typeface="Britannic Bold"/>
                <a:cs typeface="Britannic Bold"/>
              </a:rPr>
            </a:br>
            <a:r>
              <a:rPr lang="en-US" sz="9600" dirty="0" smtClean="0">
                <a:solidFill>
                  <a:schemeClr val="tx1"/>
                </a:solidFill>
                <a:latin typeface="Britannic Bold"/>
                <a:cs typeface="Britannic Bold"/>
              </a:rPr>
              <a:t>of KTX</a:t>
            </a:r>
            <a:endParaRPr lang="en-US" sz="9600" dirty="0">
              <a:solidFill>
                <a:schemeClr val="tx1"/>
              </a:solidFill>
              <a:latin typeface="Britannic Bold"/>
              <a:cs typeface="Britannic Bold"/>
            </a:endParaRPr>
          </a:p>
        </p:txBody>
      </p:sp>
      <p:sp>
        <p:nvSpPr>
          <p:cNvPr id="3" name="Subtitle 2"/>
          <p:cNvSpPr>
            <a:spLocks noGrp="1"/>
          </p:cNvSpPr>
          <p:nvPr>
            <p:ph type="subTitle" idx="1"/>
          </p:nvPr>
        </p:nvSpPr>
        <p:spPr>
          <a:xfrm>
            <a:off x="457199" y="5137421"/>
            <a:ext cx="7940293" cy="1292936"/>
          </a:xfrm>
        </p:spPr>
        <p:txBody>
          <a:bodyPr>
            <a:normAutofit/>
          </a:bodyPr>
          <a:lstStyle/>
          <a:p>
            <a:pPr algn="ctr"/>
            <a:r>
              <a:rPr lang="en-US" sz="6000" dirty="0" smtClean="0">
                <a:latin typeface="Brush Script MT Italic"/>
                <a:cs typeface="Brush Script MT Italic"/>
              </a:rPr>
              <a:t>Advisory 2013-2014</a:t>
            </a:r>
            <a:endParaRPr lang="en-US" sz="6000" dirty="0">
              <a:latin typeface="Brush Script MT Italic"/>
              <a:cs typeface="Brush Script MT Italic"/>
            </a:endParaRPr>
          </a:p>
        </p:txBody>
      </p:sp>
    </p:spTree>
    <p:extLst>
      <p:ext uri="{BB962C8B-B14F-4D97-AF65-F5344CB8AC3E}">
        <p14:creationId xmlns:p14="http://schemas.microsoft.com/office/powerpoint/2010/main" val="145325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p-big.gif"/>
          <p:cNvPicPr>
            <a:picLocks noGrp="1" noChangeAspect="1"/>
          </p:cNvPicPr>
          <p:nvPr>
            <p:ph idx="1"/>
          </p:nvPr>
        </p:nvPicPr>
        <p:blipFill>
          <a:blip r:embed="rId3">
            <a:extLst>
              <a:ext uri="{28A0092B-C50C-407E-A947-70E740481C1C}">
                <a14:useLocalDpi xmlns:a14="http://schemas.microsoft.com/office/drawing/2010/main" val="0"/>
              </a:ext>
            </a:extLst>
          </a:blip>
          <a:srcRect l="-83582" r="-83582"/>
          <a:stretch>
            <a:fillRect/>
          </a:stretch>
        </p:blipFill>
        <p:spPr>
          <a:xfrm>
            <a:off x="-2271793" y="82308"/>
            <a:ext cx="12737938" cy="6561968"/>
          </a:xfrm>
        </p:spPr>
      </p:pic>
    </p:spTree>
    <p:extLst>
      <p:ext uri="{BB962C8B-B14F-4D97-AF65-F5344CB8AC3E}">
        <p14:creationId xmlns:p14="http://schemas.microsoft.com/office/powerpoint/2010/main" val="157520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ustin-Texas-Tourist-Map-4.gif"/>
          <p:cNvPicPr>
            <a:picLocks noGrp="1" noChangeAspect="1"/>
          </p:cNvPicPr>
          <p:nvPr>
            <p:ph idx="1"/>
          </p:nvPr>
        </p:nvPicPr>
        <p:blipFill>
          <a:blip r:embed="rId2" cstate="email">
            <a:extLst>
              <a:ext uri="{28A0092B-C50C-407E-A947-70E740481C1C}">
                <a14:useLocalDpi xmlns:a14="http://schemas.microsoft.com/office/drawing/2010/main" val="0"/>
              </a:ext>
            </a:extLst>
          </a:blip>
          <a:srcRect l="-37114" r="-37114"/>
          <a:stretch>
            <a:fillRect/>
          </a:stretch>
        </p:blipFill>
        <p:spPr>
          <a:xfrm>
            <a:off x="-903146" y="164615"/>
            <a:ext cx="11308605" cy="6490669"/>
          </a:xfrm>
        </p:spPr>
      </p:pic>
    </p:spTree>
    <p:extLst>
      <p:ext uri="{BB962C8B-B14F-4D97-AF65-F5344CB8AC3E}">
        <p14:creationId xmlns:p14="http://schemas.microsoft.com/office/powerpoint/2010/main" val="403557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152718"/>
            <a:ext cx="8091507" cy="1270030"/>
          </a:xfrm>
        </p:spPr>
        <p:txBody>
          <a:bodyPr/>
          <a:lstStyle/>
          <a:p>
            <a:pPr algn="ctr"/>
            <a:r>
              <a:rPr lang="en-US" dirty="0" smtClean="0"/>
              <a:t>EAST AUSTIN MAPS</a:t>
            </a:r>
            <a:endParaRPr lang="en-US" dirty="0"/>
          </a:p>
        </p:txBody>
      </p:sp>
      <p:pic>
        <p:nvPicPr>
          <p:cNvPr id="4" name="Content Placeholder 3" descr="austin_mideast.gif"/>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18237" b="-18237"/>
          <a:stretch>
            <a:fillRect/>
          </a:stretch>
        </p:blipFill>
        <p:spPr>
          <a:xfrm>
            <a:off x="20662" y="794344"/>
            <a:ext cx="4722619" cy="6493146"/>
          </a:xfrm>
        </p:spPr>
      </p:pic>
      <p:pic>
        <p:nvPicPr>
          <p:cNvPr id="7" name="Content Placeholder 6" descr="arts_feature14.jpg"/>
          <p:cNvPicPr>
            <a:picLocks noGrp="1" noChangeAspect="1"/>
          </p:cNvPicPr>
          <p:nvPr>
            <p:ph sz="half" idx="2"/>
          </p:nvPr>
        </p:nvPicPr>
        <p:blipFill>
          <a:blip r:embed="rId3">
            <a:extLst>
              <a:ext uri="{28A0092B-C50C-407E-A947-70E740481C1C}">
                <a14:useLocalDpi xmlns:a14="http://schemas.microsoft.com/office/drawing/2010/main" val="0"/>
              </a:ext>
            </a:extLst>
          </a:blip>
          <a:srcRect t="-12370" b="-12370"/>
          <a:stretch>
            <a:fillRect/>
          </a:stretch>
        </p:blipFill>
        <p:spPr>
          <a:xfrm>
            <a:off x="4743281" y="1045679"/>
            <a:ext cx="4400719" cy="6050565"/>
          </a:xfrm>
        </p:spPr>
      </p:pic>
    </p:spTree>
    <p:extLst>
      <p:ext uri="{BB962C8B-B14F-4D97-AF65-F5344CB8AC3E}">
        <p14:creationId xmlns:p14="http://schemas.microsoft.com/office/powerpoint/2010/main" val="178379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11301" y="152718"/>
            <a:ext cx="3748223" cy="1371600"/>
          </a:xfrm>
        </p:spPr>
        <p:txBody>
          <a:bodyPr/>
          <a:lstStyle/>
          <a:p>
            <a:pPr algn="ctr"/>
            <a:r>
              <a:rPr lang="en-US" dirty="0" smtClean="0"/>
              <a:t>Class Pennant </a:t>
            </a:r>
            <a:endParaRPr lang="en-US" dirty="0"/>
          </a:p>
        </p:txBody>
      </p:sp>
      <p:pic>
        <p:nvPicPr>
          <p:cNvPr id="8" name="Content Placeholder 7" descr="Solid Color White Pennant.jpg"/>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7024" t="-3429" r="-2381" b="-12462"/>
          <a:stretch/>
        </p:blipFill>
        <p:spPr>
          <a:xfrm rot="5400000" flipV="1">
            <a:off x="-708660" y="967585"/>
            <a:ext cx="6608118" cy="4672949"/>
          </a:xfrm>
        </p:spPr>
      </p:pic>
      <p:sp>
        <p:nvSpPr>
          <p:cNvPr id="7" name="Content Placeholder 6"/>
          <p:cNvSpPr>
            <a:spLocks noGrp="1"/>
          </p:cNvSpPr>
          <p:nvPr>
            <p:ph sz="half" idx="2"/>
          </p:nvPr>
        </p:nvSpPr>
        <p:spPr>
          <a:xfrm>
            <a:off x="4241410" y="1574800"/>
            <a:ext cx="4500335" cy="4971893"/>
          </a:xfrm>
        </p:spPr>
        <p:txBody>
          <a:bodyPr>
            <a:normAutofit fontScale="92500" lnSpcReduction="20000"/>
          </a:bodyPr>
          <a:lstStyle/>
          <a:p>
            <a:r>
              <a:rPr lang="en-US" dirty="0" smtClean="0"/>
              <a:t>Your advisory will create a class pennant that will hang outside your classroom for the rest of the year.  It should have:   </a:t>
            </a:r>
          </a:p>
          <a:p>
            <a:pPr marL="457200" indent="-457200">
              <a:buFont typeface="Arial"/>
              <a:buChar char="•"/>
            </a:pPr>
            <a:r>
              <a:rPr lang="en-US" dirty="0" smtClean="0"/>
              <a:t>Your advisory name</a:t>
            </a:r>
          </a:p>
          <a:p>
            <a:pPr marL="457200" indent="-457200">
              <a:buFont typeface="Arial"/>
              <a:buChar char="•"/>
            </a:pPr>
            <a:r>
              <a:rPr lang="en-US" dirty="0" smtClean="0"/>
              <a:t>2 out of the following choices:</a:t>
            </a:r>
          </a:p>
          <a:p>
            <a:pPr marL="914400" lvl="1" indent="-457200">
              <a:buFont typeface="Arial"/>
              <a:buChar char="•"/>
            </a:pPr>
            <a:r>
              <a:rPr lang="en-US" dirty="0" smtClean="0"/>
              <a:t>Slogan, ritual, image or symbol (can be inspired from constellation)</a:t>
            </a:r>
          </a:p>
          <a:p>
            <a:pPr marL="457200" indent="-457200">
              <a:buFont typeface="Arial"/>
              <a:buChar char="•"/>
            </a:pPr>
            <a:r>
              <a:rPr lang="en-US" dirty="0" smtClean="0"/>
              <a:t>Have a ‘professional’ look</a:t>
            </a:r>
            <a:endParaRPr lang="en-US" dirty="0"/>
          </a:p>
        </p:txBody>
      </p:sp>
      <p:sp>
        <p:nvSpPr>
          <p:cNvPr id="9" name="TextBox 8"/>
          <p:cNvSpPr txBox="1"/>
          <p:nvPr/>
        </p:nvSpPr>
        <p:spPr>
          <a:xfrm>
            <a:off x="789100" y="961661"/>
            <a:ext cx="3131739" cy="954107"/>
          </a:xfrm>
          <a:prstGeom prst="rect">
            <a:avLst/>
          </a:prstGeom>
          <a:noFill/>
        </p:spPr>
        <p:txBody>
          <a:bodyPr wrap="square" rtlCol="0">
            <a:spAutoFit/>
          </a:bodyPr>
          <a:lstStyle/>
          <a:p>
            <a:pPr algn="ctr"/>
            <a:r>
              <a:rPr lang="en-US" sz="2800" dirty="0" smtClean="0"/>
              <a:t>The lucky Shoafingtons</a:t>
            </a:r>
            <a:endParaRPr lang="en-US" sz="2800" dirty="0"/>
          </a:p>
        </p:txBody>
      </p:sp>
      <p:pic>
        <p:nvPicPr>
          <p:cNvPr id="12" name="Picture 11" descr="four-leaf-clover.gif"/>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596368" y="2141935"/>
            <a:ext cx="1486052" cy="1473938"/>
          </a:xfrm>
          <a:prstGeom prst="rect">
            <a:avLst/>
          </a:prstGeom>
        </p:spPr>
      </p:pic>
    </p:spTree>
    <p:extLst>
      <p:ext uri="{BB962C8B-B14F-4D97-AF65-F5344CB8AC3E}">
        <p14:creationId xmlns:p14="http://schemas.microsoft.com/office/powerpoint/2010/main" val="84007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0354" y="526328"/>
            <a:ext cx="4860190" cy="1533217"/>
          </a:xfrm>
        </p:spPr>
        <p:txBody>
          <a:bodyPr/>
          <a:lstStyle/>
          <a:p>
            <a:r>
              <a:rPr lang="en-US" sz="6000" dirty="0" smtClean="0">
                <a:solidFill>
                  <a:schemeClr val="tx1"/>
                </a:solidFill>
                <a:latin typeface="Britannic Bold"/>
                <a:cs typeface="Britannic Bold"/>
              </a:rPr>
              <a:t>Schedule</a:t>
            </a:r>
            <a:endParaRPr lang="en-US" sz="6000" dirty="0">
              <a:solidFill>
                <a:schemeClr val="tx1"/>
              </a:solidFill>
              <a:latin typeface="Britannic Bold"/>
              <a:cs typeface="Britannic Bold"/>
            </a:endParaRPr>
          </a:p>
        </p:txBody>
      </p:sp>
      <p:sp>
        <p:nvSpPr>
          <p:cNvPr id="4" name="Text Placeholder 3"/>
          <p:cNvSpPr>
            <a:spLocks noGrp="1"/>
          </p:cNvSpPr>
          <p:nvPr>
            <p:ph type="body" idx="1"/>
          </p:nvPr>
        </p:nvSpPr>
        <p:spPr>
          <a:xfrm>
            <a:off x="3720354" y="2173965"/>
            <a:ext cx="4966446" cy="3971249"/>
          </a:xfrm>
        </p:spPr>
        <p:txBody>
          <a:bodyPr/>
          <a:lstStyle/>
          <a:p>
            <a:r>
              <a:rPr lang="en-US" b="1" dirty="0" smtClean="0"/>
              <a:t> </a:t>
            </a:r>
          </a:p>
          <a:p>
            <a:r>
              <a:rPr lang="en-US" b="1" dirty="0" smtClean="0"/>
              <a:t>August 26</a:t>
            </a:r>
            <a:r>
              <a:rPr lang="en-US" b="1" baseline="30000" dirty="0" smtClean="0"/>
              <a:t>th</a:t>
            </a:r>
            <a:r>
              <a:rPr lang="en-US" b="1" dirty="0" smtClean="0"/>
              <a:t> &amp; 27th</a:t>
            </a:r>
            <a:r>
              <a:rPr lang="en-US" dirty="0" smtClean="0"/>
              <a:t>: Pass out and collect papers</a:t>
            </a:r>
          </a:p>
          <a:p>
            <a:endParaRPr lang="en-US" dirty="0" smtClean="0"/>
          </a:p>
          <a:p>
            <a:r>
              <a:rPr lang="en-US" b="1" dirty="0" smtClean="0"/>
              <a:t>August 28</a:t>
            </a:r>
            <a:r>
              <a:rPr lang="en-US" b="1" baseline="30000" dirty="0" smtClean="0"/>
              <a:t>th</a:t>
            </a:r>
            <a:r>
              <a:rPr lang="en-US" b="1" dirty="0" smtClean="0"/>
              <a:t>-30</a:t>
            </a:r>
            <a:r>
              <a:rPr lang="en-US" b="1" baseline="30000" dirty="0" smtClean="0"/>
              <a:t>th</a:t>
            </a:r>
            <a:r>
              <a:rPr lang="en-US" dirty="0" smtClean="0"/>
              <a:t>:  Advisory Introductions: </a:t>
            </a:r>
          </a:p>
          <a:p>
            <a:r>
              <a:rPr lang="en-US" dirty="0" smtClean="0"/>
              <a:t>Name Games, Teacher Neighborhood Artifact</a:t>
            </a:r>
          </a:p>
          <a:p>
            <a:r>
              <a:rPr lang="en-US" dirty="0" smtClean="0"/>
              <a:t>Class Constellation, Circle of String </a:t>
            </a:r>
          </a:p>
          <a:p>
            <a:r>
              <a:rPr lang="en-US" dirty="0" smtClean="0"/>
              <a:t>Grade Assemblies </a:t>
            </a:r>
          </a:p>
          <a:p>
            <a:endParaRPr lang="en-US" dirty="0" smtClean="0"/>
          </a:p>
          <a:p>
            <a:r>
              <a:rPr lang="en-US" b="1" dirty="0" smtClean="0"/>
              <a:t>September 3</a:t>
            </a:r>
            <a:r>
              <a:rPr lang="en-US" b="1" baseline="30000" dirty="0" smtClean="0"/>
              <a:t>rd</a:t>
            </a:r>
            <a:r>
              <a:rPr lang="en-US" dirty="0" smtClean="0"/>
              <a:t>: Student Neighborhood Artifact Show&amp; Tell</a:t>
            </a:r>
          </a:p>
          <a:p>
            <a:endParaRPr lang="en-US" dirty="0" smtClean="0"/>
          </a:p>
          <a:p>
            <a:r>
              <a:rPr lang="en-US" b="1" dirty="0" smtClean="0"/>
              <a:t>September 9</a:t>
            </a:r>
            <a:r>
              <a:rPr lang="en-US" b="1" baseline="30000" dirty="0" smtClean="0"/>
              <a:t>th</a:t>
            </a:r>
            <a:r>
              <a:rPr lang="en-US" b="1" dirty="0" smtClean="0"/>
              <a:t> &amp; 10</a:t>
            </a:r>
            <a:r>
              <a:rPr lang="en-US" b="1" baseline="30000" dirty="0" smtClean="0"/>
              <a:t>th</a:t>
            </a:r>
            <a:r>
              <a:rPr lang="en-US" dirty="0" smtClean="0"/>
              <a:t>: Advisory Pennant Contest</a:t>
            </a:r>
          </a:p>
          <a:p>
            <a:endParaRPr lang="en-US" dirty="0"/>
          </a:p>
        </p:txBody>
      </p:sp>
      <p:pic>
        <p:nvPicPr>
          <p:cNvPr id="11" name="Picture Placeholder 10" descr="bee-08lg.gif"/>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1611" b="-11611"/>
          <a:stretch>
            <a:fillRect/>
          </a:stretch>
        </p:blipFill>
        <p:spPr/>
      </p:pic>
    </p:spTree>
    <p:extLst>
      <p:ext uri="{BB962C8B-B14F-4D97-AF65-F5344CB8AC3E}">
        <p14:creationId xmlns:p14="http://schemas.microsoft.com/office/powerpoint/2010/main" val="88967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265500"/>
            <a:ext cx="8203430" cy="3860663"/>
          </a:xfrm>
        </p:spPr>
        <p:txBody>
          <a:bodyPr>
            <a:normAutofit/>
          </a:bodyPr>
          <a:lstStyle/>
          <a:p>
            <a:pPr marL="0" indent="0" algn="r">
              <a:buNone/>
            </a:pPr>
            <a:r>
              <a:rPr lang="en-US" sz="2800" i="1" dirty="0" smtClean="0"/>
              <a:t>Kealing’s cultural identity doesn’t </a:t>
            </a:r>
            <a:r>
              <a:rPr lang="en-US" sz="2800" i="1" dirty="0"/>
              <a:t>draw from a </a:t>
            </a:r>
            <a:r>
              <a:rPr lang="en-US" sz="2800" i="1" dirty="0" smtClean="0"/>
              <a:t>handful of neighborhoods. </a:t>
            </a:r>
          </a:p>
          <a:p>
            <a:pPr marL="0" indent="0" algn="r">
              <a:buNone/>
            </a:pPr>
            <a:r>
              <a:rPr lang="en-US" sz="2800" i="1" dirty="0" smtClean="0"/>
              <a:t>Our identity is built from our students’ diverse backgrounds from </a:t>
            </a:r>
            <a:r>
              <a:rPr lang="en-US" sz="2800" i="1" dirty="0"/>
              <a:t>all over Austin</a:t>
            </a:r>
            <a:r>
              <a:rPr lang="en-US" i="1" dirty="0" smtClean="0"/>
              <a:t>.</a:t>
            </a:r>
          </a:p>
          <a:p>
            <a:pPr marL="0" indent="0" algn="r">
              <a:buNone/>
            </a:pPr>
            <a:endParaRPr lang="en-US" i="1" dirty="0"/>
          </a:p>
          <a:p>
            <a:pPr marL="0" indent="0" algn="r">
              <a:buNone/>
            </a:pPr>
            <a:r>
              <a:rPr lang="en-US" sz="4400" b="1" dirty="0" smtClean="0"/>
              <a:t>Welcome to Kealing, Texas</a:t>
            </a:r>
            <a:r>
              <a:rPr lang="en-US" dirty="0" smtClean="0"/>
              <a:t>. </a:t>
            </a:r>
            <a:endParaRPr lang="en-US" dirty="0"/>
          </a:p>
        </p:txBody>
      </p:sp>
    </p:spTree>
    <p:extLst>
      <p:ext uri="{BB962C8B-B14F-4D97-AF65-F5344CB8AC3E}">
        <p14:creationId xmlns:p14="http://schemas.microsoft.com/office/powerpoint/2010/main" val="31678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dvisory_Service_2011.jpg"/>
          <p:cNvPicPr>
            <a:picLocks noGrp="1" noChangeAspect="1"/>
          </p:cNvPicPr>
          <p:nvPr>
            <p:ph idx="1"/>
          </p:nvPr>
        </p:nvPicPr>
        <p:blipFill>
          <a:blip r:embed="rId3" cstate="email">
            <a:extLst>
              <a:ext uri="{28A0092B-C50C-407E-A947-70E740481C1C}">
                <a14:useLocalDpi xmlns:a14="http://schemas.microsoft.com/office/drawing/2010/main" val="0"/>
              </a:ext>
            </a:extLst>
          </a:blip>
          <a:srcRect l="3537" r="3537"/>
          <a:stretch>
            <a:fillRect/>
          </a:stretch>
        </p:blipFill>
        <p:spPr>
          <a:xfrm>
            <a:off x="3575050" y="294078"/>
            <a:ext cx="5314394" cy="4277922"/>
          </a:xfrm>
        </p:spPr>
      </p:pic>
      <p:sp>
        <p:nvSpPr>
          <p:cNvPr id="4" name="Text Placeholder 3"/>
          <p:cNvSpPr>
            <a:spLocks noGrp="1"/>
          </p:cNvSpPr>
          <p:nvPr>
            <p:ph type="body" sz="half" idx="2"/>
          </p:nvPr>
        </p:nvSpPr>
        <p:spPr>
          <a:xfrm>
            <a:off x="308901" y="294078"/>
            <a:ext cx="3249166" cy="4397109"/>
          </a:xfrm>
        </p:spPr>
        <p:txBody>
          <a:bodyPr>
            <a:normAutofit lnSpcReduction="10000"/>
          </a:bodyPr>
          <a:lstStyle/>
          <a:p>
            <a:pPr marL="342900" indent="-342900">
              <a:buFont typeface="Arial"/>
              <a:buChar char="•"/>
            </a:pPr>
            <a:r>
              <a:rPr lang="en-US" sz="3200" dirty="0"/>
              <a:t>Dance Move</a:t>
            </a:r>
          </a:p>
          <a:p>
            <a:pPr marL="342900" indent="-342900">
              <a:buFont typeface="Arial"/>
              <a:buChar char="•"/>
            </a:pPr>
            <a:r>
              <a:rPr lang="en-US" sz="3200" dirty="0"/>
              <a:t>Red </a:t>
            </a:r>
            <a:r>
              <a:rPr lang="en-US" sz="3200" dirty="0" smtClean="0"/>
              <a:t>Ball, Red Ball Check</a:t>
            </a:r>
            <a:endParaRPr lang="en-US" sz="3200" dirty="0"/>
          </a:p>
          <a:p>
            <a:pPr marL="342900" indent="-342900">
              <a:buFont typeface="Arial"/>
              <a:buChar char="•"/>
            </a:pPr>
            <a:r>
              <a:rPr lang="en-US" sz="3200" dirty="0"/>
              <a:t>Whoosh, Bang, Pow! </a:t>
            </a:r>
          </a:p>
          <a:p>
            <a:pPr marL="342900" indent="-342900">
              <a:buFont typeface="Arial"/>
              <a:buChar char="•"/>
            </a:pPr>
            <a:r>
              <a:rPr lang="en-US" sz="3200" dirty="0"/>
              <a:t>Circle of </a:t>
            </a:r>
            <a:r>
              <a:rPr lang="en-US" sz="3200" dirty="0" smtClean="0"/>
              <a:t>Commonality</a:t>
            </a:r>
          </a:p>
          <a:p>
            <a:pPr marL="342900" indent="-342900">
              <a:buFont typeface="Arial"/>
              <a:buChar char="•"/>
            </a:pPr>
            <a:r>
              <a:rPr lang="en-US" sz="3200" dirty="0" smtClean="0"/>
              <a:t>Circle of Trust Chairs </a:t>
            </a:r>
            <a:endParaRPr lang="en-US" sz="3200" dirty="0"/>
          </a:p>
          <a:p>
            <a:endParaRPr lang="en-US" dirty="0"/>
          </a:p>
        </p:txBody>
      </p:sp>
      <p:sp>
        <p:nvSpPr>
          <p:cNvPr id="2" name="Title 1"/>
          <p:cNvSpPr>
            <a:spLocks noGrp="1"/>
          </p:cNvSpPr>
          <p:nvPr>
            <p:ph type="title"/>
          </p:nvPr>
        </p:nvSpPr>
        <p:spPr>
          <a:xfrm>
            <a:off x="652121" y="4572000"/>
            <a:ext cx="7791135" cy="1984219"/>
          </a:xfrm>
        </p:spPr>
        <p:txBody>
          <a:bodyPr>
            <a:normAutofit/>
          </a:bodyPr>
          <a:lstStyle/>
          <a:p>
            <a:pPr algn="ctr"/>
            <a:r>
              <a:rPr lang="en-US" sz="5300" dirty="0" smtClean="0"/>
              <a:t>Getting to know </a:t>
            </a:r>
            <a:br>
              <a:rPr lang="en-US" sz="5300" dirty="0" smtClean="0"/>
            </a:br>
            <a:r>
              <a:rPr lang="en-US" sz="5300" dirty="0" smtClean="0"/>
              <a:t>your advisory</a:t>
            </a:r>
            <a:r>
              <a:rPr lang="en-US" dirty="0" smtClean="0"/>
              <a:t> </a:t>
            </a:r>
            <a:endParaRPr lang="en-US" dirty="0"/>
          </a:p>
        </p:txBody>
      </p:sp>
    </p:spTree>
    <p:extLst>
      <p:ext uri="{BB962C8B-B14F-4D97-AF65-F5344CB8AC3E}">
        <p14:creationId xmlns:p14="http://schemas.microsoft.com/office/powerpoint/2010/main" val="156173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8673" y="308932"/>
            <a:ext cx="7034316" cy="1578986"/>
          </a:xfrm>
        </p:spPr>
        <p:txBody>
          <a:bodyPr/>
          <a:lstStyle/>
          <a:p>
            <a:pPr algn="ctr"/>
            <a:r>
              <a:rPr lang="en-US" sz="6000" dirty="0" smtClean="0">
                <a:latin typeface="Britannic Bold"/>
                <a:cs typeface="Britannic Bold"/>
              </a:rPr>
              <a:t>How to Play </a:t>
            </a:r>
            <a:br>
              <a:rPr lang="en-US" sz="6000" dirty="0" smtClean="0">
                <a:latin typeface="Britannic Bold"/>
                <a:cs typeface="Britannic Bold"/>
              </a:rPr>
            </a:br>
            <a:r>
              <a:rPr lang="en-US" sz="6000" dirty="0" smtClean="0">
                <a:latin typeface="Britannic Bold"/>
                <a:cs typeface="Britannic Bold"/>
              </a:rPr>
              <a:t>Ice Breaker Games</a:t>
            </a:r>
            <a:endParaRPr lang="en-US" sz="6000" dirty="0">
              <a:latin typeface="Britannic Bold"/>
              <a:cs typeface="Britannic Bold"/>
            </a:endParaRPr>
          </a:p>
        </p:txBody>
      </p:sp>
      <p:sp>
        <p:nvSpPr>
          <p:cNvPr id="6" name="Content Placeholder 5"/>
          <p:cNvSpPr>
            <a:spLocks noGrp="1"/>
          </p:cNvSpPr>
          <p:nvPr>
            <p:ph idx="1"/>
          </p:nvPr>
        </p:nvSpPr>
        <p:spPr>
          <a:xfrm>
            <a:off x="268672" y="1887918"/>
            <a:ext cx="8634134" cy="4742652"/>
          </a:xfrm>
        </p:spPr>
        <p:txBody>
          <a:bodyPr>
            <a:normAutofit fontScale="85000" lnSpcReduction="20000"/>
          </a:bodyPr>
          <a:lstStyle/>
          <a:p>
            <a:r>
              <a:rPr lang="en-US" b="1" dirty="0" smtClean="0"/>
              <a:t>Dance Move</a:t>
            </a:r>
            <a:r>
              <a:rPr lang="en-US" dirty="0" smtClean="0"/>
              <a:t>: Introduce yourself and your dance move. Repeat with the next student, everyone dances and builds on the previous introductions/dance moves.  </a:t>
            </a:r>
          </a:p>
          <a:p>
            <a:r>
              <a:rPr lang="en-US" b="1" dirty="0" smtClean="0"/>
              <a:t>Red Ball, Red Ball Check: </a:t>
            </a:r>
            <a:r>
              <a:rPr lang="en-US" dirty="0" smtClean="0"/>
              <a:t>Throw imaginary ‘red ball’ to someone using the recipient's name. Recipient says, ‘red ball check’.  That student throws to another student. Continue by creating more imaginary objects.  </a:t>
            </a:r>
          </a:p>
          <a:p>
            <a:r>
              <a:rPr lang="en-US" b="1" dirty="0" smtClean="0"/>
              <a:t>Whoosh, Bang, Pow!</a:t>
            </a:r>
            <a:r>
              <a:rPr lang="en-US" dirty="0" smtClean="0"/>
              <a:t>: </a:t>
            </a:r>
            <a:r>
              <a:rPr lang="en-US" b="1" i="1" dirty="0" smtClean="0"/>
              <a:t>Whoosh</a:t>
            </a:r>
            <a:r>
              <a:rPr lang="en-US" i="1" dirty="0" smtClean="0"/>
              <a:t> </a:t>
            </a:r>
            <a:r>
              <a:rPr lang="en-US" dirty="0" smtClean="0"/>
              <a:t>in only 1 direction and to person next to you. </a:t>
            </a:r>
            <a:r>
              <a:rPr lang="en-US" b="1" i="1" dirty="0" smtClean="0"/>
              <a:t>Bang</a:t>
            </a:r>
            <a:r>
              <a:rPr lang="en-US" dirty="0" smtClean="0"/>
              <a:t> reverses the whoosh.  </a:t>
            </a:r>
            <a:r>
              <a:rPr lang="en-US" b="1" i="1" dirty="0" smtClean="0"/>
              <a:t>Pow</a:t>
            </a:r>
            <a:r>
              <a:rPr lang="en-US" dirty="0" smtClean="0"/>
              <a:t> across the circle, not someone next to you.  You cannot ‘bang’ a ‘pow’.  Pick up speed! </a:t>
            </a:r>
          </a:p>
          <a:p>
            <a:r>
              <a:rPr lang="en-US" b="1" dirty="0" smtClean="0"/>
              <a:t>Circle of Commonality</a:t>
            </a:r>
            <a:r>
              <a:rPr lang="en-US" dirty="0" smtClean="0"/>
              <a:t>: Student says someone about his/herself.  Students sharing the commonality step in the circle then step out. Repeat until each student has shared.   </a:t>
            </a:r>
          </a:p>
          <a:p>
            <a:r>
              <a:rPr lang="en-US" b="1" dirty="0" smtClean="0"/>
              <a:t>Circle of Trust Chairs</a:t>
            </a:r>
            <a:r>
              <a:rPr lang="en-US" dirty="0" smtClean="0"/>
              <a:t>: Set up a circle of chairs like musical chairs (minus 1 from your advisory total).  Like Circle of Commonality, ‘out’ person is in the middle of the circle sharing a characteristic about him/herself.  If students sitting in the chairs share that characteristic, they rush to another chair, but the chair cannot be next to their own chair.  </a:t>
            </a:r>
          </a:p>
        </p:txBody>
      </p:sp>
    </p:spTree>
    <p:extLst>
      <p:ext uri="{BB962C8B-B14F-4D97-AF65-F5344CB8AC3E}">
        <p14:creationId xmlns:p14="http://schemas.microsoft.com/office/powerpoint/2010/main" val="160397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5715"/>
            <a:ext cx="7543800" cy="3633299"/>
          </a:xfrm>
        </p:spPr>
        <p:txBody>
          <a:bodyPr>
            <a:normAutofit fontScale="90000"/>
          </a:bodyPr>
          <a:lstStyle/>
          <a:p>
            <a:r>
              <a:rPr lang="en-US" dirty="0" smtClean="0"/>
              <a:t>Advisory Identity Building</a:t>
            </a:r>
            <a:endParaRPr lang="en-US" dirty="0"/>
          </a:p>
        </p:txBody>
      </p:sp>
      <p:sp>
        <p:nvSpPr>
          <p:cNvPr id="3" name="Content Placeholder 2"/>
          <p:cNvSpPr>
            <a:spLocks noGrp="1"/>
          </p:cNvSpPr>
          <p:nvPr>
            <p:ph type="body" idx="1"/>
          </p:nvPr>
        </p:nvSpPr>
        <p:spPr>
          <a:xfrm>
            <a:off x="761999" y="4244952"/>
            <a:ext cx="7821983" cy="1869339"/>
          </a:xfrm>
        </p:spPr>
        <p:txBody>
          <a:bodyPr>
            <a:noAutofit/>
          </a:bodyPr>
          <a:lstStyle/>
          <a:p>
            <a:pPr marL="457200" indent="-457200" algn="ctr">
              <a:buFont typeface="Arial"/>
              <a:buChar char="•"/>
            </a:pPr>
            <a:r>
              <a:rPr lang="en-US" sz="2800" dirty="0" smtClean="0"/>
              <a:t>Neighborhood Artifact </a:t>
            </a:r>
          </a:p>
          <a:p>
            <a:pPr marL="457200" indent="-457200" algn="ctr">
              <a:buFont typeface="Arial"/>
              <a:buChar char="•"/>
            </a:pPr>
            <a:r>
              <a:rPr lang="en-US" sz="2800" dirty="0" smtClean="0"/>
              <a:t>Class Constellation </a:t>
            </a:r>
          </a:p>
          <a:p>
            <a:pPr marL="457200" indent="-457200" algn="ctr">
              <a:buFont typeface="Arial"/>
              <a:buChar char="•"/>
            </a:pPr>
            <a:r>
              <a:rPr lang="en-US" sz="2800" dirty="0" smtClean="0"/>
              <a:t>Class Pennant</a:t>
            </a:r>
          </a:p>
        </p:txBody>
      </p:sp>
    </p:spTree>
    <p:extLst>
      <p:ext uri="{BB962C8B-B14F-4D97-AF65-F5344CB8AC3E}">
        <p14:creationId xmlns:p14="http://schemas.microsoft.com/office/powerpoint/2010/main" val="87773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bwMode="auto">
          <a:xfrm>
            <a:off x="476250" y="366141"/>
            <a:ext cx="7957252" cy="1421561"/>
          </a:xfrm>
          <a:noFill/>
          <a:extLst>
            <a:ext uri="{909E8E84-426E-40DD-AFC4-6F175D3DCCD1}">
              <a14:hiddenFill xmlns:a14="http://schemas.microsoft.com/office/drawing/2010/main">
                <a:solidFill>
                  <a:srgbClr val="262626">
                    <a:alpha val="70195"/>
                  </a:srgbClr>
                </a:solidFill>
              </a14:hiddenFill>
            </a:ext>
          </a:extLst>
        </p:spPr>
        <p:txBody>
          <a:bodyPr wrap="square" numCol="1" compatLnSpc="1">
            <a:prstTxWarp prst="textNoShape">
              <a:avLst/>
            </a:prstTxWarp>
            <a:normAutofit fontScale="90000"/>
          </a:bodyPr>
          <a:lstStyle/>
          <a:p>
            <a:r>
              <a:rPr lang="en-US" sz="4800" dirty="0">
                <a:latin typeface="Corbel" charset="0"/>
                <a:ea typeface="ＭＳ Ｐゴシック" charset="0"/>
                <a:cs typeface="ＭＳ Ｐゴシック" charset="0"/>
              </a:rPr>
              <a:t>Me on Our </a:t>
            </a:r>
            <a:r>
              <a:rPr lang="en-US" sz="4800" dirty="0" smtClean="0">
                <a:latin typeface="Corbel" charset="0"/>
                <a:ea typeface="ＭＳ Ｐゴシック" charset="0"/>
                <a:cs typeface="ＭＳ Ｐゴシック" charset="0"/>
              </a:rPr>
              <a:t>Map: Advisory Constellation</a:t>
            </a:r>
            <a:endParaRPr lang="en-US" sz="4800" dirty="0">
              <a:latin typeface="Corbel" charset="0"/>
              <a:ea typeface="ＭＳ Ｐゴシック" charset="0"/>
              <a:cs typeface="ＭＳ Ｐゴシック" charset="0"/>
            </a:endParaRPr>
          </a:p>
        </p:txBody>
      </p:sp>
      <p:sp>
        <p:nvSpPr>
          <p:cNvPr id="3" name="Subtitle 2"/>
          <p:cNvSpPr>
            <a:spLocks noGrp="1"/>
          </p:cNvSpPr>
          <p:nvPr>
            <p:ph type="subTitle" idx="1"/>
          </p:nvPr>
        </p:nvSpPr>
        <p:spPr>
          <a:xfrm>
            <a:off x="476250" y="2019300"/>
            <a:ext cx="8401050" cy="4651339"/>
          </a:xfrm>
        </p:spPr>
        <p:txBody>
          <a:bodyPr>
            <a:normAutofit fontScale="62500" lnSpcReduction="20000"/>
          </a:bodyPr>
          <a:lstStyle/>
          <a:p>
            <a:pPr algn="r" fontAlgn="auto">
              <a:spcAft>
                <a:spcPts val="0"/>
              </a:spcAft>
              <a:defRPr/>
            </a:pPr>
            <a:r>
              <a:rPr lang="en-US" sz="3200" dirty="0" smtClean="0">
                <a:solidFill>
                  <a:schemeClr val="accent1"/>
                </a:solidFill>
              </a:rPr>
              <a:t>Cultural </a:t>
            </a:r>
            <a:r>
              <a:rPr lang="en-US" sz="3200" dirty="0">
                <a:solidFill>
                  <a:schemeClr val="accent1"/>
                </a:solidFill>
              </a:rPr>
              <a:t>differences should not separate us from each other, but rather cultural diversity brings a collective strength that can benefit all of humanity. </a:t>
            </a:r>
            <a:r>
              <a:rPr lang="en-US" sz="3200" dirty="0" smtClean="0">
                <a:solidFill>
                  <a:srgbClr val="FF0000"/>
                </a:solidFill>
              </a:rPr>
              <a:t>-RobERT ALAn </a:t>
            </a:r>
            <a:endParaRPr lang="en-US" sz="2800" dirty="0">
              <a:solidFill>
                <a:srgbClr val="FF0000"/>
              </a:solidFill>
            </a:endParaRPr>
          </a:p>
          <a:p>
            <a:pPr fontAlgn="auto">
              <a:spcAft>
                <a:spcPts val="0"/>
              </a:spcAft>
              <a:defRPr/>
            </a:pPr>
            <a:endParaRPr lang="en-US" sz="3100" dirty="0" smtClean="0">
              <a:solidFill>
                <a:schemeClr val="accent1">
                  <a:lumMod val="75000"/>
                </a:schemeClr>
              </a:solidFill>
            </a:endParaRPr>
          </a:p>
          <a:p>
            <a:pPr fontAlgn="auto">
              <a:spcAft>
                <a:spcPts val="0"/>
              </a:spcAft>
              <a:defRPr/>
            </a:pPr>
            <a:endParaRPr lang="en-US" sz="3100" dirty="0" smtClean="0">
              <a:solidFill>
                <a:schemeClr val="accent1">
                  <a:lumMod val="75000"/>
                </a:schemeClr>
              </a:solidFill>
            </a:endParaRPr>
          </a:p>
          <a:p>
            <a:pPr fontAlgn="auto">
              <a:spcAft>
                <a:spcPts val="0"/>
              </a:spcAft>
              <a:defRPr/>
            </a:pPr>
            <a:r>
              <a:rPr lang="en-US" sz="3800" dirty="0" smtClean="0">
                <a:solidFill>
                  <a:schemeClr val="accent1">
                    <a:lumMod val="75000"/>
                  </a:schemeClr>
                </a:solidFill>
              </a:rPr>
              <a:t>The </a:t>
            </a:r>
            <a:r>
              <a:rPr lang="en-US" sz="3800" dirty="0">
                <a:solidFill>
                  <a:schemeClr val="accent1">
                    <a:lumMod val="75000"/>
                  </a:schemeClr>
                </a:solidFill>
              </a:rPr>
              <a:t>neighborhood map activity is designed to acknowledge and celebrate the </a:t>
            </a:r>
            <a:r>
              <a:rPr lang="en-US" sz="3800" dirty="0" smtClean="0">
                <a:solidFill>
                  <a:schemeClr val="accent1">
                    <a:lumMod val="75000"/>
                  </a:schemeClr>
                </a:solidFill>
              </a:rPr>
              <a:t>diverse </a:t>
            </a:r>
            <a:r>
              <a:rPr lang="en-US" sz="3800" dirty="0">
                <a:solidFill>
                  <a:schemeClr val="accent1">
                    <a:lumMod val="75000"/>
                  </a:schemeClr>
                </a:solidFill>
              </a:rPr>
              <a:t>backgrounds and experiences of </a:t>
            </a:r>
            <a:r>
              <a:rPr lang="en-US" sz="3800" dirty="0" smtClean="0">
                <a:solidFill>
                  <a:schemeClr val="accent1">
                    <a:lumMod val="75000"/>
                  </a:schemeClr>
                </a:solidFill>
              </a:rPr>
              <a:t>your ADVISORY. </a:t>
            </a:r>
            <a:endParaRPr lang="en-US" sz="3800" dirty="0">
              <a:solidFill>
                <a:schemeClr val="accent1">
                  <a:lumMod val="75000"/>
                </a:schemeClr>
              </a:solidFill>
            </a:endParaRPr>
          </a:p>
          <a:p>
            <a:pPr fontAlgn="auto">
              <a:spcAft>
                <a:spcPts val="0"/>
              </a:spcAft>
              <a:defRPr/>
            </a:pPr>
            <a:endParaRPr lang="en-US" sz="1500" dirty="0">
              <a:solidFill>
                <a:schemeClr val="accent1">
                  <a:lumMod val="75000"/>
                </a:schemeClr>
              </a:solidFill>
            </a:endParaRPr>
          </a:p>
          <a:p>
            <a:pPr fontAlgn="auto">
              <a:spcAft>
                <a:spcPts val="0"/>
              </a:spcAft>
              <a:defRPr/>
            </a:pPr>
            <a:r>
              <a:rPr lang="en-US" sz="3800" dirty="0" smtClean="0">
                <a:solidFill>
                  <a:schemeClr val="accent1">
                    <a:lumMod val="75000"/>
                  </a:schemeClr>
                </a:solidFill>
              </a:rPr>
              <a:t>Through </a:t>
            </a:r>
            <a:r>
              <a:rPr lang="en-US" sz="3800" dirty="0">
                <a:solidFill>
                  <a:schemeClr val="accent1">
                    <a:lumMod val="75000"/>
                  </a:schemeClr>
                </a:solidFill>
              </a:rPr>
              <a:t>discussion </a:t>
            </a:r>
            <a:r>
              <a:rPr lang="en-US" sz="3800" dirty="0" smtClean="0">
                <a:solidFill>
                  <a:schemeClr val="accent1">
                    <a:lumMod val="75000"/>
                  </a:schemeClr>
                </a:solidFill>
              </a:rPr>
              <a:t>and CREATION OF the human map, you </a:t>
            </a:r>
            <a:r>
              <a:rPr lang="en-US" sz="3800" dirty="0">
                <a:solidFill>
                  <a:schemeClr val="accent1">
                    <a:lumMod val="75000"/>
                  </a:schemeClr>
                </a:solidFill>
              </a:rPr>
              <a:t>will learn more about </a:t>
            </a:r>
            <a:r>
              <a:rPr lang="en-US" sz="3800" dirty="0" smtClean="0">
                <a:solidFill>
                  <a:schemeClr val="accent1">
                    <a:lumMod val="75000"/>
                  </a:schemeClr>
                </a:solidFill>
              </a:rPr>
              <a:t>your advisory </a:t>
            </a:r>
            <a:r>
              <a:rPr lang="en-US" sz="3800" dirty="0">
                <a:solidFill>
                  <a:schemeClr val="accent1">
                    <a:lumMod val="75000"/>
                  </a:schemeClr>
                </a:solidFill>
              </a:rPr>
              <a:t>peers and </a:t>
            </a:r>
            <a:r>
              <a:rPr lang="en-US" sz="3800" dirty="0" smtClean="0">
                <a:solidFill>
                  <a:schemeClr val="accent1">
                    <a:lumMod val="75000"/>
                  </a:schemeClr>
                </a:solidFill>
              </a:rPr>
              <a:t>OUR CITY.  </a:t>
            </a:r>
          </a:p>
        </p:txBody>
      </p:sp>
    </p:spTree>
    <p:extLst>
      <p:ext uri="{BB962C8B-B14F-4D97-AF65-F5344CB8AC3E}">
        <p14:creationId xmlns:p14="http://schemas.microsoft.com/office/powerpoint/2010/main" val="368611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8729658449_b6d9f65530_z.jpg"/>
          <p:cNvPicPr>
            <a:picLocks noGrp="1" noChangeAspect="1"/>
          </p:cNvPicPr>
          <p:nvPr>
            <p:ph idx="1"/>
          </p:nvPr>
        </p:nvPicPr>
        <p:blipFill>
          <a:blip r:embed="rId3" cstate="email">
            <a:extLst>
              <a:ext uri="{28A0092B-C50C-407E-A947-70E740481C1C}">
                <a14:useLocalDpi xmlns:a14="http://schemas.microsoft.com/office/drawing/2010/main" val="0"/>
              </a:ext>
            </a:extLst>
          </a:blip>
          <a:srcRect t="6180" b="6180"/>
          <a:stretch>
            <a:fillRect/>
          </a:stretch>
        </p:blipFill>
        <p:spPr>
          <a:xfrm>
            <a:off x="3993632" y="1849348"/>
            <a:ext cx="4827504" cy="4231412"/>
          </a:xfrm>
        </p:spPr>
      </p:pic>
      <p:sp>
        <p:nvSpPr>
          <p:cNvPr id="3" name="Text Placeholder 2"/>
          <p:cNvSpPr>
            <a:spLocks noGrp="1"/>
          </p:cNvSpPr>
          <p:nvPr>
            <p:ph type="body" sz="half" idx="2"/>
          </p:nvPr>
        </p:nvSpPr>
        <p:spPr>
          <a:xfrm>
            <a:off x="295912" y="1600200"/>
            <a:ext cx="3563384" cy="5131428"/>
          </a:xfrm>
        </p:spPr>
        <p:txBody>
          <a:bodyPr>
            <a:normAutofit fontScale="85000" lnSpcReduction="10000"/>
          </a:bodyPr>
          <a:lstStyle/>
          <a:p>
            <a:r>
              <a:rPr lang="en-US" dirty="0" smtClean="0"/>
              <a:t>Please bring an artifact from your neighborhood  that represents some you like or respect about where you live.</a:t>
            </a:r>
            <a:endParaRPr lang="en-US" sz="1400" dirty="0" smtClean="0"/>
          </a:p>
          <a:p>
            <a:pPr marL="628650" lvl="1" indent="-171450">
              <a:buFont typeface="Arial"/>
              <a:buChar char="•"/>
            </a:pPr>
            <a:r>
              <a:rPr lang="en-US" sz="1400" dirty="0" smtClean="0"/>
              <a:t>Help brainstorm ideas: community center, church/temple, restaurant, historical landmark, park, landscape, road..</a:t>
            </a:r>
          </a:p>
          <a:p>
            <a:pPr marL="628650" lvl="1" indent="-171450">
              <a:buFont typeface="Arial"/>
              <a:buChar char="•"/>
            </a:pPr>
            <a:r>
              <a:rPr lang="en-US" sz="1400" dirty="0" smtClean="0"/>
              <a:t>Teacher will share his/hers the first week of school. </a:t>
            </a:r>
          </a:p>
          <a:p>
            <a:pPr marL="628650" lvl="1" indent="-171450">
              <a:buFont typeface="Arial"/>
              <a:buChar char="•"/>
            </a:pPr>
            <a:r>
              <a:rPr lang="en-US" sz="1400" dirty="0" smtClean="0"/>
              <a:t>We will announce in the Hornet Herald to remind students to bring artifacts.  </a:t>
            </a:r>
          </a:p>
          <a:p>
            <a:pPr marL="628650" lvl="1" indent="-171450">
              <a:buFont typeface="Arial"/>
              <a:buChar char="•"/>
            </a:pPr>
            <a:r>
              <a:rPr lang="en-US" sz="1400" dirty="0" smtClean="0"/>
              <a:t>Artifacts can go back home or become a part of your pennant. </a:t>
            </a:r>
          </a:p>
          <a:p>
            <a:pPr marL="628650" lvl="1" indent="-171450">
              <a:buFont typeface="Arial"/>
              <a:buChar char="•"/>
            </a:pPr>
            <a:r>
              <a:rPr lang="en-US" sz="1400" dirty="0" smtClean="0"/>
              <a:t>Students can draw an artifact if need be</a:t>
            </a:r>
            <a:r>
              <a:rPr lang="en-US" sz="1400" dirty="0"/>
              <a:t> </a:t>
            </a:r>
            <a:r>
              <a:rPr lang="en-US" sz="1400" dirty="0" smtClean="0"/>
              <a:t>OR you can do landmark in Austin or place in Austin the student really likes.  </a:t>
            </a:r>
          </a:p>
          <a:p>
            <a:pPr marL="171450" indent="-171450">
              <a:buFont typeface="Arial"/>
              <a:buChar char="•"/>
            </a:pPr>
            <a:r>
              <a:rPr lang="en-US" sz="1800" dirty="0" smtClean="0"/>
              <a:t>After discussing the various parts of Austin, begin to make a human map in your classroom or hallway.  	</a:t>
            </a:r>
          </a:p>
          <a:p>
            <a:pPr marL="628650" lvl="1" indent="-171450">
              <a:buFont typeface="Arial"/>
              <a:buChar char="•"/>
            </a:pPr>
            <a:r>
              <a:rPr lang="en-US" sz="1400" dirty="0" smtClean="0"/>
              <a:t>Have students stand in relative proximity to each other.  </a:t>
            </a:r>
          </a:p>
          <a:p>
            <a:pPr marL="628650" lvl="1" indent="-171450">
              <a:buFont typeface="Arial"/>
              <a:buChar char="•"/>
            </a:pPr>
            <a:r>
              <a:rPr lang="en-US" sz="1400" dirty="0" smtClean="0"/>
              <a:t>TIPS: create ‘Lady Bird Lake’ as a starting point.  </a:t>
            </a:r>
          </a:p>
          <a:p>
            <a:pPr lvl="1"/>
            <a:endParaRPr lang="en-US" dirty="0" smtClean="0"/>
          </a:p>
          <a:p>
            <a:pPr lvl="1"/>
            <a:endParaRPr lang="en-US" dirty="0"/>
          </a:p>
        </p:txBody>
      </p:sp>
      <p:sp>
        <p:nvSpPr>
          <p:cNvPr id="4" name="Title 3"/>
          <p:cNvSpPr>
            <a:spLocks noGrp="1"/>
          </p:cNvSpPr>
          <p:nvPr>
            <p:ph type="title"/>
          </p:nvPr>
        </p:nvSpPr>
        <p:spPr>
          <a:xfrm>
            <a:off x="457200" y="152718"/>
            <a:ext cx="8124258" cy="969220"/>
          </a:xfrm>
        </p:spPr>
        <p:txBody>
          <a:bodyPr/>
          <a:lstStyle/>
          <a:p>
            <a:pPr algn="ctr"/>
            <a:r>
              <a:rPr lang="en-US" dirty="0" smtClean="0"/>
              <a:t>Neighborhood artifact</a:t>
            </a:r>
            <a:endParaRPr lang="en-US" dirty="0"/>
          </a:p>
        </p:txBody>
      </p:sp>
    </p:spTree>
    <p:extLst>
      <p:ext uri="{BB962C8B-B14F-4D97-AF65-F5344CB8AC3E}">
        <p14:creationId xmlns:p14="http://schemas.microsoft.com/office/powerpoint/2010/main" val="288039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women_string.jpg"/>
          <p:cNvPicPr>
            <a:picLocks noGrp="1" noChangeAspect="1"/>
          </p:cNvPicPr>
          <p:nvPr>
            <p:ph type="pic" idx="1"/>
          </p:nvPr>
        </p:nvPicPr>
        <p:blipFill>
          <a:blip r:embed="rId3">
            <a:extLst>
              <a:ext uri="{28A0092B-C50C-407E-A947-70E740481C1C}">
                <a14:useLocalDpi xmlns:a14="http://schemas.microsoft.com/office/drawing/2010/main" val="0"/>
              </a:ext>
            </a:extLst>
          </a:blip>
          <a:srcRect t="1540" b="1540"/>
          <a:stretch>
            <a:fillRect/>
          </a:stretch>
        </p:blipFill>
        <p:spPr/>
      </p:pic>
      <p:sp>
        <p:nvSpPr>
          <p:cNvPr id="5" name="Text Placeholder 4"/>
          <p:cNvSpPr>
            <a:spLocks noGrp="1"/>
          </p:cNvSpPr>
          <p:nvPr>
            <p:ph type="body" sz="half" idx="2"/>
          </p:nvPr>
        </p:nvSpPr>
        <p:spPr>
          <a:xfrm>
            <a:off x="114407" y="5457795"/>
            <a:ext cx="8713645" cy="1310820"/>
          </a:xfrm>
        </p:spPr>
        <p:txBody>
          <a:bodyPr>
            <a:normAutofit fontScale="77500" lnSpcReduction="20000"/>
          </a:bodyPr>
          <a:lstStyle/>
          <a:p>
            <a:r>
              <a:rPr lang="en-US" dirty="0" smtClean="0"/>
              <a:t>Students will form human map in classroom according to where they primarily live in Austin.  </a:t>
            </a:r>
            <a:endParaRPr lang="en-US" dirty="0"/>
          </a:p>
          <a:p>
            <a:r>
              <a:rPr lang="en-US" dirty="0" smtClean="0"/>
              <a:t>Take string and say your name and then the person’s name you decide to throw string to and so one and so forth. Each person holds part of the string.  REFLECT: What does your image look like?  Your image is now your class symbol.  </a:t>
            </a:r>
          </a:p>
          <a:p>
            <a:r>
              <a:rPr lang="en-US" dirty="0" smtClean="0"/>
              <a:t>Once complete, try to unwind/untangle the string into a neat circle, BUT everyone must still hold their section of string while doing it. SEE HANDOUT.    </a:t>
            </a:r>
            <a:endParaRPr lang="en-US" dirty="0"/>
          </a:p>
        </p:txBody>
      </p:sp>
      <p:sp>
        <p:nvSpPr>
          <p:cNvPr id="2" name="Title 1"/>
          <p:cNvSpPr>
            <a:spLocks noGrp="1"/>
          </p:cNvSpPr>
          <p:nvPr>
            <p:ph type="title"/>
          </p:nvPr>
        </p:nvSpPr>
        <p:spPr>
          <a:xfrm>
            <a:off x="457200" y="4953000"/>
            <a:ext cx="8153400" cy="619214"/>
          </a:xfrm>
        </p:spPr>
        <p:txBody>
          <a:bodyPr/>
          <a:lstStyle/>
          <a:p>
            <a:pPr algn="ctr"/>
            <a:r>
              <a:rPr lang="en-US" dirty="0" smtClean="0"/>
              <a:t>Class Constellation</a:t>
            </a:r>
            <a:endParaRPr lang="en-US" dirty="0"/>
          </a:p>
        </p:txBody>
      </p:sp>
    </p:spTree>
    <p:extLst>
      <p:ext uri="{BB962C8B-B14F-4D97-AF65-F5344CB8AC3E}">
        <p14:creationId xmlns:p14="http://schemas.microsoft.com/office/powerpoint/2010/main" val="387243093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222</TotalTime>
  <Words>692</Words>
  <Application>Microsoft Office PowerPoint</Application>
  <PresentationFormat>On-screen Show (4:3)</PresentationFormat>
  <Paragraphs>78</Paragraphs>
  <Slides>13</Slides>
  <Notes>9</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Plaza</vt:lpstr>
      <vt:lpstr>Essential</vt:lpstr>
      <vt:lpstr>Full FX  of KTX</vt:lpstr>
      <vt:lpstr>Schedule</vt:lpstr>
      <vt:lpstr>PowerPoint Presentation</vt:lpstr>
      <vt:lpstr>Getting to know  your advisory </vt:lpstr>
      <vt:lpstr>How to Play  Ice Breaker Games</vt:lpstr>
      <vt:lpstr>Advisory Identity Building</vt:lpstr>
      <vt:lpstr>Me on Our Map: Advisory Constellation</vt:lpstr>
      <vt:lpstr>Neighborhood artifact</vt:lpstr>
      <vt:lpstr>Class Constellation</vt:lpstr>
      <vt:lpstr>PowerPoint Presentation</vt:lpstr>
      <vt:lpstr>PowerPoint Presentation</vt:lpstr>
      <vt:lpstr>EAST AUSTIN MAPS</vt:lpstr>
      <vt:lpstr>Class Pennant </vt:lpstr>
    </vt:vector>
  </TitlesOfParts>
  <Company>Apple,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FX  of KTX</dc:title>
  <dc:creator>Jenna Martin</dc:creator>
  <cp:lastModifiedBy>Windows User</cp:lastModifiedBy>
  <cp:revision>16</cp:revision>
  <dcterms:created xsi:type="dcterms:W3CDTF">2013-08-21T13:50:39Z</dcterms:created>
  <dcterms:modified xsi:type="dcterms:W3CDTF">2013-08-23T19:45:53Z</dcterms:modified>
</cp:coreProperties>
</file>