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9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497F5-DA93-4E19-B38A-D0462363C921}" type="datetimeFigureOut">
              <a:rPr lang="en-US" smtClean="0"/>
              <a:t>12/3/2010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C647D-BDF8-4CCB-9B77-0E57C01BC6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497F5-DA93-4E19-B38A-D0462363C921}" type="datetimeFigureOut">
              <a:rPr lang="en-US" smtClean="0"/>
              <a:t>12/3/2010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C647D-BDF8-4CCB-9B77-0E57C01BC6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497F5-DA93-4E19-B38A-D0462363C921}" type="datetimeFigureOut">
              <a:rPr lang="en-US" smtClean="0"/>
              <a:t>12/3/2010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C647D-BDF8-4CCB-9B77-0E57C01BC6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497F5-DA93-4E19-B38A-D0462363C921}" type="datetimeFigureOut">
              <a:rPr lang="en-US" smtClean="0"/>
              <a:t>12/3/2010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C647D-BDF8-4CCB-9B77-0E57C01BC6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497F5-DA93-4E19-B38A-D0462363C921}" type="datetimeFigureOut">
              <a:rPr lang="en-US" smtClean="0"/>
              <a:t>12/3/2010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C647D-BDF8-4CCB-9B77-0E57C01BC6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497F5-DA93-4E19-B38A-D0462363C921}" type="datetimeFigureOut">
              <a:rPr lang="en-US" smtClean="0"/>
              <a:t>12/3/2010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C647D-BDF8-4CCB-9B77-0E57C01BC6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497F5-DA93-4E19-B38A-D0462363C921}" type="datetimeFigureOut">
              <a:rPr lang="en-US" smtClean="0"/>
              <a:t>12/3/2010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C647D-BDF8-4CCB-9B77-0E57C01BC6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497F5-DA93-4E19-B38A-D0462363C921}" type="datetimeFigureOut">
              <a:rPr lang="en-US" smtClean="0"/>
              <a:t>12/3/2010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C647D-BDF8-4CCB-9B77-0E57C01BC6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497F5-DA93-4E19-B38A-D0462363C921}" type="datetimeFigureOut">
              <a:rPr lang="en-US" smtClean="0"/>
              <a:t>12/3/2010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C647D-BDF8-4CCB-9B77-0E57C01BC6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497F5-DA93-4E19-B38A-D0462363C921}" type="datetimeFigureOut">
              <a:rPr lang="en-US" smtClean="0"/>
              <a:t>12/3/2010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C647D-BDF8-4CCB-9B77-0E57C01BC6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497F5-DA93-4E19-B38A-D0462363C921}" type="datetimeFigureOut">
              <a:rPr lang="en-US" smtClean="0"/>
              <a:t>12/3/2010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C647D-BDF8-4CCB-9B77-0E57C01BC6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7497F5-DA93-4E19-B38A-D0462363C921}" type="datetimeFigureOut">
              <a:rPr lang="en-US" smtClean="0"/>
              <a:t>12/3/2010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BC647D-BDF8-4CCB-9B77-0E57C01BC6A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457200"/>
            <a:ext cx="8305800" cy="2743200"/>
          </a:xfrm>
          <a:prstGeom prst="rect">
            <a:avLst/>
          </a:prstGeom>
          <a:noFill/>
          <a:ln w="53975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838200" y="685800"/>
            <a:ext cx="7315200" cy="224676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4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Jokerman" pitchFamily="82" charset="0"/>
              </a:rPr>
              <a:t>Aquifer</a:t>
            </a:r>
            <a:endParaRPr lang="en-US" sz="14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Jokerman" pitchFamily="8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57200" y="3810000"/>
            <a:ext cx="8305800" cy="2743200"/>
          </a:xfrm>
          <a:prstGeom prst="rect">
            <a:avLst/>
          </a:prstGeom>
          <a:noFill/>
          <a:ln w="53975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66800" y="4038600"/>
            <a:ext cx="7315200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6000" b="1" cap="none" spc="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Jokerman" pitchFamily="82" charset="0"/>
              </a:rPr>
              <a:t>Aquitard</a:t>
            </a:r>
            <a:endParaRPr lang="en-US" sz="6000" b="1" cap="none" spc="0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Jokerman" pitchFamily="82" charset="0"/>
            </a:endParaRPr>
          </a:p>
          <a:p>
            <a:pPr algn="ctr"/>
            <a:r>
              <a:rPr lang="en-US" sz="6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Jokerman" pitchFamily="82" charset="0"/>
              </a:rPr>
              <a:t>(Confining Layer)</a:t>
            </a:r>
            <a:endParaRPr lang="en-US" sz="6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Jokerman" pitchFamily="82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457200"/>
            <a:ext cx="8305800" cy="2743200"/>
          </a:xfrm>
          <a:prstGeom prst="rect">
            <a:avLst/>
          </a:prstGeom>
          <a:noFill/>
          <a:ln w="53975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838200" y="685800"/>
            <a:ext cx="7620000" cy="306237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Jokerman" pitchFamily="82" charset="0"/>
              </a:rPr>
              <a:t>Geologic formation that yields water to a well in sufficient quantities to make the production of water from this formation feasible to use</a:t>
            </a:r>
          </a:p>
          <a:p>
            <a:r>
              <a:rPr lang="en-US" sz="28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Jokerman" pitchFamily="82" charset="0"/>
              </a:rPr>
              <a:t>Examples: </a:t>
            </a:r>
            <a:r>
              <a:rPr lang="en-US" sz="2500" b="1" dirty="0" smtClean="0">
                <a:latin typeface="Jokerman" pitchFamily="82" charset="0"/>
              </a:rPr>
              <a:t>Limestone (especially </a:t>
            </a:r>
            <a:r>
              <a:rPr lang="en-US" sz="2500" b="1" dirty="0" err="1" smtClean="0">
                <a:latin typeface="Jokerman" pitchFamily="82" charset="0"/>
              </a:rPr>
              <a:t>karstified</a:t>
            </a:r>
            <a:r>
              <a:rPr lang="en-US" sz="2500" b="1" dirty="0" smtClean="0">
                <a:latin typeface="Jokerman" pitchFamily="82" charset="0"/>
              </a:rPr>
              <a:t>), </a:t>
            </a:r>
          </a:p>
          <a:p>
            <a:r>
              <a:rPr lang="en-US" sz="2500" b="1" dirty="0" smtClean="0">
                <a:latin typeface="Jokerman" pitchFamily="82" charset="0"/>
              </a:rPr>
              <a:t>sandstone, sand, gravel, fractured rocks</a:t>
            </a:r>
          </a:p>
          <a:p>
            <a:pPr algn="ctr"/>
            <a:endParaRPr lang="en-US" sz="2800" b="1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Jokerman" pitchFamily="8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57200" y="3810000"/>
            <a:ext cx="8305800" cy="2743200"/>
          </a:xfrm>
          <a:prstGeom prst="rect">
            <a:avLst/>
          </a:prstGeom>
          <a:noFill/>
          <a:ln w="53975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838200" y="4038600"/>
            <a:ext cx="739140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>
                <a:latin typeface="Jokerman" pitchFamily="82" charset="0"/>
              </a:rPr>
              <a:t>Non-permeable rock layer which puts the aquifer under pressure and allows springs and wells to flow without being pu</a:t>
            </a:r>
            <a:r>
              <a:rPr lang="en-US" sz="3200" b="1" dirty="0" smtClean="0">
                <a:latin typeface="Jokerman" pitchFamily="82" charset="0"/>
              </a:rPr>
              <a:t>mped</a:t>
            </a:r>
            <a:endParaRPr lang="en-US" sz="3200" b="1" dirty="0" smtClean="0">
              <a:latin typeface="Jokerman" pitchFamily="82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457200"/>
            <a:ext cx="8305800" cy="2743200"/>
          </a:xfrm>
          <a:prstGeom prst="rect">
            <a:avLst/>
          </a:prstGeom>
          <a:noFill/>
          <a:ln w="53975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838200" y="685800"/>
            <a:ext cx="7315200" cy="255454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8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Jokerman" pitchFamily="82" charset="0"/>
              </a:rPr>
              <a:t>Unsaturated</a:t>
            </a:r>
          </a:p>
          <a:p>
            <a:pPr algn="ctr"/>
            <a:r>
              <a:rPr lang="en-US" sz="8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Jokerman" pitchFamily="82" charset="0"/>
              </a:rPr>
              <a:t>Zone</a:t>
            </a:r>
            <a:endParaRPr lang="en-US" sz="8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Jokerman" pitchFamily="8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57200" y="3810000"/>
            <a:ext cx="8305800" cy="2743200"/>
          </a:xfrm>
          <a:prstGeom prst="rect">
            <a:avLst/>
          </a:prstGeom>
          <a:noFill/>
          <a:ln w="53975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90600" y="4419600"/>
            <a:ext cx="7315200" cy="140038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85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Jokerman" pitchFamily="82" charset="0"/>
              </a:rPr>
              <a:t>Water Table</a:t>
            </a:r>
            <a:endParaRPr lang="en-US" sz="85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Jokerman" pitchFamily="82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457200"/>
            <a:ext cx="8305800" cy="2743200"/>
          </a:xfrm>
          <a:prstGeom prst="rect">
            <a:avLst/>
          </a:prstGeom>
          <a:noFill/>
          <a:ln w="53975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838200" y="685800"/>
            <a:ext cx="7620000" cy="224676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Jokerman" pitchFamily="82" charset="0"/>
              </a:rPr>
              <a:t>Located between the land surface and the aquifer water.  There  is usually at least a little water, mostly in smaller openings of the soil and rock.</a:t>
            </a:r>
            <a:endParaRPr lang="en-US" sz="2500" b="1" dirty="0" smtClean="0">
              <a:latin typeface="Jokerman" pitchFamily="82" charset="0"/>
            </a:endParaRPr>
          </a:p>
          <a:p>
            <a:pPr algn="ctr"/>
            <a:endParaRPr lang="en-US" sz="2800" b="1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Jokerman" pitchFamily="8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57200" y="3810000"/>
            <a:ext cx="8305800" cy="2743200"/>
          </a:xfrm>
          <a:prstGeom prst="rect">
            <a:avLst/>
          </a:prstGeom>
          <a:noFill/>
          <a:ln w="53975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838200" y="4038600"/>
            <a:ext cx="73914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>
                <a:latin typeface="Jokerman" pitchFamily="82" charset="0"/>
              </a:rPr>
              <a:t>Where the aquifer meets the unsaturated zone</a:t>
            </a:r>
            <a:endParaRPr lang="en-US" sz="3200" b="1" dirty="0" smtClean="0">
              <a:latin typeface="Jokerman" pitchFamily="82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457200"/>
            <a:ext cx="8305800" cy="2743200"/>
          </a:xfrm>
          <a:prstGeom prst="rect">
            <a:avLst/>
          </a:prstGeom>
          <a:noFill/>
          <a:ln w="53975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838200" y="685800"/>
            <a:ext cx="7315200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8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Jokerman" pitchFamily="82" charset="0"/>
              </a:rPr>
              <a:t>Porosity</a:t>
            </a:r>
            <a:endParaRPr lang="en-US" sz="8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Jokerman" pitchFamily="8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57200" y="3810000"/>
            <a:ext cx="8305800" cy="2743200"/>
          </a:xfrm>
          <a:prstGeom prst="rect">
            <a:avLst/>
          </a:prstGeom>
          <a:noFill/>
          <a:ln w="53975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90600" y="4419600"/>
            <a:ext cx="7315200" cy="140038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85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Jokerman" pitchFamily="82" charset="0"/>
              </a:rPr>
              <a:t>Permeability</a:t>
            </a:r>
            <a:endParaRPr lang="en-US" sz="85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Jokerman" pitchFamily="82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457200"/>
            <a:ext cx="8305800" cy="2743200"/>
          </a:xfrm>
          <a:prstGeom prst="rect">
            <a:avLst/>
          </a:prstGeom>
          <a:noFill/>
          <a:ln w="53975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838200" y="685800"/>
            <a:ext cx="7620000" cy="138499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Jokerman" pitchFamily="82" charset="0"/>
              </a:rPr>
              <a:t>A measure of a rock’s ability to hold a fluid and is measured in units of volume</a:t>
            </a:r>
            <a:endParaRPr lang="en-US" sz="2500" b="1" dirty="0" smtClean="0">
              <a:latin typeface="Jokerman" pitchFamily="82" charset="0"/>
            </a:endParaRPr>
          </a:p>
          <a:p>
            <a:pPr algn="ctr"/>
            <a:endParaRPr lang="en-US" sz="2800" b="1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Jokerman" pitchFamily="8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57200" y="3810000"/>
            <a:ext cx="8305800" cy="2743200"/>
          </a:xfrm>
          <a:prstGeom prst="rect">
            <a:avLst/>
          </a:prstGeom>
          <a:noFill/>
          <a:ln w="53975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838200" y="4038600"/>
            <a:ext cx="739140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>
                <a:latin typeface="Jokerman" pitchFamily="82" charset="0"/>
              </a:rPr>
              <a:t>A measure of the amount of fluid able to flow through a rock and is measured in units of volume per unit time</a:t>
            </a:r>
            <a:endParaRPr lang="en-US" sz="3200" b="1" dirty="0" smtClean="0">
              <a:latin typeface="Jokerman" pitchFamily="82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145</Words>
  <Application>Microsoft Office PowerPoint</Application>
  <PresentationFormat>On-screen Show (4:3)</PresentationFormat>
  <Paragraphs>16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Company>Austin Independent School District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Windows User</dc:creator>
  <cp:lastModifiedBy>Windows User</cp:lastModifiedBy>
  <cp:revision>6</cp:revision>
  <dcterms:created xsi:type="dcterms:W3CDTF">2010-12-03T15:42:24Z</dcterms:created>
  <dcterms:modified xsi:type="dcterms:W3CDTF">2010-12-03T16:15:43Z</dcterms:modified>
</cp:coreProperties>
</file>