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0"/>
  </p:notesMasterIdLst>
  <p:handoutMasterIdLst>
    <p:handoutMasterId r:id="rId61"/>
  </p:handoutMasterIdLst>
  <p:sldIdLst>
    <p:sldId id="319" r:id="rId4"/>
    <p:sldId id="258" r:id="rId5"/>
    <p:sldId id="285" r:id="rId6"/>
    <p:sldId id="291" r:id="rId7"/>
    <p:sldId id="292" r:id="rId8"/>
    <p:sldId id="358" r:id="rId9"/>
    <p:sldId id="318" r:id="rId10"/>
    <p:sldId id="310" r:id="rId11"/>
    <p:sldId id="311" r:id="rId12"/>
    <p:sldId id="356" r:id="rId13"/>
    <p:sldId id="350" r:id="rId14"/>
    <p:sldId id="351" r:id="rId15"/>
    <p:sldId id="352" r:id="rId16"/>
    <p:sldId id="265" r:id="rId17"/>
    <p:sldId id="294" r:id="rId18"/>
    <p:sldId id="359" r:id="rId19"/>
    <p:sldId id="360" r:id="rId20"/>
    <p:sldId id="361" r:id="rId21"/>
    <p:sldId id="357" r:id="rId22"/>
    <p:sldId id="362" r:id="rId23"/>
    <p:sldId id="363" r:id="rId24"/>
    <p:sldId id="364" r:id="rId25"/>
    <p:sldId id="365" r:id="rId26"/>
    <p:sldId id="286" r:id="rId27"/>
    <p:sldId id="295" r:id="rId28"/>
    <p:sldId id="296" r:id="rId29"/>
    <p:sldId id="297" r:id="rId30"/>
    <p:sldId id="298" r:id="rId31"/>
    <p:sldId id="300" r:id="rId32"/>
    <p:sldId id="301" r:id="rId33"/>
    <p:sldId id="299" r:id="rId34"/>
    <p:sldId id="302" r:id="rId35"/>
    <p:sldId id="303" r:id="rId36"/>
    <p:sldId id="304" r:id="rId37"/>
    <p:sldId id="326" r:id="rId38"/>
    <p:sldId id="327" r:id="rId39"/>
    <p:sldId id="329" r:id="rId40"/>
    <p:sldId id="305" r:id="rId41"/>
    <p:sldId id="306" r:id="rId42"/>
    <p:sldId id="307" r:id="rId43"/>
    <p:sldId id="308" r:id="rId44"/>
    <p:sldId id="313" r:id="rId45"/>
    <p:sldId id="314" r:id="rId46"/>
    <p:sldId id="315" r:id="rId47"/>
    <p:sldId id="293" r:id="rId48"/>
    <p:sldId id="349" r:id="rId49"/>
    <p:sldId id="309" r:id="rId50"/>
    <p:sldId id="320" r:id="rId51"/>
    <p:sldId id="321" r:id="rId52"/>
    <p:sldId id="325" r:id="rId53"/>
    <p:sldId id="281" r:id="rId54"/>
    <p:sldId id="334" r:id="rId55"/>
    <p:sldId id="322" r:id="rId56"/>
    <p:sldId id="323" r:id="rId57"/>
    <p:sldId id="324" r:id="rId58"/>
    <p:sldId id="337" r:id="rId59"/>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5F5F5F"/>
    <a:srgbClr val="FEFEA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69" autoAdjust="0"/>
  </p:normalViewPr>
  <p:slideViewPr>
    <p:cSldViewPr>
      <p:cViewPr varScale="1">
        <p:scale>
          <a:sx n="49" d="100"/>
          <a:sy n="49" d="100"/>
        </p:scale>
        <p:origin x="61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A112CD1D-523F-4A11-95E5-4179A6698138}" type="datetimeFigureOut">
              <a:rPr lang="en-US"/>
              <a:pPr>
                <a:defRPr/>
              </a:pPr>
              <a:t>11/19/2015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31480F0F-D8FE-412D-B899-BCD9EDA3CBCF}" type="slidenum">
              <a:rPr lang="en-US"/>
              <a:pPr>
                <a:defRPr/>
              </a:pPr>
              <a:t>‹#›</a:t>
            </a:fld>
            <a:endParaRPr lang="en-US"/>
          </a:p>
        </p:txBody>
      </p:sp>
    </p:spTree>
    <p:extLst>
      <p:ext uri="{BB962C8B-B14F-4D97-AF65-F5344CB8AC3E}">
        <p14:creationId xmlns:p14="http://schemas.microsoft.com/office/powerpoint/2010/main" val="1205691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vl1pPr>
          </a:lstStyle>
          <a:p>
            <a:pPr>
              <a:defRPr/>
            </a:pPr>
            <a:endParaRPr lang="en-US"/>
          </a:p>
        </p:txBody>
      </p:sp>
      <p:sp>
        <p:nvSpPr>
          <p:cNvPr id="143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vl1pPr>
          </a:lstStyle>
          <a:p>
            <a:pPr>
              <a:defRPr/>
            </a:pPr>
            <a:endParaRPr lang="en-US"/>
          </a:p>
        </p:txBody>
      </p:sp>
      <p:sp>
        <p:nvSpPr>
          <p:cNvPr id="143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4F530D4A-B727-4F12-B654-F9B18085B024}" type="slidenum">
              <a:rPr lang="en-US"/>
              <a:pPr>
                <a:defRPr/>
              </a:pPr>
              <a:t>‹#›</a:t>
            </a:fld>
            <a:endParaRPr lang="en-US"/>
          </a:p>
        </p:txBody>
      </p:sp>
    </p:spTree>
    <p:extLst>
      <p:ext uri="{BB962C8B-B14F-4D97-AF65-F5344CB8AC3E}">
        <p14:creationId xmlns:p14="http://schemas.microsoft.com/office/powerpoint/2010/main" val="307861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water cycle is not as simple as this as you’ve read about in the peer reviewed</a:t>
            </a:r>
            <a:r>
              <a:rPr lang="en-US" baseline="0" dirty="0" smtClean="0"/>
              <a:t> article. We spent the beginning of the school year looking at how water in the oceans evaporates and condenses to form clouds along with the energy exchanges involved in those phase changes. In this unit, we will focus on precipitation and where the water is stored and surface runoff. This is the basis for the field trip next week. </a:t>
            </a:r>
            <a:endParaRPr lang="en-US" dirty="0"/>
          </a:p>
        </p:txBody>
      </p:sp>
      <p:sp>
        <p:nvSpPr>
          <p:cNvPr id="4" name="Slide Number Placeholder 3"/>
          <p:cNvSpPr>
            <a:spLocks noGrp="1"/>
          </p:cNvSpPr>
          <p:nvPr>
            <p:ph type="sldNum" sz="quarter" idx="10"/>
          </p:nvPr>
        </p:nvSpPr>
        <p:spPr/>
        <p:txBody>
          <a:bodyPr/>
          <a:lstStyle/>
          <a:p>
            <a:pPr>
              <a:defRPr/>
            </a:pPr>
            <a:fld id="{4F530D4A-B727-4F12-B654-F9B18085B024}" type="slidenum">
              <a:rPr lang="en-US" smtClean="0"/>
              <a:pPr>
                <a:defRPr/>
              </a:pPr>
              <a:t>1</a:t>
            </a:fld>
            <a:endParaRPr lang="en-US"/>
          </a:p>
        </p:txBody>
      </p:sp>
    </p:spTree>
    <p:extLst>
      <p:ext uri="{BB962C8B-B14F-4D97-AF65-F5344CB8AC3E}">
        <p14:creationId xmlns:p14="http://schemas.microsoft.com/office/powerpoint/2010/main" val="387674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A0F019B-4ACC-4D10-AE37-98A75128FE0E}" type="slidenum">
              <a:rPr lang="en-US" smtClean="0"/>
              <a:pPr/>
              <a:t>25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79310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E3637AF-3548-4A3B-B987-DF0DE3D7264F}" type="slidenum">
              <a:rPr lang="en-US" smtClean="0"/>
              <a:pPr/>
              <a:t>26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Geologic layers in love</a:t>
            </a:r>
          </a:p>
        </p:txBody>
      </p:sp>
    </p:spTree>
    <p:extLst>
      <p:ext uri="{BB962C8B-B14F-4D97-AF65-F5344CB8AC3E}">
        <p14:creationId xmlns:p14="http://schemas.microsoft.com/office/powerpoint/2010/main" val="81988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7BFA35-4E57-40E5-A276-CEBF306BAE25}" type="slidenum">
              <a:rPr lang="en-US" smtClean="0"/>
              <a:pPr/>
              <a:t>27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264861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A3EA075-C6B8-4C26-928F-F57E184A3578}" type="slidenum">
              <a:rPr lang="en-US" smtClean="0"/>
              <a:pPr/>
              <a:t>28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203787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39ACF01-637C-46E5-89CF-A50C2CD52DB1}" type="slidenum">
              <a:rPr lang="en-US" smtClean="0"/>
              <a:pPr/>
              <a:t>29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197074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A15151D-0BFE-4104-9CFF-99E51B25CE7C}" type="slidenum">
              <a:rPr lang="en-US" smtClean="0"/>
              <a:pPr/>
              <a:t>30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Capillary zone</a:t>
            </a:r>
          </a:p>
        </p:txBody>
      </p:sp>
    </p:spTree>
    <p:extLst>
      <p:ext uri="{BB962C8B-B14F-4D97-AF65-F5344CB8AC3E}">
        <p14:creationId xmlns:p14="http://schemas.microsoft.com/office/powerpoint/2010/main" val="194771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D66A925-2FBB-42FE-80AB-CAF60D1080D4}" type="slidenum">
              <a:rPr lang="en-US" smtClean="0"/>
              <a:pPr/>
              <a:t>31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40635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AF62868-597A-4927-950C-35F3AEF9C1C1}" type="slidenum">
              <a:rPr lang="en-US" smtClean="0"/>
              <a:pPr/>
              <a:t>32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177632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39B74F2-944D-4E09-9437-2B354527D168}" type="slidenum">
              <a:rPr lang="en-US" smtClean="0"/>
              <a:pPr/>
              <a:t>33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2771718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4E6230C-0118-4249-925F-8DB5B9DDCFD8}" type="slidenum">
              <a:rPr lang="en-US" smtClean="0"/>
              <a:pPr/>
              <a:t>34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buFontTx/>
              <a:buChar char="•"/>
            </a:pPr>
            <a:r>
              <a:rPr lang="en-US" smtClean="0"/>
              <a:t>Dipstick</a:t>
            </a:r>
          </a:p>
          <a:p>
            <a:pPr eaLnBrk="1" hangingPunct="1">
              <a:buFontTx/>
              <a:buChar char="•"/>
            </a:pPr>
            <a:r>
              <a:rPr lang="en-US" smtClean="0"/>
              <a:t>Also tells which way water may be going…</a:t>
            </a:r>
          </a:p>
        </p:txBody>
      </p:sp>
    </p:spTree>
    <p:extLst>
      <p:ext uri="{BB962C8B-B14F-4D97-AF65-F5344CB8AC3E}">
        <p14:creationId xmlns:p14="http://schemas.microsoft.com/office/powerpoint/2010/main" val="367174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30D4A-B727-4F12-B654-F9B18085B024}" type="slidenum">
              <a:rPr lang="en-US" smtClean="0"/>
              <a:pPr>
                <a:defRPr/>
              </a:pPr>
              <a:t>4</a:t>
            </a:fld>
            <a:endParaRPr lang="en-US"/>
          </a:p>
        </p:txBody>
      </p:sp>
    </p:spTree>
    <p:extLst>
      <p:ext uri="{BB962C8B-B14F-4D97-AF65-F5344CB8AC3E}">
        <p14:creationId xmlns:p14="http://schemas.microsoft.com/office/powerpoint/2010/main" val="352400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81DA9A4-00B0-4C8D-B274-8C90876867D9}" type="slidenum">
              <a:rPr lang="en-US" smtClean="0"/>
              <a:pPr/>
              <a:t>35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287305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0C2EE43-FDAF-4A30-833F-0A41B73A0DBE}" type="slidenum">
              <a:rPr lang="en-US" smtClean="0"/>
              <a:pPr/>
              <a:t>38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425946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186A6F7-202B-4F30-B670-B22020E62CF9}" type="slidenum">
              <a:rPr lang="en-US" smtClean="0"/>
              <a:pPr/>
              <a:t>39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162817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3A945A-6A74-45F5-AF25-EAABECFD90B0}" type="slidenum">
              <a:rPr lang="en-US" smtClean="0"/>
              <a:pPr/>
              <a:t>40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45761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3896E2F-8554-4CF0-9BED-4F8135752681}" type="slidenum">
              <a:rPr lang="en-US" smtClean="0"/>
              <a:pPr/>
              <a:t>41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Menage a tua</a:t>
            </a:r>
          </a:p>
        </p:txBody>
      </p:sp>
    </p:spTree>
    <p:extLst>
      <p:ext uri="{BB962C8B-B14F-4D97-AF65-F5344CB8AC3E}">
        <p14:creationId xmlns:p14="http://schemas.microsoft.com/office/powerpoint/2010/main" val="2123800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C6A598A-B059-4405-B4FF-F21C9BC9BEAB}" type="slidenum">
              <a:rPr lang="en-US" smtClean="0"/>
              <a:pPr/>
              <a:t>42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Menage a tua</a:t>
            </a:r>
          </a:p>
        </p:txBody>
      </p:sp>
    </p:spTree>
    <p:extLst>
      <p:ext uri="{BB962C8B-B14F-4D97-AF65-F5344CB8AC3E}">
        <p14:creationId xmlns:p14="http://schemas.microsoft.com/office/powerpoint/2010/main" val="1440394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7D7F40B-1125-4E6F-AACE-C47B99AAFD71}" type="slidenum">
              <a:rPr lang="en-US" smtClean="0"/>
              <a:pPr/>
              <a:t>43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Menage a tua</a:t>
            </a:r>
          </a:p>
        </p:txBody>
      </p:sp>
    </p:spTree>
    <p:extLst>
      <p:ext uri="{BB962C8B-B14F-4D97-AF65-F5344CB8AC3E}">
        <p14:creationId xmlns:p14="http://schemas.microsoft.com/office/powerpoint/2010/main" val="341635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B999784-B632-45EB-8946-E028DC069755}" type="slidenum">
              <a:rPr lang="en-US" smtClean="0"/>
              <a:pPr/>
              <a:t>44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mtClean="0"/>
              <a:t>Menage a twa</a:t>
            </a:r>
          </a:p>
        </p:txBody>
      </p:sp>
    </p:spTree>
    <p:extLst>
      <p:ext uri="{BB962C8B-B14F-4D97-AF65-F5344CB8AC3E}">
        <p14:creationId xmlns:p14="http://schemas.microsoft.com/office/powerpoint/2010/main" val="341339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B8E05F0-6500-4008-94A3-0CDB3F68C000}" type="slidenum">
              <a:rPr lang="en-US" smtClean="0"/>
              <a:pPr/>
              <a:t>45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buFontTx/>
              <a:buChar char="•"/>
            </a:pPr>
            <a:r>
              <a:rPr lang="en-US" smtClean="0"/>
              <a:t>Which way is the water flowing?</a:t>
            </a:r>
          </a:p>
        </p:txBody>
      </p:sp>
    </p:spTree>
    <p:extLst>
      <p:ext uri="{BB962C8B-B14F-4D97-AF65-F5344CB8AC3E}">
        <p14:creationId xmlns:p14="http://schemas.microsoft.com/office/powerpoint/2010/main" val="7306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FD2CE9D-2469-4590-8DA7-2CBB550D31BB}" type="slidenum">
              <a:rPr lang="en-US" smtClean="0"/>
              <a:pPr/>
              <a:t>47</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201818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7D525F4-CD0A-4B42-B084-32FCA13A56A2}" type="slidenum">
              <a:rPr lang="en-US" smtClean="0"/>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74725" y="4560888"/>
            <a:ext cx="5365750" cy="4319587"/>
          </a:xfrm>
          <a:noFill/>
          <a:ln/>
        </p:spPr>
        <p:txBody>
          <a:bodyPr/>
          <a:lstStyle/>
          <a:p>
            <a:pPr eaLnBrk="1" hangingPunct="1"/>
            <a:r>
              <a:rPr lang="en-US" dirty="0" smtClean="0"/>
              <a:t>Used to run a catfish farm, closed due to fecal </a:t>
            </a:r>
            <a:r>
              <a:rPr lang="en-US" dirty="0" err="1" smtClean="0"/>
              <a:t>coliform</a:t>
            </a:r>
            <a:r>
              <a:rPr lang="en-US" dirty="0" smtClean="0"/>
              <a:t>, not overuse</a:t>
            </a:r>
          </a:p>
          <a:p>
            <a:pPr eaLnBrk="1" hangingPunct="1"/>
            <a:r>
              <a:rPr lang="en-US" dirty="0" smtClean="0"/>
              <a:t>Does Darcy’s Law apply?  How high can permeability be?</a:t>
            </a:r>
          </a:p>
          <a:p>
            <a:pPr eaLnBrk="1" hangingPunct="1"/>
            <a:endParaRPr lang="en-US" dirty="0" smtClean="0"/>
          </a:p>
          <a:p>
            <a:pPr eaLnBrk="1" hangingPunct="1"/>
            <a:r>
              <a:rPr lang="en-US" dirty="0" smtClean="0"/>
              <a:t>In this aquifer 15% of well tests have no measurable drawdown (called zero drawdown wells)</a:t>
            </a:r>
          </a:p>
          <a:p>
            <a:pPr eaLnBrk="1" hangingPunct="1"/>
            <a:endParaRPr lang="en-US" dirty="0" smtClean="0"/>
          </a:p>
          <a:p>
            <a:pPr eaLnBrk="1" hangingPunct="1"/>
            <a:r>
              <a:rPr lang="en-US" dirty="0" smtClean="0"/>
              <a:t>Supplies San Antonio</a:t>
            </a:r>
          </a:p>
          <a:p>
            <a:pPr eaLnBrk="1" hangingPunct="1"/>
            <a:r>
              <a:rPr lang="en-US" dirty="0" err="1" smtClean="0"/>
              <a:t>Riverwalk</a:t>
            </a:r>
            <a:endParaRPr lang="en-US" dirty="0" smtClean="0"/>
          </a:p>
          <a:p>
            <a:pPr eaLnBrk="1" hangingPunct="1"/>
            <a:r>
              <a:rPr lang="en-US" dirty="0" err="1" smtClean="0"/>
              <a:t>Schlitterbahn</a:t>
            </a:r>
            <a:endParaRPr lang="en-US" dirty="0" smtClean="0"/>
          </a:p>
        </p:txBody>
      </p:sp>
    </p:spTree>
    <p:extLst>
      <p:ext uri="{BB962C8B-B14F-4D97-AF65-F5344CB8AC3E}">
        <p14:creationId xmlns:p14="http://schemas.microsoft.com/office/powerpoint/2010/main" val="273812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342ADB4-F514-4E33-8BEE-8DC66D14E208}" type="slidenum">
              <a:rPr lang="en-US" smtClean="0"/>
              <a:pPr/>
              <a:t>49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74725" y="4560888"/>
            <a:ext cx="5365750" cy="4319587"/>
          </a:xfrm>
          <a:noFill/>
          <a:ln/>
        </p:spPr>
        <p:txBody>
          <a:bodyPr lIns="98492" tIns="49247" rIns="98492" bIns="49247"/>
          <a:lstStyle/>
          <a:p>
            <a:pPr eaLnBrk="1" hangingPunct="1">
              <a:buFontTx/>
              <a:buChar char="•"/>
            </a:pPr>
            <a:r>
              <a:rPr lang="en-US" sz="1700" smtClean="0"/>
              <a:t>Mention availability: recharge and storage in the tub</a:t>
            </a:r>
          </a:p>
          <a:p>
            <a:pPr eaLnBrk="1" hangingPunct="1">
              <a:buFontTx/>
              <a:buChar char="•"/>
            </a:pPr>
            <a:r>
              <a:rPr lang="en-US" sz="1700" smtClean="0"/>
              <a:t>Paradox of availability</a:t>
            </a:r>
          </a:p>
        </p:txBody>
      </p:sp>
    </p:spTree>
    <p:extLst>
      <p:ext uri="{BB962C8B-B14F-4D97-AF65-F5344CB8AC3E}">
        <p14:creationId xmlns:p14="http://schemas.microsoft.com/office/powerpoint/2010/main" val="568658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081E627-FD07-42D7-93C9-F84795477697}" type="slidenum">
              <a:rPr lang="en-US" smtClean="0"/>
              <a:pPr/>
              <a:t>50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r>
              <a:rPr lang="en-US" sz="1700" b="1" smtClean="0"/>
              <a:t>- controls:</a:t>
            </a:r>
          </a:p>
          <a:p>
            <a:pPr eaLnBrk="1" hangingPunct="1"/>
            <a:r>
              <a:rPr lang="en-US" sz="1700" b="1" smtClean="0"/>
              <a:t>	precipitation</a:t>
            </a:r>
          </a:p>
          <a:p>
            <a:pPr eaLnBrk="1" hangingPunct="1"/>
            <a:r>
              <a:rPr lang="en-US" sz="1700" b="1" smtClean="0"/>
              <a:t>	runoff</a:t>
            </a:r>
          </a:p>
          <a:p>
            <a:pPr eaLnBrk="1" hangingPunct="1"/>
            <a:r>
              <a:rPr lang="en-US" sz="1700" b="1" smtClean="0"/>
              <a:t>	evapotranspiration</a:t>
            </a:r>
          </a:p>
          <a:p>
            <a:pPr eaLnBrk="1" hangingPunct="1"/>
            <a:r>
              <a:rPr lang="en-US" sz="1700" b="1" smtClean="0"/>
              <a:t>	infiltration</a:t>
            </a:r>
          </a:p>
          <a:p>
            <a:pPr eaLnBrk="1" hangingPunct="1"/>
            <a:r>
              <a:rPr lang="en-US" sz="1700" b="1" smtClean="0"/>
              <a:t>	transmissivity (explain)</a:t>
            </a:r>
          </a:p>
          <a:p>
            <a:pPr eaLnBrk="1" hangingPunct="1"/>
            <a:r>
              <a:rPr lang="en-US" sz="1700" b="1" smtClean="0"/>
              <a:t>	streams, rivers, springs</a:t>
            </a:r>
          </a:p>
          <a:p>
            <a:pPr eaLnBrk="1" hangingPunct="1"/>
            <a:r>
              <a:rPr lang="en-US" sz="1700" b="1" smtClean="0"/>
              <a:t>	evapotranspiration</a:t>
            </a:r>
          </a:p>
          <a:p>
            <a:pPr eaLnBrk="1" hangingPunct="1"/>
            <a:r>
              <a:rPr lang="en-US" sz="1700" b="1" smtClean="0"/>
              <a:t>	pumping</a:t>
            </a:r>
          </a:p>
          <a:p>
            <a:pPr eaLnBrk="1" hangingPunct="1"/>
            <a:r>
              <a:rPr lang="en-US" sz="1700" b="1" smtClean="0"/>
              <a:t>	cross-formational flow</a:t>
            </a:r>
          </a:p>
        </p:txBody>
      </p:sp>
    </p:spTree>
    <p:extLst>
      <p:ext uri="{BB962C8B-B14F-4D97-AF65-F5344CB8AC3E}">
        <p14:creationId xmlns:p14="http://schemas.microsoft.com/office/powerpoint/2010/main" val="282419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D5B679D-E7D3-4C1D-B69D-725DBAB4FA9E}" type="slidenum">
              <a:rPr lang="en-US" smtClean="0"/>
              <a:pPr/>
              <a:t>51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buFontTx/>
              <a:buChar char="•"/>
            </a:pPr>
            <a:r>
              <a:rPr lang="en-US" sz="1500" smtClean="0"/>
              <a:t>When I say structure, what I mean is where the aquifer is underground. </a:t>
            </a:r>
          </a:p>
          <a:p>
            <a:pPr eaLnBrk="1" hangingPunct="1">
              <a:buFontTx/>
              <a:buChar char="•"/>
            </a:pPr>
            <a:r>
              <a:rPr lang="en-US" sz="1500" smtClean="0"/>
              <a:t>Structure is critical for modeling</a:t>
            </a:r>
          </a:p>
          <a:p>
            <a:pPr eaLnBrk="1" hangingPunct="1">
              <a:buFontTx/>
              <a:buChar char="•"/>
            </a:pPr>
            <a:r>
              <a:rPr lang="en-US" sz="1500" smtClean="0"/>
              <a:t>Explain figure</a:t>
            </a:r>
          </a:p>
          <a:p>
            <a:pPr eaLnBrk="1" hangingPunct="1">
              <a:buFontTx/>
              <a:buChar char="•"/>
            </a:pPr>
            <a:r>
              <a:rPr lang="en-US" sz="1500" smtClean="0"/>
              <a:t>Many minor aquifers do not have good structure.</a:t>
            </a:r>
          </a:p>
        </p:txBody>
      </p:sp>
    </p:spTree>
    <p:extLst>
      <p:ext uri="{BB962C8B-B14F-4D97-AF65-F5344CB8AC3E}">
        <p14:creationId xmlns:p14="http://schemas.microsoft.com/office/powerpoint/2010/main" val="196095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69EE0FE-D49D-4ECA-B65E-4D80DD956AAD}" type="slidenum">
              <a:rPr lang="en-US" smtClean="0"/>
              <a:pPr/>
              <a:t>52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74725" y="4560888"/>
            <a:ext cx="5365750" cy="4319587"/>
          </a:xfrm>
          <a:noFill/>
          <a:ln/>
        </p:spPr>
        <p:txBody>
          <a:bodyPr lIns="98492" tIns="49247" rIns="98492" bIns="49247"/>
          <a:lstStyle/>
          <a:p>
            <a:pPr eaLnBrk="1" hangingPunct="1">
              <a:buFontTx/>
              <a:buChar char="•"/>
            </a:pPr>
            <a:endParaRPr lang="en-US" sz="1700" smtClean="0"/>
          </a:p>
        </p:txBody>
      </p:sp>
    </p:spTree>
    <p:extLst>
      <p:ext uri="{BB962C8B-B14F-4D97-AF65-F5344CB8AC3E}">
        <p14:creationId xmlns:p14="http://schemas.microsoft.com/office/powerpoint/2010/main" val="1253678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2AF5CE6-B068-450B-B6C9-F76206EEB21E}" type="slidenum">
              <a:rPr lang="en-US" smtClean="0"/>
              <a:pPr/>
              <a:t>53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43401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DA2FCD8-AA32-4C38-A0E7-8E04D5C68B44}" type="slidenum">
              <a:rPr lang="en-US" smtClean="0"/>
              <a:pPr/>
              <a:t>56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371350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684014D-7C42-4FE4-BABA-CBD57E35A5E2}" type="slidenum">
              <a:rPr lang="en-US" smtClean="0"/>
              <a:pPr/>
              <a:t>11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74725" y="4560888"/>
            <a:ext cx="5365750" cy="4319587"/>
          </a:xfrm>
          <a:noFill/>
          <a:ln/>
        </p:spPr>
        <p:txBody>
          <a:bodyPr/>
          <a:lstStyle/>
          <a:p>
            <a:pPr eaLnBrk="1" hangingPunct="1">
              <a:spcBef>
                <a:spcPct val="0"/>
              </a:spcBef>
            </a:pPr>
            <a:r>
              <a:rPr lang="en-US" smtClean="0"/>
              <a:t>Hickory Aquifer, Llano uplift area, near Honey Creek (HW 71)</a:t>
            </a:r>
          </a:p>
          <a:p>
            <a:pPr eaLnBrk="1" hangingPunct="1"/>
            <a:endParaRPr lang="en-US" b="1" smtClean="0"/>
          </a:p>
        </p:txBody>
      </p:sp>
    </p:spTree>
    <p:extLst>
      <p:ext uri="{BB962C8B-B14F-4D97-AF65-F5344CB8AC3E}">
        <p14:creationId xmlns:p14="http://schemas.microsoft.com/office/powerpoint/2010/main" val="180501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4BF7793-1BE7-452F-9528-493393EAC655}" type="slidenum">
              <a:rPr lang="en-US" smtClean="0"/>
              <a:pPr/>
              <a:t>12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74725" y="4560888"/>
            <a:ext cx="5365750" cy="4319587"/>
          </a:xfrm>
          <a:noFill/>
          <a:ln/>
        </p:spPr>
        <p:txBody>
          <a:bodyPr/>
          <a:lstStyle/>
          <a:p>
            <a:pPr eaLnBrk="1" hangingPunct="1"/>
            <a:r>
              <a:rPr lang="en-US" smtClean="0"/>
              <a:t>Edwards-Trinity Plateau Aquifer (Fort Terrett Mbr), Interstate 10 near Kerrville</a:t>
            </a:r>
          </a:p>
        </p:txBody>
      </p:sp>
    </p:spTree>
    <p:extLst>
      <p:ext uri="{BB962C8B-B14F-4D97-AF65-F5344CB8AC3E}">
        <p14:creationId xmlns:p14="http://schemas.microsoft.com/office/powerpoint/2010/main" val="192720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B79F6E7-F553-488C-81A8-751C1657AC05}" type="slidenum">
              <a:rPr lang="en-US" smtClean="0"/>
              <a:pPr/>
              <a:t>13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74725" y="4560888"/>
            <a:ext cx="5365750" cy="4319587"/>
          </a:xfrm>
          <a:noFill/>
          <a:ln/>
        </p:spPr>
        <p:txBody>
          <a:bodyPr/>
          <a:lstStyle/>
          <a:p>
            <a:pPr eaLnBrk="1" hangingPunct="1"/>
            <a:r>
              <a:rPr lang="en-US" smtClean="0"/>
              <a:t>Ogallala Aquifer near the entrance to Palo Duro Canyon State Park</a:t>
            </a:r>
          </a:p>
        </p:txBody>
      </p:sp>
    </p:spTree>
    <p:extLst>
      <p:ext uri="{BB962C8B-B14F-4D97-AF65-F5344CB8AC3E}">
        <p14:creationId xmlns:p14="http://schemas.microsoft.com/office/powerpoint/2010/main" val="213846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377F6B-D69F-42E1-A2FD-9B8F3B3C3C16}" type="slidenum">
              <a:rPr lang="en-US" smtClean="0"/>
              <a:pPr/>
              <a:t>14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98734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DD0E036-8916-4687-BC74-BE7661B61C00}" type="slidenum">
              <a:rPr lang="en-US" smtClean="0"/>
              <a:pPr/>
              <a:t>15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dirty="0" smtClean="0"/>
          </a:p>
        </p:txBody>
      </p:sp>
    </p:spTree>
    <p:extLst>
      <p:ext uri="{BB962C8B-B14F-4D97-AF65-F5344CB8AC3E}">
        <p14:creationId xmlns:p14="http://schemas.microsoft.com/office/powerpoint/2010/main" val="374286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ACE6EB9-498A-43BA-9986-A16EE0FF4751}"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74725" y="4560888"/>
            <a:ext cx="5365750" cy="4319587"/>
          </a:xfrm>
          <a:noFill/>
          <a:ln/>
        </p:spPr>
        <p:txBody>
          <a:bodyPr lIns="96656" tIns="48327" rIns="96656" bIns="48327"/>
          <a:lstStyle/>
          <a:p>
            <a:pPr eaLnBrk="1" hangingPunct="1"/>
            <a:endParaRPr lang="en-US" smtClean="0"/>
          </a:p>
        </p:txBody>
      </p:sp>
    </p:spTree>
    <p:extLst>
      <p:ext uri="{BB962C8B-B14F-4D97-AF65-F5344CB8AC3E}">
        <p14:creationId xmlns:p14="http://schemas.microsoft.com/office/powerpoint/2010/main" val="397963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09FF91-9880-4232-98DF-CB0E8A9CE1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1EDAC4-91BE-42EF-8C3D-EA27C8D104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1F1AE9-F566-4483-B1CC-E3C81A9391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533400"/>
            <a:ext cx="9177338" cy="6324600"/>
            <a:chOff x="0" y="336"/>
            <a:chExt cx="5781" cy="3984"/>
          </a:xfrm>
        </p:grpSpPr>
        <p:sp>
          <p:nvSpPr>
            <p:cNvPr id="5"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endParaRPr lang="en-US" sz="2400">
                <a:solidFill>
                  <a:srgbClr val="FFFFFF"/>
                </a:solidFill>
                <a:latin typeface="Times New Roman" panose="02020603050405020304" pitchFamily="18" charset="0"/>
              </a:endParaRPr>
            </a:p>
          </p:txBody>
        </p:sp>
        <p:grpSp>
          <p:nvGrpSpPr>
            <p:cNvPr id="6" name="Group 4"/>
            <p:cNvGrpSpPr>
              <a:grpSpLocks/>
            </p:cNvGrpSpPr>
            <p:nvPr/>
          </p:nvGrpSpPr>
          <p:grpSpPr bwMode="auto">
            <a:xfrm>
              <a:off x="0" y="336"/>
              <a:ext cx="1441" cy="3984"/>
              <a:chOff x="0" y="336"/>
              <a:chExt cx="1441" cy="3984"/>
            </a:xfrm>
          </p:grpSpPr>
          <p:sp>
            <p:nvSpPr>
              <p:cNvPr id="27" name="Freeform 5"/>
              <p:cNvSpPr>
                <a:spLocks/>
              </p:cNvSpPr>
              <p:nvPr/>
            </p:nvSpPr>
            <p:spPr bwMode="auto">
              <a:xfrm>
                <a:off x="200" y="1331"/>
                <a:ext cx="237" cy="2989"/>
              </a:xfrm>
              <a:custGeom>
                <a:avLst/>
                <a:gdLst>
                  <a:gd name="T0" fmla="*/ 0 w 237"/>
                  <a:gd name="T1" fmla="*/ 178 h 2989"/>
                  <a:gd name="T2" fmla="*/ 35 w 237"/>
                  <a:gd name="T3" fmla="*/ 874 h 2989"/>
                  <a:gd name="T4" fmla="*/ 70 w 237"/>
                  <a:gd name="T5" fmla="*/ 1436 h 2989"/>
                  <a:gd name="T6" fmla="*/ 95 w 237"/>
                  <a:gd name="T7" fmla="*/ 1851 h 2989"/>
                  <a:gd name="T8" fmla="*/ 88 w 237"/>
                  <a:gd name="T9" fmla="*/ 2988 h 2989"/>
                  <a:gd name="T10" fmla="*/ 135 w 237"/>
                  <a:gd name="T11" fmla="*/ 2988 h 2989"/>
                  <a:gd name="T12" fmla="*/ 156 w 237"/>
                  <a:gd name="T13" fmla="*/ 1773 h 2989"/>
                  <a:gd name="T14" fmla="*/ 165 w 237"/>
                  <a:gd name="T15" fmla="*/ 1409 h 2989"/>
                  <a:gd name="T16" fmla="*/ 182 w 237"/>
                  <a:gd name="T17" fmla="*/ 1069 h 2989"/>
                  <a:gd name="T18" fmla="*/ 193 w 237"/>
                  <a:gd name="T19" fmla="*/ 812 h 2989"/>
                  <a:gd name="T20" fmla="*/ 212 w 237"/>
                  <a:gd name="T21" fmla="*/ 440 h 2989"/>
                  <a:gd name="T22" fmla="*/ 236 w 237"/>
                  <a:gd name="T23" fmla="*/ 120 h 2989"/>
                  <a:gd name="T24" fmla="*/ 221 w 237"/>
                  <a:gd name="T25" fmla="*/ 38 h 2989"/>
                  <a:gd name="T26" fmla="*/ 196 w 237"/>
                  <a:gd name="T27" fmla="*/ 0 h 2989"/>
                  <a:gd name="T28" fmla="*/ 168 w 237"/>
                  <a:gd name="T29" fmla="*/ 394 h 2989"/>
                  <a:gd name="T30" fmla="*/ 144 w 237"/>
                  <a:gd name="T31" fmla="*/ 729 h 2989"/>
                  <a:gd name="T32" fmla="*/ 135 w 237"/>
                  <a:gd name="T33" fmla="*/ 991 h 2989"/>
                  <a:gd name="T34" fmla="*/ 128 w 237"/>
                  <a:gd name="T35" fmla="*/ 1267 h 2989"/>
                  <a:gd name="T36" fmla="*/ 107 w 237"/>
                  <a:gd name="T37" fmla="*/ 1544 h 2989"/>
                  <a:gd name="T38" fmla="*/ 79 w 237"/>
                  <a:gd name="T39" fmla="*/ 1063 h 2989"/>
                  <a:gd name="T40" fmla="*/ 47 w 237"/>
                  <a:gd name="T41" fmla="*/ 609 h 2989"/>
                  <a:gd name="T42" fmla="*/ 0 w 237"/>
                  <a:gd name="T43" fmla="*/ 178 h 29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8" name="Freeform 6"/>
              <p:cNvSpPr>
                <a:spLocks/>
              </p:cNvSpPr>
              <p:nvPr/>
            </p:nvSpPr>
            <p:spPr bwMode="auto">
              <a:xfrm>
                <a:off x="377" y="2153"/>
                <a:ext cx="380" cy="2166"/>
              </a:xfrm>
              <a:custGeom>
                <a:avLst/>
                <a:gdLst>
                  <a:gd name="T0" fmla="*/ 0 w 380"/>
                  <a:gd name="T1" fmla="*/ 525 h 2166"/>
                  <a:gd name="T2" fmla="*/ 32 w 380"/>
                  <a:gd name="T3" fmla="*/ 754 h 2166"/>
                  <a:gd name="T4" fmla="*/ 64 w 380"/>
                  <a:gd name="T5" fmla="*/ 939 h 2166"/>
                  <a:gd name="T6" fmla="*/ 85 w 380"/>
                  <a:gd name="T7" fmla="*/ 1074 h 2166"/>
                  <a:gd name="T8" fmla="*/ 54 w 380"/>
                  <a:gd name="T9" fmla="*/ 2165 h 2166"/>
                  <a:gd name="T10" fmla="*/ 103 w 380"/>
                  <a:gd name="T11" fmla="*/ 2119 h 2166"/>
                  <a:gd name="T12" fmla="*/ 140 w 380"/>
                  <a:gd name="T13" fmla="*/ 1050 h 2166"/>
                  <a:gd name="T14" fmla="*/ 145 w 380"/>
                  <a:gd name="T15" fmla="*/ 930 h 2166"/>
                  <a:gd name="T16" fmla="*/ 165 w 380"/>
                  <a:gd name="T17" fmla="*/ 818 h 2166"/>
                  <a:gd name="T18" fmla="*/ 172 w 380"/>
                  <a:gd name="T19" fmla="*/ 734 h 2166"/>
                  <a:gd name="T20" fmla="*/ 190 w 380"/>
                  <a:gd name="T21" fmla="*/ 612 h 2166"/>
                  <a:gd name="T22" fmla="*/ 210 w 380"/>
                  <a:gd name="T23" fmla="*/ 507 h 2166"/>
                  <a:gd name="T24" fmla="*/ 228 w 380"/>
                  <a:gd name="T25" fmla="*/ 414 h 2166"/>
                  <a:gd name="T26" fmla="*/ 246 w 380"/>
                  <a:gd name="T27" fmla="*/ 314 h 2166"/>
                  <a:gd name="T28" fmla="*/ 275 w 380"/>
                  <a:gd name="T29" fmla="*/ 214 h 2166"/>
                  <a:gd name="T30" fmla="*/ 308 w 380"/>
                  <a:gd name="T31" fmla="*/ 130 h 2166"/>
                  <a:gd name="T32" fmla="*/ 361 w 380"/>
                  <a:gd name="T33" fmla="*/ 50 h 2166"/>
                  <a:gd name="T34" fmla="*/ 379 w 380"/>
                  <a:gd name="T35" fmla="*/ 18 h 2166"/>
                  <a:gd name="T36" fmla="*/ 356 w 380"/>
                  <a:gd name="T37" fmla="*/ 0 h 2166"/>
                  <a:gd name="T38" fmla="*/ 322 w 380"/>
                  <a:gd name="T39" fmla="*/ 32 h 2166"/>
                  <a:gd name="T40" fmla="*/ 275 w 380"/>
                  <a:gd name="T41" fmla="*/ 109 h 2166"/>
                  <a:gd name="T42" fmla="*/ 240 w 380"/>
                  <a:gd name="T43" fmla="*/ 185 h 2166"/>
                  <a:gd name="T44" fmla="*/ 210 w 380"/>
                  <a:gd name="T45" fmla="*/ 265 h 2166"/>
                  <a:gd name="T46" fmla="*/ 193 w 380"/>
                  <a:gd name="T47" fmla="*/ 369 h 2166"/>
                  <a:gd name="T48" fmla="*/ 175 w 380"/>
                  <a:gd name="T49" fmla="*/ 467 h 2166"/>
                  <a:gd name="T50" fmla="*/ 150 w 380"/>
                  <a:gd name="T51" fmla="*/ 598 h 2166"/>
                  <a:gd name="T52" fmla="*/ 128 w 380"/>
                  <a:gd name="T53" fmla="*/ 707 h 2166"/>
                  <a:gd name="T54" fmla="*/ 120 w 380"/>
                  <a:gd name="T55" fmla="*/ 792 h 2166"/>
                  <a:gd name="T56" fmla="*/ 115 w 380"/>
                  <a:gd name="T57" fmla="*/ 883 h 2166"/>
                  <a:gd name="T58" fmla="*/ 97 w 380"/>
                  <a:gd name="T59" fmla="*/ 974 h 2166"/>
                  <a:gd name="T60" fmla="*/ 70 w 380"/>
                  <a:gd name="T61" fmla="*/ 816 h 2166"/>
                  <a:gd name="T62" fmla="*/ 42 w 380"/>
                  <a:gd name="T63" fmla="*/ 667 h 2166"/>
                  <a:gd name="T64" fmla="*/ 0 w 380"/>
                  <a:gd name="T65" fmla="*/ 525 h 2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9" name="Freeform 7"/>
              <p:cNvSpPr>
                <a:spLocks/>
              </p:cNvSpPr>
              <p:nvPr/>
            </p:nvSpPr>
            <p:spPr bwMode="auto">
              <a:xfrm>
                <a:off x="0" y="1090"/>
                <a:ext cx="833" cy="1263"/>
              </a:xfrm>
              <a:custGeom>
                <a:avLst/>
                <a:gdLst>
                  <a:gd name="T0" fmla="*/ 337 w 833"/>
                  <a:gd name="T1" fmla="*/ 398 h 1263"/>
                  <a:gd name="T2" fmla="*/ 364 w 833"/>
                  <a:gd name="T3" fmla="*/ 438 h 1263"/>
                  <a:gd name="T4" fmla="*/ 511 w 833"/>
                  <a:gd name="T5" fmla="*/ 370 h 1263"/>
                  <a:gd name="T6" fmla="*/ 665 w 833"/>
                  <a:gd name="T7" fmla="*/ 263 h 1263"/>
                  <a:gd name="T8" fmla="*/ 731 w 833"/>
                  <a:gd name="T9" fmla="*/ 149 h 1263"/>
                  <a:gd name="T10" fmla="*/ 693 w 833"/>
                  <a:gd name="T11" fmla="*/ 249 h 1263"/>
                  <a:gd name="T12" fmla="*/ 576 w 833"/>
                  <a:gd name="T13" fmla="*/ 352 h 1263"/>
                  <a:gd name="T14" fmla="*/ 448 w 833"/>
                  <a:gd name="T15" fmla="*/ 449 h 1263"/>
                  <a:gd name="T16" fmla="*/ 323 w 833"/>
                  <a:gd name="T17" fmla="*/ 516 h 1263"/>
                  <a:gd name="T18" fmla="*/ 374 w 833"/>
                  <a:gd name="T19" fmla="*/ 576 h 1263"/>
                  <a:gd name="T20" fmla="*/ 488 w 833"/>
                  <a:gd name="T21" fmla="*/ 585 h 1263"/>
                  <a:gd name="T22" fmla="*/ 634 w 833"/>
                  <a:gd name="T23" fmla="*/ 607 h 1263"/>
                  <a:gd name="T24" fmla="*/ 750 w 833"/>
                  <a:gd name="T25" fmla="*/ 661 h 1263"/>
                  <a:gd name="T26" fmla="*/ 790 w 833"/>
                  <a:gd name="T27" fmla="*/ 696 h 1263"/>
                  <a:gd name="T28" fmla="*/ 669 w 833"/>
                  <a:gd name="T29" fmla="*/ 661 h 1263"/>
                  <a:gd name="T30" fmla="*/ 508 w 833"/>
                  <a:gd name="T31" fmla="*/ 643 h 1263"/>
                  <a:gd name="T32" fmla="*/ 359 w 833"/>
                  <a:gd name="T33" fmla="*/ 631 h 1263"/>
                  <a:gd name="T34" fmla="*/ 278 w 833"/>
                  <a:gd name="T35" fmla="*/ 660 h 1263"/>
                  <a:gd name="T36" fmla="*/ 295 w 833"/>
                  <a:gd name="T37" fmla="*/ 805 h 1263"/>
                  <a:gd name="T38" fmla="*/ 292 w 833"/>
                  <a:gd name="T39" fmla="*/ 994 h 1263"/>
                  <a:gd name="T40" fmla="*/ 244 w 833"/>
                  <a:gd name="T41" fmla="*/ 1145 h 1263"/>
                  <a:gd name="T42" fmla="*/ 144 w 833"/>
                  <a:gd name="T43" fmla="*/ 1262 h 1263"/>
                  <a:gd name="T44" fmla="*/ 159 w 833"/>
                  <a:gd name="T45" fmla="*/ 1121 h 1263"/>
                  <a:gd name="T46" fmla="*/ 191 w 833"/>
                  <a:gd name="T47" fmla="*/ 969 h 1263"/>
                  <a:gd name="T48" fmla="*/ 212 w 833"/>
                  <a:gd name="T49" fmla="*/ 772 h 1263"/>
                  <a:gd name="T50" fmla="*/ 202 w 833"/>
                  <a:gd name="T51" fmla="*/ 641 h 1263"/>
                  <a:gd name="T52" fmla="*/ 151 w 833"/>
                  <a:gd name="T53" fmla="*/ 718 h 1263"/>
                  <a:gd name="T54" fmla="*/ 125 w 833"/>
                  <a:gd name="T55" fmla="*/ 883 h 1263"/>
                  <a:gd name="T56" fmla="*/ 101 w 833"/>
                  <a:gd name="T57" fmla="*/ 1054 h 1263"/>
                  <a:gd name="T58" fmla="*/ 32 w 833"/>
                  <a:gd name="T59" fmla="*/ 1180 h 1263"/>
                  <a:gd name="T60" fmla="*/ 7 w 833"/>
                  <a:gd name="T61" fmla="*/ 1180 h 1263"/>
                  <a:gd name="T62" fmla="*/ 7 w 833"/>
                  <a:gd name="T63" fmla="*/ 1051 h 1263"/>
                  <a:gd name="T64" fmla="*/ 54 w 833"/>
                  <a:gd name="T65" fmla="*/ 931 h 1263"/>
                  <a:gd name="T66" fmla="*/ 109 w 833"/>
                  <a:gd name="T67" fmla="*/ 776 h 1263"/>
                  <a:gd name="T68" fmla="*/ 134 w 833"/>
                  <a:gd name="T69" fmla="*/ 661 h 1263"/>
                  <a:gd name="T70" fmla="*/ 84 w 833"/>
                  <a:gd name="T71" fmla="*/ 589 h 1263"/>
                  <a:gd name="T72" fmla="*/ 7 w 833"/>
                  <a:gd name="T73" fmla="*/ 598 h 1263"/>
                  <a:gd name="T74" fmla="*/ 7 w 833"/>
                  <a:gd name="T75" fmla="*/ 598 h 1263"/>
                  <a:gd name="T76" fmla="*/ 7 w 833"/>
                  <a:gd name="T77" fmla="*/ 598 h 1263"/>
                  <a:gd name="T78" fmla="*/ 7 w 833"/>
                  <a:gd name="T79" fmla="*/ 598 h 1263"/>
                  <a:gd name="T80" fmla="*/ 7 w 833"/>
                  <a:gd name="T81" fmla="*/ 598 h 1263"/>
                  <a:gd name="T82" fmla="*/ 7 w 833"/>
                  <a:gd name="T83" fmla="*/ 598 h 1263"/>
                  <a:gd name="T84" fmla="*/ 42 w 833"/>
                  <a:gd name="T85" fmla="*/ 521 h 1263"/>
                  <a:gd name="T86" fmla="*/ 42 w 833"/>
                  <a:gd name="T87" fmla="*/ 449 h 1263"/>
                  <a:gd name="T88" fmla="*/ 7 w 833"/>
                  <a:gd name="T89" fmla="*/ 340 h 1263"/>
                  <a:gd name="T90" fmla="*/ 7 w 833"/>
                  <a:gd name="T91" fmla="*/ 340 h 1263"/>
                  <a:gd name="T92" fmla="*/ 7 w 833"/>
                  <a:gd name="T93" fmla="*/ 340 h 1263"/>
                  <a:gd name="T94" fmla="*/ 7 w 833"/>
                  <a:gd name="T95" fmla="*/ 340 h 1263"/>
                  <a:gd name="T96" fmla="*/ 76 w 833"/>
                  <a:gd name="T97" fmla="*/ 396 h 1263"/>
                  <a:gd name="T98" fmla="*/ 166 w 833"/>
                  <a:gd name="T99" fmla="*/ 510 h 1263"/>
                  <a:gd name="T100" fmla="*/ 175 w 833"/>
                  <a:gd name="T101" fmla="*/ 423 h 1263"/>
                  <a:gd name="T102" fmla="*/ 76 w 833"/>
                  <a:gd name="T103" fmla="*/ 294 h 1263"/>
                  <a:gd name="T104" fmla="*/ 7 w 833"/>
                  <a:gd name="T105" fmla="*/ 210 h 1263"/>
                  <a:gd name="T106" fmla="*/ 7 w 833"/>
                  <a:gd name="T107" fmla="*/ 210 h 1263"/>
                  <a:gd name="T108" fmla="*/ 7 w 833"/>
                  <a:gd name="T109" fmla="*/ 156 h 1263"/>
                  <a:gd name="T110" fmla="*/ 95 w 833"/>
                  <a:gd name="T111" fmla="*/ 281 h 1263"/>
                  <a:gd name="T112" fmla="*/ 193 w 833"/>
                  <a:gd name="T113" fmla="*/ 449 h 1263"/>
                  <a:gd name="T114" fmla="*/ 253 w 833"/>
                  <a:gd name="T115" fmla="*/ 410 h 1263"/>
                  <a:gd name="T116" fmla="*/ 334 w 833"/>
                  <a:gd name="T117" fmla="*/ 283 h 1263"/>
                  <a:gd name="T118" fmla="*/ 436 w 833"/>
                  <a:gd name="T119" fmla="*/ 129 h 1263"/>
                  <a:gd name="T120" fmla="*/ 520 w 833"/>
                  <a:gd name="T121" fmla="*/ 21 h 1263"/>
                  <a:gd name="T122" fmla="*/ 513 w 833"/>
                  <a:gd name="T123" fmla="*/ 96 h 1263"/>
                  <a:gd name="T124" fmla="*/ 430 w 833"/>
                  <a:gd name="T125" fmla="*/ 249 h 12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80"/>
                    </a:lnTo>
                    <a:lnTo>
                      <a:pt x="7" y="1114"/>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32"/>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145"/>
                    </a:lnTo>
                    <a:lnTo>
                      <a:pt x="7" y="210"/>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0" name="Group 8"/>
              <p:cNvGrpSpPr>
                <a:grpSpLocks/>
              </p:cNvGrpSpPr>
              <p:nvPr/>
            </p:nvGrpSpPr>
            <p:grpSpPr bwMode="auto">
              <a:xfrm>
                <a:off x="215" y="1772"/>
                <a:ext cx="1226" cy="1195"/>
                <a:chOff x="215" y="1772"/>
                <a:chExt cx="1226" cy="1195"/>
              </a:xfrm>
            </p:grpSpPr>
            <p:sp>
              <p:nvSpPr>
                <p:cNvPr id="32" name="Freeform 9"/>
                <p:cNvSpPr>
                  <a:spLocks/>
                </p:cNvSpPr>
                <p:nvPr/>
              </p:nvSpPr>
              <p:spPr bwMode="auto">
                <a:xfrm>
                  <a:off x="331" y="1772"/>
                  <a:ext cx="1110" cy="1113"/>
                </a:xfrm>
                <a:custGeom>
                  <a:avLst/>
                  <a:gdLst>
                    <a:gd name="T0" fmla="*/ 422 w 1110"/>
                    <a:gd name="T1" fmla="*/ 140 h 1113"/>
                    <a:gd name="T2" fmla="*/ 512 w 1110"/>
                    <a:gd name="T3" fmla="*/ 47 h 1113"/>
                    <a:gd name="T4" fmla="*/ 619 w 1110"/>
                    <a:gd name="T5" fmla="*/ 10 h 1113"/>
                    <a:gd name="T6" fmla="*/ 738 w 1110"/>
                    <a:gd name="T7" fmla="*/ 9 h 1113"/>
                    <a:gd name="T8" fmla="*/ 768 w 1110"/>
                    <a:gd name="T9" fmla="*/ 23 h 1113"/>
                    <a:gd name="T10" fmla="*/ 688 w 1110"/>
                    <a:gd name="T11" fmla="*/ 49 h 1113"/>
                    <a:gd name="T12" fmla="*/ 596 w 1110"/>
                    <a:gd name="T13" fmla="*/ 85 h 1113"/>
                    <a:gd name="T14" fmla="*/ 493 w 1110"/>
                    <a:gd name="T15" fmla="*/ 180 h 1113"/>
                    <a:gd name="T16" fmla="*/ 484 w 1110"/>
                    <a:gd name="T17" fmla="*/ 307 h 1113"/>
                    <a:gd name="T18" fmla="*/ 637 w 1110"/>
                    <a:gd name="T19" fmla="*/ 229 h 1113"/>
                    <a:gd name="T20" fmla="*/ 762 w 1110"/>
                    <a:gd name="T21" fmla="*/ 220 h 1113"/>
                    <a:gd name="T22" fmla="*/ 895 w 1110"/>
                    <a:gd name="T23" fmla="*/ 236 h 1113"/>
                    <a:gd name="T24" fmla="*/ 1052 w 1110"/>
                    <a:gd name="T25" fmla="*/ 260 h 1113"/>
                    <a:gd name="T26" fmla="*/ 1055 w 1110"/>
                    <a:gd name="T27" fmla="*/ 262 h 1113"/>
                    <a:gd name="T28" fmla="*/ 903 w 1110"/>
                    <a:gd name="T29" fmla="*/ 271 h 1113"/>
                    <a:gd name="T30" fmla="*/ 764 w 1110"/>
                    <a:gd name="T31" fmla="*/ 274 h 1113"/>
                    <a:gd name="T32" fmla="*/ 643 w 1110"/>
                    <a:gd name="T33" fmla="*/ 294 h 1113"/>
                    <a:gd name="T34" fmla="*/ 507 w 1110"/>
                    <a:gd name="T35" fmla="*/ 338 h 1113"/>
                    <a:gd name="T36" fmla="*/ 562 w 1110"/>
                    <a:gd name="T37" fmla="*/ 404 h 1113"/>
                    <a:gd name="T38" fmla="*/ 601 w 1110"/>
                    <a:gd name="T39" fmla="*/ 465 h 1113"/>
                    <a:gd name="T40" fmla="*/ 465 w 1110"/>
                    <a:gd name="T41" fmla="*/ 407 h 1113"/>
                    <a:gd name="T42" fmla="*/ 438 w 1110"/>
                    <a:gd name="T43" fmla="*/ 444 h 1113"/>
                    <a:gd name="T44" fmla="*/ 586 w 1110"/>
                    <a:gd name="T45" fmla="*/ 475 h 1113"/>
                    <a:gd name="T46" fmla="*/ 712 w 1110"/>
                    <a:gd name="T47" fmla="*/ 515 h 1113"/>
                    <a:gd name="T48" fmla="*/ 811 w 1110"/>
                    <a:gd name="T49" fmla="*/ 620 h 1113"/>
                    <a:gd name="T50" fmla="*/ 886 w 1110"/>
                    <a:gd name="T51" fmla="*/ 766 h 1113"/>
                    <a:gd name="T52" fmla="*/ 871 w 1110"/>
                    <a:gd name="T53" fmla="*/ 789 h 1113"/>
                    <a:gd name="T54" fmla="*/ 768 w 1110"/>
                    <a:gd name="T55" fmla="*/ 698 h 1113"/>
                    <a:gd name="T56" fmla="*/ 656 w 1110"/>
                    <a:gd name="T57" fmla="*/ 598 h 1113"/>
                    <a:gd name="T58" fmla="*/ 534 w 1110"/>
                    <a:gd name="T59" fmla="*/ 529 h 1113"/>
                    <a:gd name="T60" fmla="*/ 457 w 1110"/>
                    <a:gd name="T61" fmla="*/ 507 h 1113"/>
                    <a:gd name="T62" fmla="*/ 521 w 1110"/>
                    <a:gd name="T63" fmla="*/ 618 h 1113"/>
                    <a:gd name="T64" fmla="*/ 602 w 1110"/>
                    <a:gd name="T65" fmla="*/ 766 h 1113"/>
                    <a:gd name="T66" fmla="*/ 647 w 1110"/>
                    <a:gd name="T67" fmla="*/ 899 h 1113"/>
                    <a:gd name="T68" fmla="*/ 644 w 1110"/>
                    <a:gd name="T69" fmla="*/ 1022 h 1113"/>
                    <a:gd name="T70" fmla="*/ 587 w 1110"/>
                    <a:gd name="T71" fmla="*/ 886 h 1113"/>
                    <a:gd name="T72" fmla="*/ 526 w 1110"/>
                    <a:gd name="T73" fmla="*/ 737 h 1113"/>
                    <a:gd name="T74" fmla="*/ 458 w 1110"/>
                    <a:gd name="T75" fmla="*/ 606 h 1113"/>
                    <a:gd name="T76" fmla="*/ 397 w 1110"/>
                    <a:gd name="T77" fmla="*/ 487 h 1113"/>
                    <a:gd name="T78" fmla="*/ 291 w 1110"/>
                    <a:gd name="T79" fmla="*/ 555 h 1113"/>
                    <a:gd name="T80" fmla="*/ 204 w 1110"/>
                    <a:gd name="T81" fmla="*/ 722 h 1113"/>
                    <a:gd name="T82" fmla="*/ 130 w 1110"/>
                    <a:gd name="T83" fmla="*/ 891 h 1113"/>
                    <a:gd name="T84" fmla="*/ 47 w 1110"/>
                    <a:gd name="T85" fmla="*/ 1048 h 1113"/>
                    <a:gd name="T86" fmla="*/ 22 w 1110"/>
                    <a:gd name="T87" fmla="*/ 1030 h 1113"/>
                    <a:gd name="T88" fmla="*/ 120 w 1110"/>
                    <a:gd name="T89" fmla="*/ 833 h 1113"/>
                    <a:gd name="T90" fmla="*/ 207 w 1110"/>
                    <a:gd name="T91" fmla="*/ 678 h 1113"/>
                    <a:gd name="T92" fmla="*/ 284 w 1110"/>
                    <a:gd name="T93" fmla="*/ 529 h 1113"/>
                    <a:gd name="T94" fmla="*/ 352 w 1110"/>
                    <a:gd name="T95" fmla="*/ 411 h 1113"/>
                    <a:gd name="T96" fmla="*/ 251 w 1110"/>
                    <a:gd name="T97" fmla="*/ 272 h 1113"/>
                    <a:gd name="T98" fmla="*/ 111 w 1110"/>
                    <a:gd name="T99" fmla="*/ 196 h 1113"/>
                    <a:gd name="T100" fmla="*/ 52 w 1110"/>
                    <a:gd name="T101" fmla="*/ 156 h 1113"/>
                    <a:gd name="T102" fmla="*/ 159 w 1110"/>
                    <a:gd name="T103" fmla="*/ 200 h 1113"/>
                    <a:gd name="T104" fmla="*/ 309 w 1110"/>
                    <a:gd name="T105" fmla="*/ 296 h 1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3" name="Freeform 10"/>
                <p:cNvSpPr>
                  <a:spLocks/>
                </p:cNvSpPr>
                <p:nvPr/>
              </p:nvSpPr>
              <p:spPr bwMode="auto">
                <a:xfrm>
                  <a:off x="709" y="2342"/>
                  <a:ext cx="99" cy="625"/>
                </a:xfrm>
                <a:custGeom>
                  <a:avLst/>
                  <a:gdLst>
                    <a:gd name="T0" fmla="*/ 53 w 99"/>
                    <a:gd name="T1" fmla="*/ 0 h 625"/>
                    <a:gd name="T2" fmla="*/ 64 w 99"/>
                    <a:gd name="T3" fmla="*/ 30 h 625"/>
                    <a:gd name="T4" fmla="*/ 72 w 99"/>
                    <a:gd name="T5" fmla="*/ 50 h 625"/>
                    <a:gd name="T6" fmla="*/ 88 w 99"/>
                    <a:gd name="T7" fmla="*/ 80 h 625"/>
                    <a:gd name="T8" fmla="*/ 93 w 99"/>
                    <a:gd name="T9" fmla="*/ 107 h 625"/>
                    <a:gd name="T10" fmla="*/ 96 w 99"/>
                    <a:gd name="T11" fmla="*/ 141 h 625"/>
                    <a:gd name="T12" fmla="*/ 96 w 99"/>
                    <a:gd name="T13" fmla="*/ 183 h 625"/>
                    <a:gd name="T14" fmla="*/ 98 w 99"/>
                    <a:gd name="T15" fmla="*/ 211 h 625"/>
                    <a:gd name="T16" fmla="*/ 96 w 99"/>
                    <a:gd name="T17" fmla="*/ 243 h 625"/>
                    <a:gd name="T18" fmla="*/ 93 w 99"/>
                    <a:gd name="T19" fmla="*/ 281 h 625"/>
                    <a:gd name="T20" fmla="*/ 89 w 99"/>
                    <a:gd name="T21" fmla="*/ 316 h 625"/>
                    <a:gd name="T22" fmla="*/ 82 w 99"/>
                    <a:gd name="T23" fmla="*/ 369 h 625"/>
                    <a:gd name="T24" fmla="*/ 75 w 99"/>
                    <a:gd name="T25" fmla="*/ 396 h 625"/>
                    <a:gd name="T26" fmla="*/ 63 w 99"/>
                    <a:gd name="T27" fmla="*/ 431 h 625"/>
                    <a:gd name="T28" fmla="*/ 46 w 99"/>
                    <a:gd name="T29" fmla="*/ 469 h 625"/>
                    <a:gd name="T30" fmla="*/ 33 w 99"/>
                    <a:gd name="T31" fmla="*/ 505 h 625"/>
                    <a:gd name="T32" fmla="*/ 20 w 99"/>
                    <a:gd name="T33" fmla="*/ 538 h 625"/>
                    <a:gd name="T34" fmla="*/ 9 w 99"/>
                    <a:gd name="T35" fmla="*/ 567 h 625"/>
                    <a:gd name="T36" fmla="*/ 0 w 99"/>
                    <a:gd name="T37" fmla="*/ 624 h 625"/>
                    <a:gd name="T38" fmla="*/ 4 w 99"/>
                    <a:gd name="T39" fmla="*/ 567 h 625"/>
                    <a:gd name="T40" fmla="*/ 8 w 99"/>
                    <a:gd name="T41" fmla="*/ 527 h 625"/>
                    <a:gd name="T42" fmla="*/ 10 w 99"/>
                    <a:gd name="T43" fmla="*/ 491 h 625"/>
                    <a:gd name="T44" fmla="*/ 13 w 99"/>
                    <a:gd name="T45" fmla="*/ 452 h 625"/>
                    <a:gd name="T46" fmla="*/ 19 w 99"/>
                    <a:gd name="T47" fmla="*/ 405 h 625"/>
                    <a:gd name="T48" fmla="*/ 26 w 99"/>
                    <a:gd name="T49" fmla="*/ 369 h 625"/>
                    <a:gd name="T50" fmla="*/ 33 w 99"/>
                    <a:gd name="T51" fmla="*/ 334 h 625"/>
                    <a:gd name="T52" fmla="*/ 40 w 99"/>
                    <a:gd name="T53" fmla="*/ 303 h 625"/>
                    <a:gd name="T54" fmla="*/ 46 w 99"/>
                    <a:gd name="T55" fmla="*/ 269 h 625"/>
                    <a:gd name="T56" fmla="*/ 53 w 99"/>
                    <a:gd name="T57" fmla="*/ 234 h 625"/>
                    <a:gd name="T58" fmla="*/ 57 w 99"/>
                    <a:gd name="T59" fmla="*/ 200 h 625"/>
                    <a:gd name="T60" fmla="*/ 59 w 99"/>
                    <a:gd name="T61" fmla="*/ 171 h 625"/>
                    <a:gd name="T62" fmla="*/ 62 w 99"/>
                    <a:gd name="T63" fmla="*/ 136 h 625"/>
                    <a:gd name="T64" fmla="*/ 62 w 99"/>
                    <a:gd name="T65" fmla="*/ 98 h 625"/>
                    <a:gd name="T66" fmla="*/ 62 w 99"/>
                    <a:gd name="T67" fmla="*/ 50 h 625"/>
                    <a:gd name="T68" fmla="*/ 58 w 99"/>
                    <a:gd name="T69" fmla="*/ 29 h 625"/>
                    <a:gd name="T70" fmla="*/ 53 w 99"/>
                    <a:gd name="T71" fmla="*/ 0 h 6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4" name="Freeform 11"/>
                <p:cNvSpPr>
                  <a:spLocks/>
                </p:cNvSpPr>
                <p:nvPr/>
              </p:nvSpPr>
              <p:spPr bwMode="auto">
                <a:xfrm>
                  <a:off x="235" y="1998"/>
                  <a:ext cx="436" cy="159"/>
                </a:xfrm>
                <a:custGeom>
                  <a:avLst/>
                  <a:gdLst>
                    <a:gd name="T0" fmla="*/ 435 w 436"/>
                    <a:gd name="T1" fmla="*/ 158 h 159"/>
                    <a:gd name="T2" fmla="*/ 427 w 436"/>
                    <a:gd name="T3" fmla="*/ 130 h 159"/>
                    <a:gd name="T4" fmla="*/ 418 w 436"/>
                    <a:gd name="T5" fmla="*/ 107 h 159"/>
                    <a:gd name="T6" fmla="*/ 409 w 436"/>
                    <a:gd name="T7" fmla="*/ 101 h 159"/>
                    <a:gd name="T8" fmla="*/ 393 w 436"/>
                    <a:gd name="T9" fmla="*/ 94 h 159"/>
                    <a:gd name="T10" fmla="*/ 376 w 436"/>
                    <a:gd name="T11" fmla="*/ 88 h 159"/>
                    <a:gd name="T12" fmla="*/ 359 w 436"/>
                    <a:gd name="T13" fmla="*/ 94 h 159"/>
                    <a:gd name="T14" fmla="*/ 339 w 436"/>
                    <a:gd name="T15" fmla="*/ 98 h 159"/>
                    <a:gd name="T16" fmla="*/ 316 w 436"/>
                    <a:gd name="T17" fmla="*/ 87 h 159"/>
                    <a:gd name="T18" fmla="*/ 285 w 436"/>
                    <a:gd name="T19" fmla="*/ 72 h 159"/>
                    <a:gd name="T20" fmla="*/ 258 w 436"/>
                    <a:gd name="T21" fmla="*/ 59 h 159"/>
                    <a:gd name="T22" fmla="*/ 237 w 436"/>
                    <a:gd name="T23" fmla="*/ 52 h 159"/>
                    <a:gd name="T24" fmla="*/ 205 w 436"/>
                    <a:gd name="T25" fmla="*/ 39 h 159"/>
                    <a:gd name="T26" fmla="*/ 173 w 436"/>
                    <a:gd name="T27" fmla="*/ 27 h 159"/>
                    <a:gd name="T28" fmla="*/ 141 w 436"/>
                    <a:gd name="T29" fmla="*/ 16 h 159"/>
                    <a:gd name="T30" fmla="*/ 109 w 436"/>
                    <a:gd name="T31" fmla="*/ 5 h 159"/>
                    <a:gd name="T32" fmla="*/ 72 w 436"/>
                    <a:gd name="T33" fmla="*/ 3 h 159"/>
                    <a:gd name="T34" fmla="*/ 40 w 436"/>
                    <a:gd name="T35" fmla="*/ 0 h 159"/>
                    <a:gd name="T36" fmla="*/ 32 w 436"/>
                    <a:gd name="T37" fmla="*/ 5 h 159"/>
                    <a:gd name="T38" fmla="*/ 19 w 436"/>
                    <a:gd name="T39" fmla="*/ 14 h 159"/>
                    <a:gd name="T40" fmla="*/ 8 w 436"/>
                    <a:gd name="T41" fmla="*/ 25 h 159"/>
                    <a:gd name="T42" fmla="*/ 0 w 436"/>
                    <a:gd name="T43" fmla="*/ 36 h 159"/>
                    <a:gd name="T44" fmla="*/ 14 w 436"/>
                    <a:gd name="T45" fmla="*/ 38 h 159"/>
                    <a:gd name="T46" fmla="*/ 32 w 436"/>
                    <a:gd name="T47" fmla="*/ 39 h 159"/>
                    <a:gd name="T48" fmla="*/ 48 w 436"/>
                    <a:gd name="T49" fmla="*/ 39 h 159"/>
                    <a:gd name="T50" fmla="*/ 60 w 436"/>
                    <a:gd name="T51" fmla="*/ 38 h 159"/>
                    <a:gd name="T52" fmla="*/ 77 w 436"/>
                    <a:gd name="T53" fmla="*/ 38 h 159"/>
                    <a:gd name="T54" fmla="*/ 100 w 436"/>
                    <a:gd name="T55" fmla="*/ 36 h 159"/>
                    <a:gd name="T56" fmla="*/ 131 w 436"/>
                    <a:gd name="T57" fmla="*/ 38 h 159"/>
                    <a:gd name="T58" fmla="*/ 157 w 436"/>
                    <a:gd name="T59" fmla="*/ 39 h 159"/>
                    <a:gd name="T60" fmla="*/ 182 w 436"/>
                    <a:gd name="T61" fmla="*/ 47 h 159"/>
                    <a:gd name="T62" fmla="*/ 209 w 436"/>
                    <a:gd name="T63" fmla="*/ 50 h 159"/>
                    <a:gd name="T64" fmla="*/ 234 w 436"/>
                    <a:gd name="T65" fmla="*/ 54 h 159"/>
                    <a:gd name="T66" fmla="*/ 255 w 436"/>
                    <a:gd name="T67" fmla="*/ 63 h 159"/>
                    <a:gd name="T68" fmla="*/ 277 w 436"/>
                    <a:gd name="T69" fmla="*/ 76 h 159"/>
                    <a:gd name="T70" fmla="*/ 297 w 436"/>
                    <a:gd name="T71" fmla="*/ 88 h 159"/>
                    <a:gd name="T72" fmla="*/ 320 w 436"/>
                    <a:gd name="T73" fmla="*/ 101 h 159"/>
                    <a:gd name="T74" fmla="*/ 331 w 436"/>
                    <a:gd name="T75" fmla="*/ 103 h 159"/>
                    <a:gd name="T76" fmla="*/ 342 w 436"/>
                    <a:gd name="T77" fmla="*/ 101 h 159"/>
                    <a:gd name="T78" fmla="*/ 358 w 436"/>
                    <a:gd name="T79" fmla="*/ 110 h 159"/>
                    <a:gd name="T80" fmla="*/ 375 w 436"/>
                    <a:gd name="T81" fmla="*/ 119 h 159"/>
                    <a:gd name="T82" fmla="*/ 390 w 436"/>
                    <a:gd name="T83" fmla="*/ 130 h 159"/>
                    <a:gd name="T84" fmla="*/ 413 w 436"/>
                    <a:gd name="T85" fmla="*/ 143 h 159"/>
                    <a:gd name="T86" fmla="*/ 427 w 436"/>
                    <a:gd name="T87" fmla="*/ 150 h 159"/>
                    <a:gd name="T88" fmla="*/ 435 w 436"/>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5" name="Freeform 12"/>
                <p:cNvSpPr>
                  <a:spLocks/>
                </p:cNvSpPr>
                <p:nvPr/>
              </p:nvSpPr>
              <p:spPr bwMode="auto">
                <a:xfrm>
                  <a:off x="215" y="2093"/>
                  <a:ext cx="451" cy="67"/>
                </a:xfrm>
                <a:custGeom>
                  <a:avLst/>
                  <a:gdLst>
                    <a:gd name="T0" fmla="*/ 450 w 451"/>
                    <a:gd name="T1" fmla="*/ 66 h 67"/>
                    <a:gd name="T2" fmla="*/ 439 w 451"/>
                    <a:gd name="T3" fmla="*/ 60 h 67"/>
                    <a:gd name="T4" fmla="*/ 426 w 451"/>
                    <a:gd name="T5" fmla="*/ 53 h 67"/>
                    <a:gd name="T6" fmla="*/ 411 w 451"/>
                    <a:gd name="T7" fmla="*/ 45 h 67"/>
                    <a:gd name="T8" fmla="*/ 398 w 451"/>
                    <a:gd name="T9" fmla="*/ 40 h 67"/>
                    <a:gd name="T10" fmla="*/ 381 w 451"/>
                    <a:gd name="T11" fmla="*/ 33 h 67"/>
                    <a:gd name="T12" fmla="*/ 361 w 451"/>
                    <a:gd name="T13" fmla="*/ 20 h 67"/>
                    <a:gd name="T14" fmla="*/ 344 w 451"/>
                    <a:gd name="T15" fmla="*/ 11 h 67"/>
                    <a:gd name="T16" fmla="*/ 328 w 451"/>
                    <a:gd name="T17" fmla="*/ 9 h 67"/>
                    <a:gd name="T18" fmla="*/ 309 w 451"/>
                    <a:gd name="T19" fmla="*/ 12 h 67"/>
                    <a:gd name="T20" fmla="*/ 282 w 451"/>
                    <a:gd name="T21" fmla="*/ 18 h 67"/>
                    <a:gd name="T22" fmla="*/ 272 w 451"/>
                    <a:gd name="T23" fmla="*/ 16 h 67"/>
                    <a:gd name="T24" fmla="*/ 238 w 451"/>
                    <a:gd name="T25" fmla="*/ 11 h 67"/>
                    <a:gd name="T26" fmla="*/ 201 w 451"/>
                    <a:gd name="T27" fmla="*/ 5 h 67"/>
                    <a:gd name="T28" fmla="*/ 177 w 451"/>
                    <a:gd name="T29" fmla="*/ 1 h 67"/>
                    <a:gd name="T30" fmla="*/ 146 w 451"/>
                    <a:gd name="T31" fmla="*/ 0 h 67"/>
                    <a:gd name="T32" fmla="*/ 113 w 451"/>
                    <a:gd name="T33" fmla="*/ 1 h 67"/>
                    <a:gd name="T34" fmla="*/ 93 w 451"/>
                    <a:gd name="T35" fmla="*/ 5 h 67"/>
                    <a:gd name="T36" fmla="*/ 69 w 451"/>
                    <a:gd name="T37" fmla="*/ 9 h 67"/>
                    <a:gd name="T38" fmla="*/ 47 w 451"/>
                    <a:gd name="T39" fmla="*/ 11 h 67"/>
                    <a:gd name="T40" fmla="*/ 25 w 451"/>
                    <a:gd name="T41" fmla="*/ 14 h 67"/>
                    <a:gd name="T42" fmla="*/ 22 w 451"/>
                    <a:gd name="T43" fmla="*/ 29 h 67"/>
                    <a:gd name="T44" fmla="*/ 17 w 451"/>
                    <a:gd name="T45" fmla="*/ 38 h 67"/>
                    <a:gd name="T46" fmla="*/ 10 w 451"/>
                    <a:gd name="T47" fmla="*/ 49 h 67"/>
                    <a:gd name="T48" fmla="*/ 0 w 451"/>
                    <a:gd name="T49" fmla="*/ 58 h 67"/>
                    <a:gd name="T50" fmla="*/ 17 w 451"/>
                    <a:gd name="T51" fmla="*/ 53 h 67"/>
                    <a:gd name="T52" fmla="*/ 39 w 451"/>
                    <a:gd name="T53" fmla="*/ 47 h 67"/>
                    <a:gd name="T54" fmla="*/ 57 w 451"/>
                    <a:gd name="T55" fmla="*/ 42 h 67"/>
                    <a:gd name="T56" fmla="*/ 76 w 451"/>
                    <a:gd name="T57" fmla="*/ 38 h 67"/>
                    <a:gd name="T58" fmla="*/ 96 w 451"/>
                    <a:gd name="T59" fmla="*/ 34 h 67"/>
                    <a:gd name="T60" fmla="*/ 128 w 451"/>
                    <a:gd name="T61" fmla="*/ 33 h 67"/>
                    <a:gd name="T62" fmla="*/ 163 w 451"/>
                    <a:gd name="T63" fmla="*/ 29 h 67"/>
                    <a:gd name="T64" fmla="*/ 202 w 451"/>
                    <a:gd name="T65" fmla="*/ 27 h 67"/>
                    <a:gd name="T66" fmla="*/ 242 w 451"/>
                    <a:gd name="T67" fmla="*/ 23 h 67"/>
                    <a:gd name="T68" fmla="*/ 278 w 451"/>
                    <a:gd name="T69" fmla="*/ 20 h 67"/>
                    <a:gd name="T70" fmla="*/ 309 w 451"/>
                    <a:gd name="T71" fmla="*/ 25 h 67"/>
                    <a:gd name="T72" fmla="*/ 330 w 451"/>
                    <a:gd name="T73" fmla="*/ 33 h 67"/>
                    <a:gd name="T74" fmla="*/ 354 w 451"/>
                    <a:gd name="T75" fmla="*/ 40 h 67"/>
                    <a:gd name="T76" fmla="*/ 379 w 451"/>
                    <a:gd name="T77" fmla="*/ 47 h 67"/>
                    <a:gd name="T78" fmla="*/ 407 w 451"/>
                    <a:gd name="T79" fmla="*/ 56 h 67"/>
                    <a:gd name="T80" fmla="*/ 427 w 451"/>
                    <a:gd name="T81" fmla="*/ 62 h 67"/>
                    <a:gd name="T82" fmla="*/ 450 w 451"/>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1" name="Freeform 13"/>
              <p:cNvSpPr>
                <a:spLocks/>
              </p:cNvSpPr>
              <p:nvPr/>
            </p:nvSpPr>
            <p:spPr bwMode="auto">
              <a:xfrm>
                <a:off x="66" y="336"/>
                <a:ext cx="821" cy="1213"/>
              </a:xfrm>
              <a:custGeom>
                <a:avLst/>
                <a:gdLst>
                  <a:gd name="T0" fmla="*/ 259 w 821"/>
                  <a:gd name="T1" fmla="*/ 527 h 1213"/>
                  <a:gd name="T2" fmla="*/ 286 w 821"/>
                  <a:gd name="T3" fmla="*/ 500 h 1213"/>
                  <a:gd name="T4" fmla="*/ 240 w 821"/>
                  <a:gd name="T5" fmla="*/ 340 h 1213"/>
                  <a:gd name="T6" fmla="*/ 172 w 821"/>
                  <a:gd name="T7" fmla="*/ 181 h 1213"/>
                  <a:gd name="T8" fmla="*/ 98 w 821"/>
                  <a:gd name="T9" fmla="*/ 109 h 1213"/>
                  <a:gd name="T10" fmla="*/ 162 w 821"/>
                  <a:gd name="T11" fmla="*/ 147 h 1213"/>
                  <a:gd name="T12" fmla="*/ 230 w 821"/>
                  <a:gd name="T13" fmla="*/ 272 h 1213"/>
                  <a:gd name="T14" fmla="*/ 292 w 821"/>
                  <a:gd name="T15" fmla="*/ 409 h 1213"/>
                  <a:gd name="T16" fmla="*/ 336 w 821"/>
                  <a:gd name="T17" fmla="*/ 545 h 1213"/>
                  <a:gd name="T18" fmla="*/ 374 w 821"/>
                  <a:gd name="T19" fmla="*/ 489 h 1213"/>
                  <a:gd name="T20" fmla="*/ 381 w 821"/>
                  <a:gd name="T21" fmla="*/ 371 h 1213"/>
                  <a:gd name="T22" fmla="*/ 395 w 821"/>
                  <a:gd name="T23" fmla="*/ 212 h 1213"/>
                  <a:gd name="T24" fmla="*/ 430 w 821"/>
                  <a:gd name="T25" fmla="*/ 85 h 1213"/>
                  <a:gd name="T26" fmla="*/ 452 w 821"/>
                  <a:gd name="T27" fmla="*/ 41 h 1213"/>
                  <a:gd name="T28" fmla="*/ 430 w 821"/>
                  <a:gd name="T29" fmla="*/ 174 h 1213"/>
                  <a:gd name="T30" fmla="*/ 418 w 821"/>
                  <a:gd name="T31" fmla="*/ 347 h 1213"/>
                  <a:gd name="T32" fmla="*/ 411 w 821"/>
                  <a:gd name="T33" fmla="*/ 504 h 1213"/>
                  <a:gd name="T34" fmla="*/ 429 w 821"/>
                  <a:gd name="T35" fmla="*/ 595 h 1213"/>
                  <a:gd name="T36" fmla="*/ 523 w 821"/>
                  <a:gd name="T37" fmla="*/ 576 h 1213"/>
                  <a:gd name="T38" fmla="*/ 647 w 821"/>
                  <a:gd name="T39" fmla="*/ 580 h 1213"/>
                  <a:gd name="T40" fmla="*/ 744 w 821"/>
                  <a:gd name="T41" fmla="*/ 629 h 1213"/>
                  <a:gd name="T42" fmla="*/ 820 w 821"/>
                  <a:gd name="T43" fmla="*/ 738 h 1213"/>
                  <a:gd name="T44" fmla="*/ 728 w 821"/>
                  <a:gd name="T45" fmla="*/ 722 h 1213"/>
                  <a:gd name="T46" fmla="*/ 631 w 821"/>
                  <a:gd name="T47" fmla="*/ 686 h 1213"/>
                  <a:gd name="T48" fmla="*/ 502 w 821"/>
                  <a:gd name="T49" fmla="*/ 666 h 1213"/>
                  <a:gd name="T50" fmla="*/ 417 w 821"/>
                  <a:gd name="T51" fmla="*/ 676 h 1213"/>
                  <a:gd name="T52" fmla="*/ 466 w 821"/>
                  <a:gd name="T53" fmla="*/ 729 h 1213"/>
                  <a:gd name="T54" fmla="*/ 575 w 821"/>
                  <a:gd name="T55" fmla="*/ 758 h 1213"/>
                  <a:gd name="T56" fmla="*/ 685 w 821"/>
                  <a:gd name="T57" fmla="*/ 782 h 1213"/>
                  <a:gd name="T58" fmla="*/ 766 w 821"/>
                  <a:gd name="T59" fmla="*/ 858 h 1213"/>
                  <a:gd name="T60" fmla="*/ 808 w 821"/>
                  <a:gd name="T61" fmla="*/ 966 h 1213"/>
                  <a:gd name="T62" fmla="*/ 707 w 821"/>
                  <a:gd name="T63" fmla="*/ 900 h 1213"/>
                  <a:gd name="T64" fmla="*/ 604 w 821"/>
                  <a:gd name="T65" fmla="*/ 833 h 1213"/>
                  <a:gd name="T66" fmla="*/ 505 w 821"/>
                  <a:gd name="T67" fmla="*/ 775 h 1213"/>
                  <a:gd name="T68" fmla="*/ 430 w 821"/>
                  <a:gd name="T69" fmla="*/ 747 h 1213"/>
                  <a:gd name="T70" fmla="*/ 383 w 821"/>
                  <a:gd name="T71" fmla="*/ 802 h 1213"/>
                  <a:gd name="T72" fmla="*/ 426 w 821"/>
                  <a:gd name="T73" fmla="*/ 942 h 1213"/>
                  <a:gd name="T74" fmla="*/ 460 w 821"/>
                  <a:gd name="T75" fmla="*/ 1111 h 1213"/>
                  <a:gd name="T76" fmla="*/ 401 w 821"/>
                  <a:gd name="T77" fmla="*/ 1126 h 1213"/>
                  <a:gd name="T78" fmla="*/ 367 w 821"/>
                  <a:gd name="T79" fmla="*/ 942 h 1213"/>
                  <a:gd name="T80" fmla="*/ 318 w 821"/>
                  <a:gd name="T81" fmla="*/ 833 h 1213"/>
                  <a:gd name="T82" fmla="*/ 263 w 821"/>
                  <a:gd name="T83" fmla="*/ 893 h 1213"/>
                  <a:gd name="T84" fmla="*/ 203 w 821"/>
                  <a:gd name="T85" fmla="*/ 1006 h 1213"/>
                  <a:gd name="T86" fmla="*/ 140 w 821"/>
                  <a:gd name="T87" fmla="*/ 1170 h 1213"/>
                  <a:gd name="T88" fmla="*/ 162 w 821"/>
                  <a:gd name="T89" fmla="*/ 1020 h 1213"/>
                  <a:gd name="T90" fmla="*/ 218 w 821"/>
                  <a:gd name="T91" fmla="*/ 886 h 1213"/>
                  <a:gd name="T92" fmla="*/ 287 w 821"/>
                  <a:gd name="T93" fmla="*/ 775 h 1213"/>
                  <a:gd name="T94" fmla="*/ 314 w 821"/>
                  <a:gd name="T95" fmla="*/ 691 h 1213"/>
                  <a:gd name="T96" fmla="*/ 244 w 821"/>
                  <a:gd name="T97" fmla="*/ 737 h 1213"/>
                  <a:gd name="T98" fmla="*/ 165 w 821"/>
                  <a:gd name="T99" fmla="*/ 849 h 1213"/>
                  <a:gd name="T100" fmla="*/ 89 w 821"/>
                  <a:gd name="T101" fmla="*/ 979 h 1213"/>
                  <a:gd name="T102" fmla="*/ 78 w 821"/>
                  <a:gd name="T103" fmla="*/ 939 h 1213"/>
                  <a:gd name="T104" fmla="*/ 134 w 821"/>
                  <a:gd name="T105" fmla="*/ 853 h 1213"/>
                  <a:gd name="T106" fmla="*/ 225 w 821"/>
                  <a:gd name="T107" fmla="*/ 746 h 1213"/>
                  <a:gd name="T108" fmla="*/ 318 w 821"/>
                  <a:gd name="T109" fmla="*/ 669 h 1213"/>
                  <a:gd name="T110" fmla="*/ 233 w 821"/>
                  <a:gd name="T111" fmla="*/ 587 h 1213"/>
                  <a:gd name="T112" fmla="*/ 146 w 821"/>
                  <a:gd name="T113" fmla="*/ 484 h 1213"/>
                  <a:gd name="T114" fmla="*/ 56 w 821"/>
                  <a:gd name="T115" fmla="*/ 383 h 1213"/>
                  <a:gd name="T116" fmla="*/ 11 w 821"/>
                  <a:gd name="T117" fmla="*/ 320 h 1213"/>
                  <a:gd name="T118" fmla="*/ 101 w 821"/>
                  <a:gd name="T119" fmla="*/ 374 h 1213"/>
                  <a:gd name="T120" fmla="*/ 202 w 821"/>
                  <a:gd name="T121" fmla="*/ 471 h 1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7" name="Arc 14"/>
            <p:cNvSpPr>
              <a:spLocks/>
            </p:cNvSpPr>
            <p:nvPr/>
          </p:nvSpPr>
          <p:spPr bwMode="auto">
            <a:xfrm>
              <a:off x="1" y="4174"/>
              <a:ext cx="5753" cy="136"/>
            </a:xfrm>
            <a:custGeom>
              <a:avLst/>
              <a:gdLst>
                <a:gd name="T0" fmla="*/ 0 w 43200"/>
                <a:gd name="T1" fmla="*/ 1 h 21615"/>
                <a:gd name="T2" fmla="*/ 766 w 43200"/>
                <a:gd name="T3" fmla="*/ 1 h 21615"/>
                <a:gd name="T4" fmla="*/ 383 w 43200"/>
                <a:gd name="T5" fmla="*/ 1 h 21615"/>
                <a:gd name="T6" fmla="*/ 0 60000 65536"/>
                <a:gd name="T7" fmla="*/ 0 60000 65536"/>
                <a:gd name="T8" fmla="*/ 0 60000 65536"/>
              </a:gdLst>
              <a:ahLst/>
              <a:cxnLst>
                <a:cxn ang="T6">
                  <a:pos x="T0" y="T1"/>
                </a:cxn>
                <a:cxn ang="T7">
                  <a:pos x="T2" y="T3"/>
                </a:cxn>
                <a:cxn ang="T8">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lnTo>
                    <a:pt x="0" y="21614"/>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8" name="Line 15"/>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nvGrpSpPr>
            <p:cNvPr id="9" name="Group 16"/>
            <p:cNvGrpSpPr>
              <a:grpSpLocks/>
            </p:cNvGrpSpPr>
            <p:nvPr/>
          </p:nvGrpSpPr>
          <p:grpSpPr bwMode="auto">
            <a:xfrm>
              <a:off x="2256" y="3360"/>
              <a:ext cx="1145" cy="839"/>
              <a:chOff x="2256" y="3360"/>
              <a:chExt cx="1145" cy="839"/>
            </a:xfrm>
          </p:grpSpPr>
          <p:sp>
            <p:nvSpPr>
              <p:cNvPr id="25" name="Oval 17"/>
              <p:cNvSpPr>
                <a:spLocks noChangeArrowheads="1"/>
              </p:cNvSpPr>
              <p:nvPr/>
            </p:nvSpPr>
            <p:spPr bwMode="auto">
              <a:xfrm>
                <a:off x="2356" y="3360"/>
                <a:ext cx="992" cy="78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26" name="Freeform 18" descr="Narrow horizontal"/>
              <p:cNvSpPr>
                <a:spLocks/>
              </p:cNvSpPr>
              <p:nvPr/>
            </p:nvSpPr>
            <p:spPr bwMode="auto">
              <a:xfrm>
                <a:off x="2256" y="3893"/>
                <a:ext cx="1145" cy="306"/>
              </a:xfrm>
              <a:custGeom>
                <a:avLst/>
                <a:gdLst>
                  <a:gd name="T0" fmla="*/ 1036 w 1145"/>
                  <a:gd name="T1" fmla="*/ 0 h 306"/>
                  <a:gd name="T2" fmla="*/ 978 w 1145"/>
                  <a:gd name="T3" fmla="*/ 26 h 306"/>
                  <a:gd name="T4" fmla="*/ 1036 w 1145"/>
                  <a:gd name="T5" fmla="*/ 41 h 306"/>
                  <a:gd name="T6" fmla="*/ 1022 w 1145"/>
                  <a:gd name="T7" fmla="*/ 77 h 306"/>
                  <a:gd name="T8" fmla="*/ 950 w 1145"/>
                  <a:gd name="T9" fmla="*/ 93 h 306"/>
                  <a:gd name="T10" fmla="*/ 1050 w 1145"/>
                  <a:gd name="T11" fmla="*/ 108 h 306"/>
                  <a:gd name="T12" fmla="*/ 1144 w 1145"/>
                  <a:gd name="T13" fmla="*/ 124 h 306"/>
                  <a:gd name="T14" fmla="*/ 1050 w 1145"/>
                  <a:gd name="T15" fmla="*/ 139 h 306"/>
                  <a:gd name="T16" fmla="*/ 950 w 1145"/>
                  <a:gd name="T17" fmla="*/ 133 h 306"/>
                  <a:gd name="T18" fmla="*/ 992 w 1145"/>
                  <a:gd name="T19" fmla="*/ 175 h 306"/>
                  <a:gd name="T20" fmla="*/ 1080 w 1145"/>
                  <a:gd name="T21" fmla="*/ 180 h 306"/>
                  <a:gd name="T22" fmla="*/ 992 w 1145"/>
                  <a:gd name="T23" fmla="*/ 202 h 306"/>
                  <a:gd name="T24" fmla="*/ 884 w 1145"/>
                  <a:gd name="T25" fmla="*/ 202 h 306"/>
                  <a:gd name="T26" fmla="*/ 928 w 1145"/>
                  <a:gd name="T27" fmla="*/ 232 h 306"/>
                  <a:gd name="T28" fmla="*/ 892 w 1145"/>
                  <a:gd name="T29" fmla="*/ 253 h 306"/>
                  <a:gd name="T30" fmla="*/ 821 w 1145"/>
                  <a:gd name="T31" fmla="*/ 269 h 306"/>
                  <a:gd name="T32" fmla="*/ 769 w 1145"/>
                  <a:gd name="T33" fmla="*/ 284 h 306"/>
                  <a:gd name="T34" fmla="*/ 683 w 1145"/>
                  <a:gd name="T35" fmla="*/ 284 h 306"/>
                  <a:gd name="T36" fmla="*/ 633 w 1145"/>
                  <a:gd name="T37" fmla="*/ 305 h 306"/>
                  <a:gd name="T38" fmla="*/ 504 w 1145"/>
                  <a:gd name="T39" fmla="*/ 305 h 306"/>
                  <a:gd name="T40" fmla="*/ 452 w 1145"/>
                  <a:gd name="T41" fmla="*/ 305 h 306"/>
                  <a:gd name="T42" fmla="*/ 474 w 1145"/>
                  <a:gd name="T43" fmla="*/ 289 h 306"/>
                  <a:gd name="T44" fmla="*/ 360 w 1145"/>
                  <a:gd name="T45" fmla="*/ 284 h 306"/>
                  <a:gd name="T46" fmla="*/ 410 w 1145"/>
                  <a:gd name="T47" fmla="*/ 278 h 306"/>
                  <a:gd name="T48" fmla="*/ 488 w 1145"/>
                  <a:gd name="T49" fmla="*/ 263 h 306"/>
                  <a:gd name="T50" fmla="*/ 380 w 1145"/>
                  <a:gd name="T51" fmla="*/ 258 h 306"/>
                  <a:gd name="T52" fmla="*/ 273 w 1145"/>
                  <a:gd name="T53" fmla="*/ 253 h 306"/>
                  <a:gd name="T54" fmla="*/ 215 w 1145"/>
                  <a:gd name="T55" fmla="*/ 232 h 306"/>
                  <a:gd name="T56" fmla="*/ 322 w 1145"/>
                  <a:gd name="T57" fmla="*/ 232 h 306"/>
                  <a:gd name="T58" fmla="*/ 273 w 1145"/>
                  <a:gd name="T59" fmla="*/ 217 h 306"/>
                  <a:gd name="T60" fmla="*/ 165 w 1145"/>
                  <a:gd name="T61" fmla="*/ 217 h 306"/>
                  <a:gd name="T62" fmla="*/ 49 w 1145"/>
                  <a:gd name="T63" fmla="*/ 211 h 306"/>
                  <a:gd name="T64" fmla="*/ 101 w 1145"/>
                  <a:gd name="T65" fmla="*/ 206 h 306"/>
                  <a:gd name="T66" fmla="*/ 215 w 1145"/>
                  <a:gd name="T67" fmla="*/ 206 h 306"/>
                  <a:gd name="T68" fmla="*/ 245 w 1145"/>
                  <a:gd name="T69" fmla="*/ 180 h 306"/>
                  <a:gd name="T70" fmla="*/ 129 w 1145"/>
                  <a:gd name="T71" fmla="*/ 175 h 306"/>
                  <a:gd name="T72" fmla="*/ 35 w 1145"/>
                  <a:gd name="T73" fmla="*/ 175 h 306"/>
                  <a:gd name="T74" fmla="*/ 85 w 1145"/>
                  <a:gd name="T75" fmla="*/ 160 h 306"/>
                  <a:gd name="T76" fmla="*/ 201 w 1145"/>
                  <a:gd name="T77" fmla="*/ 160 h 306"/>
                  <a:gd name="T78" fmla="*/ 165 w 1145"/>
                  <a:gd name="T79" fmla="*/ 144 h 306"/>
                  <a:gd name="T80" fmla="*/ 63 w 1145"/>
                  <a:gd name="T81" fmla="*/ 133 h 306"/>
                  <a:gd name="T82" fmla="*/ 137 w 1145"/>
                  <a:gd name="T83" fmla="*/ 113 h 306"/>
                  <a:gd name="T84" fmla="*/ 231 w 1145"/>
                  <a:gd name="T85" fmla="*/ 113 h 306"/>
                  <a:gd name="T86" fmla="*/ 215 w 1145"/>
                  <a:gd name="T87" fmla="*/ 93 h 306"/>
                  <a:gd name="T88" fmla="*/ 107 w 1145"/>
                  <a:gd name="T89" fmla="*/ 93 h 306"/>
                  <a:gd name="T90" fmla="*/ 157 w 1145"/>
                  <a:gd name="T91" fmla="*/ 82 h 306"/>
                  <a:gd name="T92" fmla="*/ 129 w 1145"/>
                  <a:gd name="T93" fmla="*/ 62 h 306"/>
                  <a:gd name="T94" fmla="*/ 43 w 1145"/>
                  <a:gd name="T95" fmla="*/ 62 h 306"/>
                  <a:gd name="T96" fmla="*/ 43 w 1145"/>
                  <a:gd name="T97" fmla="*/ 35 h 306"/>
                  <a:gd name="T98" fmla="*/ 151 w 1145"/>
                  <a:gd name="T99" fmla="*/ 35 h 306"/>
                  <a:gd name="T100" fmla="*/ 107 w 1145"/>
                  <a:gd name="T101" fmla="*/ 20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10" name="Group 19"/>
            <p:cNvGrpSpPr>
              <a:grpSpLocks/>
            </p:cNvGrpSpPr>
            <p:nvPr/>
          </p:nvGrpSpPr>
          <p:grpSpPr bwMode="auto">
            <a:xfrm>
              <a:off x="4080" y="1488"/>
              <a:ext cx="1701" cy="2825"/>
              <a:chOff x="4080" y="1488"/>
              <a:chExt cx="1701" cy="2825"/>
            </a:xfrm>
          </p:grpSpPr>
          <p:grpSp>
            <p:nvGrpSpPr>
              <p:cNvPr id="11" name="Group 20"/>
              <p:cNvGrpSpPr>
                <a:grpSpLocks/>
              </p:cNvGrpSpPr>
              <p:nvPr/>
            </p:nvGrpSpPr>
            <p:grpSpPr bwMode="auto">
              <a:xfrm>
                <a:off x="4080" y="1488"/>
                <a:ext cx="1657" cy="2825"/>
                <a:chOff x="4080" y="1488"/>
                <a:chExt cx="1657" cy="2825"/>
              </a:xfrm>
            </p:grpSpPr>
            <p:grpSp>
              <p:nvGrpSpPr>
                <p:cNvPr id="14" name="Group 21"/>
                <p:cNvGrpSpPr>
                  <a:grpSpLocks/>
                </p:cNvGrpSpPr>
                <p:nvPr/>
              </p:nvGrpSpPr>
              <p:grpSpPr bwMode="auto">
                <a:xfrm>
                  <a:off x="4927" y="1488"/>
                  <a:ext cx="810" cy="2784"/>
                  <a:chOff x="4927" y="1488"/>
                  <a:chExt cx="810" cy="2784"/>
                </a:xfrm>
              </p:grpSpPr>
              <p:sp>
                <p:nvSpPr>
                  <p:cNvPr id="23" name="Freeform 53"/>
                  <p:cNvSpPr>
                    <a:spLocks/>
                  </p:cNvSpPr>
                  <p:nvPr/>
                </p:nvSpPr>
                <p:spPr bwMode="auto">
                  <a:xfrm>
                    <a:off x="5412" y="2077"/>
                    <a:ext cx="291" cy="2195"/>
                  </a:xfrm>
                  <a:custGeom>
                    <a:avLst/>
                    <a:gdLst>
                      <a:gd name="T0" fmla="*/ 290 w 291"/>
                      <a:gd name="T1" fmla="*/ 1020 h 2195"/>
                      <a:gd name="T2" fmla="*/ 265 w 291"/>
                      <a:gd name="T3" fmla="*/ 1466 h 2195"/>
                      <a:gd name="T4" fmla="*/ 241 w 291"/>
                      <a:gd name="T5" fmla="*/ 1825 h 2195"/>
                      <a:gd name="T6" fmla="*/ 224 w 291"/>
                      <a:gd name="T7" fmla="*/ 2089 h 2195"/>
                      <a:gd name="T8" fmla="*/ 228 w 291"/>
                      <a:gd name="T9" fmla="*/ 2194 h 2195"/>
                      <a:gd name="T10" fmla="*/ 193 w 291"/>
                      <a:gd name="T11" fmla="*/ 2194 h 2195"/>
                      <a:gd name="T12" fmla="*/ 183 w 291"/>
                      <a:gd name="T13" fmla="*/ 2041 h 2195"/>
                      <a:gd name="T14" fmla="*/ 177 w 291"/>
                      <a:gd name="T15" fmla="*/ 1808 h 2195"/>
                      <a:gd name="T16" fmla="*/ 164 w 291"/>
                      <a:gd name="T17" fmla="*/ 1590 h 2195"/>
                      <a:gd name="T18" fmla="*/ 158 w 291"/>
                      <a:gd name="T19" fmla="*/ 1427 h 2195"/>
                      <a:gd name="T20" fmla="*/ 145 w 291"/>
                      <a:gd name="T21" fmla="*/ 1190 h 2195"/>
                      <a:gd name="T22" fmla="*/ 128 w 291"/>
                      <a:gd name="T23" fmla="*/ 984 h 2195"/>
                      <a:gd name="T24" fmla="*/ 114 w 291"/>
                      <a:gd name="T25" fmla="*/ 804 h 2195"/>
                      <a:gd name="T26" fmla="*/ 100 w 291"/>
                      <a:gd name="T27" fmla="*/ 609 h 2195"/>
                      <a:gd name="T28" fmla="*/ 79 w 291"/>
                      <a:gd name="T29" fmla="*/ 418 h 2195"/>
                      <a:gd name="T30" fmla="*/ 54 w 291"/>
                      <a:gd name="T31" fmla="*/ 256 h 2195"/>
                      <a:gd name="T32" fmla="*/ 13 w 291"/>
                      <a:gd name="T33" fmla="*/ 98 h 2195"/>
                      <a:gd name="T34" fmla="*/ 0 w 291"/>
                      <a:gd name="T35" fmla="*/ 36 h 2195"/>
                      <a:gd name="T36" fmla="*/ 16 w 291"/>
                      <a:gd name="T37" fmla="*/ 0 h 2195"/>
                      <a:gd name="T38" fmla="*/ 42 w 291"/>
                      <a:gd name="T39" fmla="*/ 63 h 2195"/>
                      <a:gd name="T40" fmla="*/ 79 w 291"/>
                      <a:gd name="T41" fmla="*/ 210 h 2195"/>
                      <a:gd name="T42" fmla="*/ 106 w 291"/>
                      <a:gd name="T43" fmla="*/ 360 h 2195"/>
                      <a:gd name="T44" fmla="*/ 128 w 291"/>
                      <a:gd name="T45" fmla="*/ 517 h 2195"/>
                      <a:gd name="T46" fmla="*/ 141 w 291"/>
                      <a:gd name="T47" fmla="*/ 717 h 2195"/>
                      <a:gd name="T48" fmla="*/ 155 w 291"/>
                      <a:gd name="T49" fmla="*/ 906 h 2195"/>
                      <a:gd name="T50" fmla="*/ 175 w 291"/>
                      <a:gd name="T51" fmla="*/ 1163 h 2195"/>
                      <a:gd name="T52" fmla="*/ 190 w 291"/>
                      <a:gd name="T53" fmla="*/ 1373 h 2195"/>
                      <a:gd name="T54" fmla="*/ 196 w 291"/>
                      <a:gd name="T55" fmla="*/ 1541 h 2195"/>
                      <a:gd name="T56" fmla="*/ 203 w 291"/>
                      <a:gd name="T57" fmla="*/ 1715 h 2195"/>
                      <a:gd name="T58" fmla="*/ 216 w 291"/>
                      <a:gd name="T59" fmla="*/ 1894 h 2195"/>
                      <a:gd name="T60" fmla="*/ 235 w 291"/>
                      <a:gd name="T61" fmla="*/ 1586 h 2195"/>
                      <a:gd name="T62" fmla="*/ 257 w 291"/>
                      <a:gd name="T63" fmla="*/ 1296 h 2195"/>
                      <a:gd name="T64" fmla="*/ 290 w 291"/>
                      <a:gd name="T65" fmla="*/ 1020 h 2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4" name="Freeform 54"/>
                  <p:cNvSpPr>
                    <a:spLocks/>
                  </p:cNvSpPr>
                  <p:nvPr/>
                </p:nvSpPr>
                <p:spPr bwMode="auto">
                  <a:xfrm>
                    <a:off x="4927" y="1488"/>
                    <a:ext cx="810" cy="1601"/>
                  </a:xfrm>
                  <a:custGeom>
                    <a:avLst/>
                    <a:gdLst>
                      <a:gd name="T0" fmla="*/ 449 w 810"/>
                      <a:gd name="T1" fmla="*/ 233 h 1601"/>
                      <a:gd name="T2" fmla="*/ 348 w 810"/>
                      <a:gd name="T3" fmla="*/ 44 h 1601"/>
                      <a:gd name="T4" fmla="*/ 181 w 810"/>
                      <a:gd name="T5" fmla="*/ 3 h 1601"/>
                      <a:gd name="T6" fmla="*/ 192 w 810"/>
                      <a:gd name="T7" fmla="*/ 44 h 1601"/>
                      <a:gd name="T8" fmla="*/ 319 w 810"/>
                      <a:gd name="T9" fmla="*/ 135 h 1601"/>
                      <a:gd name="T10" fmla="*/ 431 w 810"/>
                      <a:gd name="T11" fmla="*/ 461 h 1601"/>
                      <a:gd name="T12" fmla="*/ 241 w 810"/>
                      <a:gd name="T13" fmla="*/ 293 h 1601"/>
                      <a:gd name="T14" fmla="*/ 108 w 810"/>
                      <a:gd name="T15" fmla="*/ 260 h 1601"/>
                      <a:gd name="T16" fmla="*/ 24 w 810"/>
                      <a:gd name="T17" fmla="*/ 357 h 1601"/>
                      <a:gd name="T18" fmla="*/ 126 w 810"/>
                      <a:gd name="T19" fmla="*/ 357 h 1601"/>
                      <a:gd name="T20" fmla="*/ 359 w 810"/>
                      <a:gd name="T21" fmla="*/ 445 h 1601"/>
                      <a:gd name="T22" fmla="*/ 344 w 810"/>
                      <a:gd name="T23" fmla="*/ 505 h 1601"/>
                      <a:gd name="T24" fmla="*/ 305 w 810"/>
                      <a:gd name="T25" fmla="*/ 588 h 1601"/>
                      <a:gd name="T26" fmla="*/ 417 w 810"/>
                      <a:gd name="T27" fmla="*/ 586 h 1601"/>
                      <a:gd name="T28" fmla="*/ 227 w 810"/>
                      <a:gd name="T29" fmla="*/ 665 h 1601"/>
                      <a:gd name="T30" fmla="*/ 125 w 810"/>
                      <a:gd name="T31" fmla="*/ 804 h 1601"/>
                      <a:gd name="T32" fmla="*/ 22 w 810"/>
                      <a:gd name="T33" fmla="*/ 1121 h 1601"/>
                      <a:gd name="T34" fmla="*/ 240 w 810"/>
                      <a:gd name="T35" fmla="*/ 797 h 1601"/>
                      <a:gd name="T36" fmla="*/ 391 w 810"/>
                      <a:gd name="T37" fmla="*/ 667 h 1601"/>
                      <a:gd name="T38" fmla="*/ 313 w 810"/>
                      <a:gd name="T39" fmla="*/ 928 h 1601"/>
                      <a:gd name="T40" fmla="*/ 253 w 810"/>
                      <a:gd name="T41" fmla="*/ 1165 h 1601"/>
                      <a:gd name="T42" fmla="*/ 237 w 810"/>
                      <a:gd name="T43" fmla="*/ 1405 h 1601"/>
                      <a:gd name="T44" fmla="*/ 325 w 810"/>
                      <a:gd name="T45" fmla="*/ 1044 h 1601"/>
                      <a:gd name="T46" fmla="*/ 409 w 810"/>
                      <a:gd name="T47" fmla="*/ 814 h 1601"/>
                      <a:gd name="T48" fmla="*/ 415 w 810"/>
                      <a:gd name="T49" fmla="*/ 739 h 1601"/>
                      <a:gd name="T50" fmla="*/ 389 w 810"/>
                      <a:gd name="T51" fmla="*/ 1113 h 1601"/>
                      <a:gd name="T52" fmla="*/ 458 w 810"/>
                      <a:gd name="T53" fmla="*/ 1513 h 1601"/>
                      <a:gd name="T54" fmla="*/ 423 w 810"/>
                      <a:gd name="T55" fmla="*/ 1078 h 1601"/>
                      <a:gd name="T56" fmla="*/ 420 w 810"/>
                      <a:gd name="T57" fmla="*/ 768 h 1601"/>
                      <a:gd name="T58" fmla="*/ 487 w 810"/>
                      <a:gd name="T59" fmla="*/ 652 h 1601"/>
                      <a:gd name="T60" fmla="*/ 622 w 810"/>
                      <a:gd name="T61" fmla="*/ 1026 h 1601"/>
                      <a:gd name="T62" fmla="*/ 738 w 810"/>
                      <a:gd name="T63" fmla="*/ 1416 h 1601"/>
                      <a:gd name="T64" fmla="*/ 639 w 810"/>
                      <a:gd name="T65" fmla="*/ 1005 h 1601"/>
                      <a:gd name="T66" fmla="*/ 530 w 810"/>
                      <a:gd name="T67" fmla="*/ 654 h 1601"/>
                      <a:gd name="T68" fmla="*/ 542 w 810"/>
                      <a:gd name="T69" fmla="*/ 418 h 1601"/>
                      <a:gd name="T70" fmla="*/ 642 w 810"/>
                      <a:gd name="T71" fmla="*/ 449 h 1601"/>
                      <a:gd name="T72" fmla="*/ 793 w 810"/>
                      <a:gd name="T73" fmla="*/ 430 h 1601"/>
                      <a:gd name="T74" fmla="*/ 715 w 810"/>
                      <a:gd name="T75" fmla="*/ 422 h 1601"/>
                      <a:gd name="T76" fmla="*/ 541 w 810"/>
                      <a:gd name="T77" fmla="*/ 496 h 1601"/>
                      <a:gd name="T78" fmla="*/ 640 w 810"/>
                      <a:gd name="T79" fmla="*/ 376 h 1601"/>
                      <a:gd name="T80" fmla="*/ 807 w 810"/>
                      <a:gd name="T81" fmla="*/ 349 h 1601"/>
                      <a:gd name="T82" fmla="*/ 758 w 810"/>
                      <a:gd name="T83" fmla="*/ 303 h 1601"/>
                      <a:gd name="T84" fmla="*/ 539 w 810"/>
                      <a:gd name="T85" fmla="*/ 476 h 1601"/>
                      <a:gd name="T86" fmla="*/ 570 w 810"/>
                      <a:gd name="T87" fmla="*/ 343 h 1601"/>
                      <a:gd name="T88" fmla="*/ 749 w 810"/>
                      <a:gd name="T89" fmla="*/ 212 h 1601"/>
                      <a:gd name="T90" fmla="*/ 622 w 810"/>
                      <a:gd name="T91" fmla="*/ 283 h 1601"/>
                      <a:gd name="T92" fmla="*/ 487 w 810"/>
                      <a:gd name="T93" fmla="*/ 376 h 16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15" name="Group 24"/>
                <p:cNvGrpSpPr>
                  <a:grpSpLocks/>
                </p:cNvGrpSpPr>
                <p:nvPr/>
              </p:nvGrpSpPr>
              <p:grpSpPr bwMode="auto">
                <a:xfrm>
                  <a:off x="4080" y="2243"/>
                  <a:ext cx="1515" cy="2070"/>
                  <a:chOff x="4080" y="2243"/>
                  <a:chExt cx="1515" cy="2070"/>
                </a:xfrm>
              </p:grpSpPr>
              <p:sp>
                <p:nvSpPr>
                  <p:cNvPr id="16" name="Freeform 25"/>
                  <p:cNvSpPr>
                    <a:spLocks/>
                  </p:cNvSpPr>
                  <p:nvPr/>
                </p:nvSpPr>
                <p:spPr bwMode="auto">
                  <a:xfrm>
                    <a:off x="4661" y="2606"/>
                    <a:ext cx="417" cy="1707"/>
                  </a:xfrm>
                  <a:custGeom>
                    <a:avLst/>
                    <a:gdLst>
                      <a:gd name="T0" fmla="*/ 416 w 417"/>
                      <a:gd name="T1" fmla="*/ 793 h 1707"/>
                      <a:gd name="T2" fmla="*/ 380 w 417"/>
                      <a:gd name="T3" fmla="*/ 1140 h 1707"/>
                      <a:gd name="T4" fmla="*/ 345 w 417"/>
                      <a:gd name="T5" fmla="*/ 1418 h 1707"/>
                      <a:gd name="T6" fmla="*/ 322 w 417"/>
                      <a:gd name="T7" fmla="*/ 1624 h 1707"/>
                      <a:gd name="T8" fmla="*/ 328 w 417"/>
                      <a:gd name="T9" fmla="*/ 1706 h 1707"/>
                      <a:gd name="T10" fmla="*/ 278 w 417"/>
                      <a:gd name="T11" fmla="*/ 1706 h 1707"/>
                      <a:gd name="T12" fmla="*/ 261 w 417"/>
                      <a:gd name="T13" fmla="*/ 1586 h 1707"/>
                      <a:gd name="T14" fmla="*/ 255 w 417"/>
                      <a:gd name="T15" fmla="*/ 1406 h 1707"/>
                      <a:gd name="T16" fmla="*/ 235 w 417"/>
                      <a:gd name="T17" fmla="*/ 1237 h 1707"/>
                      <a:gd name="T18" fmla="*/ 226 w 417"/>
                      <a:gd name="T19" fmla="*/ 1109 h 1707"/>
                      <a:gd name="T20" fmla="*/ 208 w 417"/>
                      <a:gd name="T21" fmla="*/ 924 h 1707"/>
                      <a:gd name="T22" fmla="*/ 183 w 417"/>
                      <a:gd name="T23" fmla="*/ 766 h 1707"/>
                      <a:gd name="T24" fmla="*/ 165 w 417"/>
                      <a:gd name="T25" fmla="*/ 625 h 1707"/>
                      <a:gd name="T26" fmla="*/ 145 w 417"/>
                      <a:gd name="T27" fmla="*/ 474 h 1707"/>
                      <a:gd name="T28" fmla="*/ 113 w 417"/>
                      <a:gd name="T29" fmla="*/ 324 h 1707"/>
                      <a:gd name="T30" fmla="*/ 78 w 417"/>
                      <a:gd name="T31" fmla="*/ 198 h 1707"/>
                      <a:gd name="T32" fmla="*/ 19 w 417"/>
                      <a:gd name="T33" fmla="*/ 75 h 1707"/>
                      <a:gd name="T34" fmla="*/ 0 w 417"/>
                      <a:gd name="T35" fmla="*/ 28 h 1707"/>
                      <a:gd name="T36" fmla="*/ 24 w 417"/>
                      <a:gd name="T37" fmla="*/ 0 h 1707"/>
                      <a:gd name="T38" fmla="*/ 62 w 417"/>
                      <a:gd name="T39" fmla="*/ 50 h 1707"/>
                      <a:gd name="T40" fmla="*/ 113 w 417"/>
                      <a:gd name="T41" fmla="*/ 164 h 1707"/>
                      <a:gd name="T42" fmla="*/ 152 w 417"/>
                      <a:gd name="T43" fmla="*/ 279 h 1707"/>
                      <a:gd name="T44" fmla="*/ 183 w 417"/>
                      <a:gd name="T45" fmla="*/ 401 h 1707"/>
                      <a:gd name="T46" fmla="*/ 203 w 417"/>
                      <a:gd name="T47" fmla="*/ 557 h 1707"/>
                      <a:gd name="T48" fmla="*/ 223 w 417"/>
                      <a:gd name="T49" fmla="*/ 704 h 1707"/>
                      <a:gd name="T50" fmla="*/ 250 w 417"/>
                      <a:gd name="T51" fmla="*/ 903 h 1707"/>
                      <a:gd name="T52" fmla="*/ 273 w 417"/>
                      <a:gd name="T53" fmla="*/ 1067 h 1707"/>
                      <a:gd name="T54" fmla="*/ 282 w 417"/>
                      <a:gd name="T55" fmla="*/ 1198 h 1707"/>
                      <a:gd name="T56" fmla="*/ 290 w 417"/>
                      <a:gd name="T57" fmla="*/ 1333 h 1707"/>
                      <a:gd name="T58" fmla="*/ 310 w 417"/>
                      <a:gd name="T59" fmla="*/ 1472 h 1707"/>
                      <a:gd name="T60" fmla="*/ 338 w 417"/>
                      <a:gd name="T61" fmla="*/ 1233 h 1707"/>
                      <a:gd name="T62" fmla="*/ 370 w 417"/>
                      <a:gd name="T63" fmla="*/ 1009 h 1707"/>
                      <a:gd name="T64" fmla="*/ 416 w 417"/>
                      <a:gd name="T65" fmla="*/ 793 h 17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17" name="Freeform 26"/>
                  <p:cNvSpPr>
                    <a:spLocks/>
                  </p:cNvSpPr>
                  <p:nvPr/>
                </p:nvSpPr>
                <p:spPr bwMode="auto">
                  <a:xfrm>
                    <a:off x="4788" y="2882"/>
                    <a:ext cx="746" cy="1228"/>
                  </a:xfrm>
                  <a:custGeom>
                    <a:avLst/>
                    <a:gdLst>
                      <a:gd name="T0" fmla="*/ 197 w 746"/>
                      <a:gd name="T1" fmla="*/ 200 h 1228"/>
                      <a:gd name="T2" fmla="*/ 221 w 746"/>
                      <a:gd name="T3" fmla="*/ 154 h 1228"/>
                      <a:gd name="T4" fmla="*/ 211 w 746"/>
                      <a:gd name="T5" fmla="*/ 17 h 1228"/>
                      <a:gd name="T6" fmla="*/ 211 w 746"/>
                      <a:gd name="T7" fmla="*/ 17 h 1228"/>
                      <a:gd name="T8" fmla="*/ 211 w 746"/>
                      <a:gd name="T9" fmla="*/ 17 h 1228"/>
                      <a:gd name="T10" fmla="*/ 211 w 746"/>
                      <a:gd name="T11" fmla="*/ 17 h 1228"/>
                      <a:gd name="T12" fmla="*/ 211 w 746"/>
                      <a:gd name="T13" fmla="*/ 17 h 1228"/>
                      <a:gd name="T14" fmla="*/ 229 w 746"/>
                      <a:gd name="T15" fmla="*/ 7 h 1228"/>
                      <a:gd name="T16" fmla="*/ 270 w 746"/>
                      <a:gd name="T17" fmla="*/ 227 h 1228"/>
                      <a:gd name="T18" fmla="*/ 309 w 746"/>
                      <a:gd name="T19" fmla="*/ 136 h 1228"/>
                      <a:gd name="T20" fmla="*/ 331 w 746"/>
                      <a:gd name="T21" fmla="*/ 17 h 1228"/>
                      <a:gd name="T22" fmla="*/ 342 w 746"/>
                      <a:gd name="T23" fmla="*/ 17 h 1228"/>
                      <a:gd name="T24" fmla="*/ 338 w 746"/>
                      <a:gd name="T25" fmla="*/ 17 h 1228"/>
                      <a:gd name="T26" fmla="*/ 342 w 746"/>
                      <a:gd name="T27" fmla="*/ 17 h 1228"/>
                      <a:gd name="T28" fmla="*/ 336 w 746"/>
                      <a:gd name="T29" fmla="*/ 17 h 1228"/>
                      <a:gd name="T30" fmla="*/ 338 w 746"/>
                      <a:gd name="T31" fmla="*/ 17 h 1228"/>
                      <a:gd name="T32" fmla="*/ 345 w 746"/>
                      <a:gd name="T33" fmla="*/ 162 h 1228"/>
                      <a:gd name="T34" fmla="*/ 364 w 746"/>
                      <a:gd name="T35" fmla="*/ 304 h 1228"/>
                      <a:gd name="T36" fmla="*/ 454 w 746"/>
                      <a:gd name="T37" fmla="*/ 273 h 1228"/>
                      <a:gd name="T38" fmla="*/ 575 w 746"/>
                      <a:gd name="T39" fmla="*/ 281 h 1228"/>
                      <a:gd name="T40" fmla="*/ 671 w 746"/>
                      <a:gd name="T41" fmla="*/ 360 h 1228"/>
                      <a:gd name="T42" fmla="*/ 745 w 746"/>
                      <a:gd name="T43" fmla="*/ 534 h 1228"/>
                      <a:gd name="T44" fmla="*/ 656 w 746"/>
                      <a:gd name="T45" fmla="*/ 507 h 1228"/>
                      <a:gd name="T46" fmla="*/ 559 w 746"/>
                      <a:gd name="T47" fmla="*/ 451 h 1228"/>
                      <a:gd name="T48" fmla="*/ 434 w 746"/>
                      <a:gd name="T49" fmla="*/ 416 h 1228"/>
                      <a:gd name="T50" fmla="*/ 351 w 746"/>
                      <a:gd name="T51" fmla="*/ 432 h 1228"/>
                      <a:gd name="T52" fmla="*/ 400 w 746"/>
                      <a:gd name="T53" fmla="*/ 517 h 1228"/>
                      <a:gd name="T54" fmla="*/ 504 w 746"/>
                      <a:gd name="T55" fmla="*/ 567 h 1228"/>
                      <a:gd name="T56" fmla="*/ 613 w 746"/>
                      <a:gd name="T57" fmla="*/ 603 h 1228"/>
                      <a:gd name="T58" fmla="*/ 692 w 746"/>
                      <a:gd name="T59" fmla="*/ 729 h 1228"/>
                      <a:gd name="T60" fmla="*/ 732 w 746"/>
                      <a:gd name="T61" fmla="*/ 902 h 1228"/>
                      <a:gd name="T62" fmla="*/ 634 w 746"/>
                      <a:gd name="T63" fmla="*/ 794 h 1228"/>
                      <a:gd name="T64" fmla="*/ 535 w 746"/>
                      <a:gd name="T65" fmla="*/ 684 h 1228"/>
                      <a:gd name="T66" fmla="*/ 437 w 746"/>
                      <a:gd name="T67" fmla="*/ 594 h 1228"/>
                      <a:gd name="T68" fmla="*/ 365 w 746"/>
                      <a:gd name="T69" fmla="*/ 549 h 1228"/>
                      <a:gd name="T70" fmla="*/ 319 w 746"/>
                      <a:gd name="T71" fmla="*/ 636 h 1228"/>
                      <a:gd name="T72" fmla="*/ 377 w 746"/>
                      <a:gd name="T73" fmla="*/ 843 h 1228"/>
                      <a:gd name="T74" fmla="*/ 432 w 746"/>
                      <a:gd name="T75" fmla="*/ 1074 h 1228"/>
                      <a:gd name="T76" fmla="*/ 374 w 746"/>
                      <a:gd name="T77" fmla="*/ 1128 h 1228"/>
                      <a:gd name="T78" fmla="*/ 313 w 746"/>
                      <a:gd name="T79" fmla="*/ 814 h 1228"/>
                      <a:gd name="T80" fmla="*/ 255 w 746"/>
                      <a:gd name="T81" fmla="*/ 617 h 1228"/>
                      <a:gd name="T82" fmla="*/ 241 w 746"/>
                      <a:gd name="T83" fmla="*/ 677 h 1228"/>
                      <a:gd name="T84" fmla="*/ 244 w 746"/>
                      <a:gd name="T85" fmla="*/ 642 h 1228"/>
                      <a:gd name="T86" fmla="*/ 229 w 746"/>
                      <a:gd name="T87" fmla="*/ 709 h 1228"/>
                      <a:gd name="T88" fmla="*/ 166 w 746"/>
                      <a:gd name="T89" fmla="*/ 885 h 1228"/>
                      <a:gd name="T90" fmla="*/ 107 w 746"/>
                      <a:gd name="T91" fmla="*/ 1109 h 1228"/>
                      <a:gd name="T92" fmla="*/ 93 w 746"/>
                      <a:gd name="T93" fmla="*/ 1047 h 1228"/>
                      <a:gd name="T94" fmla="*/ 126 w 746"/>
                      <a:gd name="T95" fmla="*/ 856 h 1228"/>
                      <a:gd name="T96" fmla="*/ 195 w 746"/>
                      <a:gd name="T97" fmla="*/ 650 h 1228"/>
                      <a:gd name="T98" fmla="*/ 269 w 746"/>
                      <a:gd name="T99" fmla="*/ 491 h 1228"/>
                      <a:gd name="T100" fmla="*/ 212 w 746"/>
                      <a:gd name="T101" fmla="*/ 480 h 1228"/>
                      <a:gd name="T102" fmla="*/ 131 w 746"/>
                      <a:gd name="T103" fmla="*/ 652 h 1228"/>
                      <a:gd name="T104" fmla="*/ 61 w 746"/>
                      <a:gd name="T105" fmla="*/ 835 h 1228"/>
                      <a:gd name="T106" fmla="*/ 9 w 746"/>
                      <a:gd name="T107" fmla="*/ 956 h 1228"/>
                      <a:gd name="T108" fmla="*/ 42 w 746"/>
                      <a:gd name="T109" fmla="*/ 787 h 1228"/>
                      <a:gd name="T110" fmla="*/ 123 w 746"/>
                      <a:gd name="T111" fmla="*/ 617 h 1228"/>
                      <a:gd name="T112" fmla="*/ 229 w 746"/>
                      <a:gd name="T113" fmla="*/ 449 h 1228"/>
                      <a:gd name="T114" fmla="*/ 204 w 746"/>
                      <a:gd name="T115" fmla="*/ 341 h 1228"/>
                      <a:gd name="T116" fmla="*/ 123 w 746"/>
                      <a:gd name="T117" fmla="*/ 204 h 1228"/>
                      <a:gd name="T118" fmla="*/ 38 w 746"/>
                      <a:gd name="T119" fmla="*/ 42 h 1228"/>
                      <a:gd name="T120" fmla="*/ 47 w 746"/>
                      <a:gd name="T121" fmla="*/ 17 h 1228"/>
                      <a:gd name="T122" fmla="*/ 88 w 746"/>
                      <a:gd name="T123" fmla="*/ 17 h 1228"/>
                      <a:gd name="T124" fmla="*/ 102 w 746"/>
                      <a:gd name="T125" fmla="*/ 36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88" y="17"/>
                        </a:lnTo>
                        <a:lnTo>
                          <a:pt x="102" y="36"/>
                        </a:lnTo>
                        <a:lnTo>
                          <a:pt x="123" y="77"/>
                        </a:lnTo>
                        <a:lnTo>
                          <a:pt x="140" y="10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18" name="Group 27"/>
                  <p:cNvGrpSpPr>
                    <a:grpSpLocks/>
                  </p:cNvGrpSpPr>
                  <p:nvPr/>
                </p:nvGrpSpPr>
                <p:grpSpPr bwMode="auto">
                  <a:xfrm>
                    <a:off x="4080" y="2243"/>
                    <a:ext cx="1515" cy="1198"/>
                    <a:chOff x="4080" y="2243"/>
                    <a:chExt cx="1515" cy="1198"/>
                  </a:xfrm>
                </p:grpSpPr>
                <p:sp>
                  <p:nvSpPr>
                    <p:cNvPr id="19" name="Freeform 28"/>
                    <p:cNvSpPr>
                      <a:spLocks/>
                    </p:cNvSpPr>
                    <p:nvPr/>
                  </p:nvSpPr>
                  <p:spPr bwMode="auto">
                    <a:xfrm>
                      <a:off x="4224" y="2243"/>
                      <a:ext cx="1371" cy="1116"/>
                    </a:xfrm>
                    <a:custGeom>
                      <a:avLst/>
                      <a:gdLst>
                        <a:gd name="T0" fmla="*/ 521 w 1371"/>
                        <a:gd name="T1" fmla="*/ 140 h 1116"/>
                        <a:gd name="T2" fmla="*/ 633 w 1371"/>
                        <a:gd name="T3" fmla="*/ 46 h 1116"/>
                        <a:gd name="T4" fmla="*/ 764 w 1371"/>
                        <a:gd name="T5" fmla="*/ 9 h 1116"/>
                        <a:gd name="T6" fmla="*/ 912 w 1371"/>
                        <a:gd name="T7" fmla="*/ 9 h 1116"/>
                        <a:gd name="T8" fmla="*/ 949 w 1371"/>
                        <a:gd name="T9" fmla="*/ 23 h 1116"/>
                        <a:gd name="T10" fmla="*/ 851 w 1371"/>
                        <a:gd name="T11" fmla="*/ 48 h 1116"/>
                        <a:gd name="T12" fmla="*/ 738 w 1371"/>
                        <a:gd name="T13" fmla="*/ 86 h 1116"/>
                        <a:gd name="T14" fmla="*/ 608 w 1371"/>
                        <a:gd name="T15" fmla="*/ 181 h 1116"/>
                        <a:gd name="T16" fmla="*/ 599 w 1371"/>
                        <a:gd name="T17" fmla="*/ 306 h 1116"/>
                        <a:gd name="T18" fmla="*/ 787 w 1371"/>
                        <a:gd name="T19" fmla="*/ 229 h 1116"/>
                        <a:gd name="T20" fmla="*/ 943 w 1371"/>
                        <a:gd name="T21" fmla="*/ 221 h 1116"/>
                        <a:gd name="T22" fmla="*/ 1105 w 1371"/>
                        <a:gd name="T23" fmla="*/ 237 h 1116"/>
                        <a:gd name="T24" fmla="*/ 1301 w 1371"/>
                        <a:gd name="T25" fmla="*/ 260 h 1116"/>
                        <a:gd name="T26" fmla="*/ 1302 w 1371"/>
                        <a:gd name="T27" fmla="*/ 262 h 1116"/>
                        <a:gd name="T28" fmla="*/ 1116 w 1371"/>
                        <a:gd name="T29" fmla="*/ 271 h 1116"/>
                        <a:gd name="T30" fmla="*/ 943 w 1371"/>
                        <a:gd name="T31" fmla="*/ 275 h 1116"/>
                        <a:gd name="T32" fmla="*/ 793 w 1371"/>
                        <a:gd name="T33" fmla="*/ 295 h 1116"/>
                        <a:gd name="T34" fmla="*/ 626 w 1371"/>
                        <a:gd name="T35" fmla="*/ 339 h 1116"/>
                        <a:gd name="T36" fmla="*/ 694 w 1371"/>
                        <a:gd name="T37" fmla="*/ 405 h 1116"/>
                        <a:gd name="T38" fmla="*/ 743 w 1371"/>
                        <a:gd name="T39" fmla="*/ 466 h 1116"/>
                        <a:gd name="T40" fmla="*/ 574 w 1371"/>
                        <a:gd name="T41" fmla="*/ 408 h 1116"/>
                        <a:gd name="T42" fmla="*/ 541 w 1371"/>
                        <a:gd name="T43" fmla="*/ 445 h 1116"/>
                        <a:gd name="T44" fmla="*/ 723 w 1371"/>
                        <a:gd name="T45" fmla="*/ 476 h 1116"/>
                        <a:gd name="T46" fmla="*/ 880 w 1371"/>
                        <a:gd name="T47" fmla="*/ 516 h 1116"/>
                        <a:gd name="T48" fmla="*/ 1003 w 1371"/>
                        <a:gd name="T49" fmla="*/ 621 h 1116"/>
                        <a:gd name="T50" fmla="*/ 1096 w 1371"/>
                        <a:gd name="T51" fmla="*/ 767 h 1116"/>
                        <a:gd name="T52" fmla="*/ 1076 w 1371"/>
                        <a:gd name="T53" fmla="*/ 792 h 1116"/>
                        <a:gd name="T54" fmla="*/ 949 w 1371"/>
                        <a:gd name="T55" fmla="*/ 700 h 1116"/>
                        <a:gd name="T56" fmla="*/ 811 w 1371"/>
                        <a:gd name="T57" fmla="*/ 599 h 1116"/>
                        <a:gd name="T58" fmla="*/ 660 w 1371"/>
                        <a:gd name="T59" fmla="*/ 530 h 1116"/>
                        <a:gd name="T60" fmla="*/ 565 w 1371"/>
                        <a:gd name="T61" fmla="*/ 509 h 1116"/>
                        <a:gd name="T62" fmla="*/ 643 w 1371"/>
                        <a:gd name="T63" fmla="*/ 621 h 1116"/>
                        <a:gd name="T64" fmla="*/ 744 w 1371"/>
                        <a:gd name="T65" fmla="*/ 767 h 1116"/>
                        <a:gd name="T66" fmla="*/ 799 w 1371"/>
                        <a:gd name="T67" fmla="*/ 900 h 1116"/>
                        <a:gd name="T68" fmla="*/ 796 w 1371"/>
                        <a:gd name="T69" fmla="*/ 1026 h 1116"/>
                        <a:gd name="T70" fmla="*/ 726 w 1371"/>
                        <a:gd name="T71" fmla="*/ 889 h 1116"/>
                        <a:gd name="T72" fmla="*/ 651 w 1371"/>
                        <a:gd name="T73" fmla="*/ 738 h 1116"/>
                        <a:gd name="T74" fmla="*/ 567 w 1371"/>
                        <a:gd name="T75" fmla="*/ 607 h 1116"/>
                        <a:gd name="T76" fmla="*/ 490 w 1371"/>
                        <a:gd name="T77" fmla="*/ 488 h 1116"/>
                        <a:gd name="T78" fmla="*/ 359 w 1371"/>
                        <a:gd name="T79" fmla="*/ 557 h 1116"/>
                        <a:gd name="T80" fmla="*/ 252 w 1371"/>
                        <a:gd name="T81" fmla="*/ 723 h 1116"/>
                        <a:gd name="T82" fmla="*/ 160 w 1371"/>
                        <a:gd name="T83" fmla="*/ 893 h 1116"/>
                        <a:gd name="T84" fmla="*/ 59 w 1371"/>
                        <a:gd name="T85" fmla="*/ 1051 h 1116"/>
                        <a:gd name="T86" fmla="*/ 27 w 1371"/>
                        <a:gd name="T87" fmla="*/ 1033 h 1116"/>
                        <a:gd name="T88" fmla="*/ 149 w 1371"/>
                        <a:gd name="T89" fmla="*/ 835 h 1116"/>
                        <a:gd name="T90" fmla="*/ 256 w 1371"/>
                        <a:gd name="T91" fmla="*/ 680 h 1116"/>
                        <a:gd name="T92" fmla="*/ 350 w 1371"/>
                        <a:gd name="T93" fmla="*/ 530 h 1116"/>
                        <a:gd name="T94" fmla="*/ 434 w 1371"/>
                        <a:gd name="T95" fmla="*/ 412 h 1116"/>
                        <a:gd name="T96" fmla="*/ 311 w 1371"/>
                        <a:gd name="T97" fmla="*/ 273 h 1116"/>
                        <a:gd name="T98" fmla="*/ 137 w 1371"/>
                        <a:gd name="T99" fmla="*/ 196 h 1116"/>
                        <a:gd name="T100" fmla="*/ 64 w 1371"/>
                        <a:gd name="T101" fmla="*/ 156 h 1116"/>
                        <a:gd name="T102" fmla="*/ 197 w 1371"/>
                        <a:gd name="T103" fmla="*/ 200 h 1116"/>
                        <a:gd name="T104" fmla="*/ 382 w 1371"/>
                        <a:gd name="T105" fmla="*/ 297 h 1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0" name="Freeform 29"/>
                    <p:cNvSpPr>
                      <a:spLocks/>
                    </p:cNvSpPr>
                    <p:nvPr/>
                  </p:nvSpPr>
                  <p:spPr bwMode="auto">
                    <a:xfrm>
                      <a:off x="4692" y="2814"/>
                      <a:ext cx="121" cy="627"/>
                    </a:xfrm>
                    <a:custGeom>
                      <a:avLst/>
                      <a:gdLst>
                        <a:gd name="T0" fmla="*/ 65 w 121"/>
                        <a:gd name="T1" fmla="*/ 0 h 627"/>
                        <a:gd name="T2" fmla="*/ 78 w 121"/>
                        <a:gd name="T3" fmla="*/ 30 h 627"/>
                        <a:gd name="T4" fmla="*/ 89 w 121"/>
                        <a:gd name="T5" fmla="*/ 50 h 627"/>
                        <a:gd name="T6" fmla="*/ 109 w 121"/>
                        <a:gd name="T7" fmla="*/ 79 h 627"/>
                        <a:gd name="T8" fmla="*/ 113 w 121"/>
                        <a:gd name="T9" fmla="*/ 106 h 627"/>
                        <a:gd name="T10" fmla="*/ 118 w 121"/>
                        <a:gd name="T11" fmla="*/ 142 h 627"/>
                        <a:gd name="T12" fmla="*/ 118 w 121"/>
                        <a:gd name="T13" fmla="*/ 185 h 627"/>
                        <a:gd name="T14" fmla="*/ 120 w 121"/>
                        <a:gd name="T15" fmla="*/ 212 h 627"/>
                        <a:gd name="T16" fmla="*/ 118 w 121"/>
                        <a:gd name="T17" fmla="*/ 243 h 627"/>
                        <a:gd name="T18" fmla="*/ 113 w 121"/>
                        <a:gd name="T19" fmla="*/ 284 h 627"/>
                        <a:gd name="T20" fmla="*/ 109 w 121"/>
                        <a:gd name="T21" fmla="*/ 316 h 627"/>
                        <a:gd name="T22" fmla="*/ 100 w 121"/>
                        <a:gd name="T23" fmla="*/ 370 h 627"/>
                        <a:gd name="T24" fmla="*/ 92 w 121"/>
                        <a:gd name="T25" fmla="*/ 398 h 627"/>
                        <a:gd name="T26" fmla="*/ 77 w 121"/>
                        <a:gd name="T27" fmla="*/ 432 h 627"/>
                        <a:gd name="T28" fmla="*/ 57 w 121"/>
                        <a:gd name="T29" fmla="*/ 471 h 627"/>
                        <a:gd name="T30" fmla="*/ 41 w 121"/>
                        <a:gd name="T31" fmla="*/ 506 h 627"/>
                        <a:gd name="T32" fmla="*/ 24 w 121"/>
                        <a:gd name="T33" fmla="*/ 540 h 627"/>
                        <a:gd name="T34" fmla="*/ 10 w 121"/>
                        <a:gd name="T35" fmla="*/ 569 h 627"/>
                        <a:gd name="T36" fmla="*/ 0 w 121"/>
                        <a:gd name="T37" fmla="*/ 626 h 627"/>
                        <a:gd name="T38" fmla="*/ 6 w 121"/>
                        <a:gd name="T39" fmla="*/ 569 h 627"/>
                        <a:gd name="T40" fmla="*/ 10 w 121"/>
                        <a:gd name="T41" fmla="*/ 529 h 627"/>
                        <a:gd name="T42" fmla="*/ 13 w 121"/>
                        <a:gd name="T43" fmla="*/ 492 h 627"/>
                        <a:gd name="T44" fmla="*/ 16 w 121"/>
                        <a:gd name="T45" fmla="*/ 454 h 627"/>
                        <a:gd name="T46" fmla="*/ 22 w 121"/>
                        <a:gd name="T47" fmla="*/ 405 h 627"/>
                        <a:gd name="T48" fmla="*/ 31 w 121"/>
                        <a:gd name="T49" fmla="*/ 370 h 627"/>
                        <a:gd name="T50" fmla="*/ 41 w 121"/>
                        <a:gd name="T51" fmla="*/ 336 h 627"/>
                        <a:gd name="T52" fmla="*/ 50 w 121"/>
                        <a:gd name="T53" fmla="*/ 303 h 627"/>
                        <a:gd name="T54" fmla="*/ 57 w 121"/>
                        <a:gd name="T55" fmla="*/ 270 h 627"/>
                        <a:gd name="T56" fmla="*/ 65 w 121"/>
                        <a:gd name="T57" fmla="*/ 235 h 627"/>
                        <a:gd name="T58" fmla="*/ 69 w 121"/>
                        <a:gd name="T59" fmla="*/ 200 h 627"/>
                        <a:gd name="T60" fmla="*/ 72 w 121"/>
                        <a:gd name="T61" fmla="*/ 171 h 627"/>
                        <a:gd name="T62" fmla="*/ 75 w 121"/>
                        <a:gd name="T63" fmla="*/ 137 h 627"/>
                        <a:gd name="T64" fmla="*/ 75 w 121"/>
                        <a:gd name="T65" fmla="*/ 98 h 627"/>
                        <a:gd name="T66" fmla="*/ 75 w 121"/>
                        <a:gd name="T67" fmla="*/ 50 h 627"/>
                        <a:gd name="T68" fmla="*/ 71 w 121"/>
                        <a:gd name="T69" fmla="*/ 28 h 627"/>
                        <a:gd name="T70" fmla="*/ 65 w 121"/>
                        <a:gd name="T71" fmla="*/ 0 h 6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1" name="Freeform 30"/>
                    <p:cNvSpPr>
                      <a:spLocks/>
                    </p:cNvSpPr>
                    <p:nvPr/>
                  </p:nvSpPr>
                  <p:spPr bwMode="auto">
                    <a:xfrm>
                      <a:off x="4104" y="2469"/>
                      <a:ext cx="538" cy="159"/>
                    </a:xfrm>
                    <a:custGeom>
                      <a:avLst/>
                      <a:gdLst>
                        <a:gd name="T0" fmla="*/ 537 w 538"/>
                        <a:gd name="T1" fmla="*/ 158 h 159"/>
                        <a:gd name="T2" fmla="*/ 527 w 538"/>
                        <a:gd name="T3" fmla="*/ 131 h 159"/>
                        <a:gd name="T4" fmla="*/ 515 w 538"/>
                        <a:gd name="T5" fmla="*/ 105 h 159"/>
                        <a:gd name="T6" fmla="*/ 506 w 538"/>
                        <a:gd name="T7" fmla="*/ 102 h 159"/>
                        <a:gd name="T8" fmla="*/ 484 w 538"/>
                        <a:gd name="T9" fmla="*/ 94 h 159"/>
                        <a:gd name="T10" fmla="*/ 463 w 538"/>
                        <a:gd name="T11" fmla="*/ 88 h 159"/>
                        <a:gd name="T12" fmla="*/ 443 w 538"/>
                        <a:gd name="T13" fmla="*/ 94 h 159"/>
                        <a:gd name="T14" fmla="*/ 419 w 538"/>
                        <a:gd name="T15" fmla="*/ 98 h 159"/>
                        <a:gd name="T16" fmla="*/ 390 w 538"/>
                        <a:gd name="T17" fmla="*/ 86 h 159"/>
                        <a:gd name="T18" fmla="*/ 353 w 538"/>
                        <a:gd name="T19" fmla="*/ 73 h 159"/>
                        <a:gd name="T20" fmla="*/ 318 w 538"/>
                        <a:gd name="T21" fmla="*/ 59 h 159"/>
                        <a:gd name="T22" fmla="*/ 293 w 538"/>
                        <a:gd name="T23" fmla="*/ 52 h 159"/>
                        <a:gd name="T24" fmla="*/ 253 w 538"/>
                        <a:gd name="T25" fmla="*/ 40 h 159"/>
                        <a:gd name="T26" fmla="*/ 214 w 538"/>
                        <a:gd name="T27" fmla="*/ 26 h 159"/>
                        <a:gd name="T28" fmla="*/ 174 w 538"/>
                        <a:gd name="T29" fmla="*/ 15 h 159"/>
                        <a:gd name="T30" fmla="*/ 134 w 538"/>
                        <a:gd name="T31" fmla="*/ 5 h 159"/>
                        <a:gd name="T32" fmla="*/ 90 w 538"/>
                        <a:gd name="T33" fmla="*/ 1 h 159"/>
                        <a:gd name="T34" fmla="*/ 50 w 538"/>
                        <a:gd name="T35" fmla="*/ 0 h 159"/>
                        <a:gd name="T36" fmla="*/ 39 w 538"/>
                        <a:gd name="T37" fmla="*/ 3 h 159"/>
                        <a:gd name="T38" fmla="*/ 24 w 538"/>
                        <a:gd name="T39" fmla="*/ 13 h 159"/>
                        <a:gd name="T40" fmla="*/ 10 w 538"/>
                        <a:gd name="T41" fmla="*/ 25 h 159"/>
                        <a:gd name="T42" fmla="*/ 0 w 538"/>
                        <a:gd name="T43" fmla="*/ 34 h 159"/>
                        <a:gd name="T44" fmla="*/ 18 w 538"/>
                        <a:gd name="T45" fmla="*/ 36 h 159"/>
                        <a:gd name="T46" fmla="*/ 39 w 538"/>
                        <a:gd name="T47" fmla="*/ 38 h 159"/>
                        <a:gd name="T48" fmla="*/ 59 w 538"/>
                        <a:gd name="T49" fmla="*/ 40 h 159"/>
                        <a:gd name="T50" fmla="*/ 74 w 538"/>
                        <a:gd name="T51" fmla="*/ 38 h 159"/>
                        <a:gd name="T52" fmla="*/ 94 w 538"/>
                        <a:gd name="T53" fmla="*/ 36 h 159"/>
                        <a:gd name="T54" fmla="*/ 123 w 538"/>
                        <a:gd name="T55" fmla="*/ 34 h 159"/>
                        <a:gd name="T56" fmla="*/ 162 w 538"/>
                        <a:gd name="T57" fmla="*/ 36 h 159"/>
                        <a:gd name="T58" fmla="*/ 195 w 538"/>
                        <a:gd name="T59" fmla="*/ 40 h 159"/>
                        <a:gd name="T60" fmla="*/ 226 w 538"/>
                        <a:gd name="T61" fmla="*/ 46 h 159"/>
                        <a:gd name="T62" fmla="*/ 257 w 538"/>
                        <a:gd name="T63" fmla="*/ 52 h 159"/>
                        <a:gd name="T64" fmla="*/ 289 w 538"/>
                        <a:gd name="T65" fmla="*/ 53 h 159"/>
                        <a:gd name="T66" fmla="*/ 315 w 538"/>
                        <a:gd name="T67" fmla="*/ 63 h 159"/>
                        <a:gd name="T68" fmla="*/ 342 w 538"/>
                        <a:gd name="T69" fmla="*/ 75 h 159"/>
                        <a:gd name="T70" fmla="*/ 367 w 538"/>
                        <a:gd name="T71" fmla="*/ 88 h 159"/>
                        <a:gd name="T72" fmla="*/ 396 w 538"/>
                        <a:gd name="T73" fmla="*/ 102 h 159"/>
                        <a:gd name="T74" fmla="*/ 408 w 538"/>
                        <a:gd name="T75" fmla="*/ 104 h 159"/>
                        <a:gd name="T76" fmla="*/ 422 w 538"/>
                        <a:gd name="T77" fmla="*/ 102 h 159"/>
                        <a:gd name="T78" fmla="*/ 442 w 538"/>
                        <a:gd name="T79" fmla="*/ 111 h 159"/>
                        <a:gd name="T80" fmla="*/ 463 w 538"/>
                        <a:gd name="T81" fmla="*/ 121 h 159"/>
                        <a:gd name="T82" fmla="*/ 483 w 538"/>
                        <a:gd name="T83" fmla="*/ 131 h 159"/>
                        <a:gd name="T84" fmla="*/ 510 w 538"/>
                        <a:gd name="T85" fmla="*/ 144 h 159"/>
                        <a:gd name="T86" fmla="*/ 527 w 538"/>
                        <a:gd name="T87" fmla="*/ 152 h 159"/>
                        <a:gd name="T88" fmla="*/ 537 w 538"/>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2" name="Freeform 31"/>
                    <p:cNvSpPr>
                      <a:spLocks/>
                    </p:cNvSpPr>
                    <p:nvPr/>
                  </p:nvSpPr>
                  <p:spPr bwMode="auto">
                    <a:xfrm>
                      <a:off x="4080" y="2563"/>
                      <a:ext cx="558" cy="67"/>
                    </a:xfrm>
                    <a:custGeom>
                      <a:avLst/>
                      <a:gdLst>
                        <a:gd name="T0" fmla="*/ 557 w 558"/>
                        <a:gd name="T1" fmla="*/ 66 h 67"/>
                        <a:gd name="T2" fmla="*/ 543 w 558"/>
                        <a:gd name="T3" fmla="*/ 60 h 67"/>
                        <a:gd name="T4" fmla="*/ 527 w 558"/>
                        <a:gd name="T5" fmla="*/ 52 h 67"/>
                        <a:gd name="T6" fmla="*/ 509 w 558"/>
                        <a:gd name="T7" fmla="*/ 46 h 67"/>
                        <a:gd name="T8" fmla="*/ 494 w 558"/>
                        <a:gd name="T9" fmla="*/ 40 h 67"/>
                        <a:gd name="T10" fmla="*/ 472 w 558"/>
                        <a:gd name="T11" fmla="*/ 33 h 67"/>
                        <a:gd name="T12" fmla="*/ 448 w 558"/>
                        <a:gd name="T13" fmla="*/ 21 h 67"/>
                        <a:gd name="T14" fmla="*/ 426 w 558"/>
                        <a:gd name="T15" fmla="*/ 9 h 67"/>
                        <a:gd name="T16" fmla="*/ 405 w 558"/>
                        <a:gd name="T17" fmla="*/ 9 h 67"/>
                        <a:gd name="T18" fmla="*/ 382 w 558"/>
                        <a:gd name="T19" fmla="*/ 13 h 67"/>
                        <a:gd name="T20" fmla="*/ 350 w 558"/>
                        <a:gd name="T21" fmla="*/ 17 h 67"/>
                        <a:gd name="T22" fmla="*/ 336 w 558"/>
                        <a:gd name="T23" fmla="*/ 17 h 67"/>
                        <a:gd name="T24" fmla="*/ 295 w 558"/>
                        <a:gd name="T25" fmla="*/ 11 h 67"/>
                        <a:gd name="T26" fmla="*/ 249 w 558"/>
                        <a:gd name="T27" fmla="*/ 5 h 67"/>
                        <a:gd name="T28" fmla="*/ 218 w 558"/>
                        <a:gd name="T29" fmla="*/ 1 h 67"/>
                        <a:gd name="T30" fmla="*/ 180 w 558"/>
                        <a:gd name="T31" fmla="*/ 0 h 67"/>
                        <a:gd name="T32" fmla="*/ 139 w 558"/>
                        <a:gd name="T33" fmla="*/ 1 h 67"/>
                        <a:gd name="T34" fmla="*/ 116 w 558"/>
                        <a:gd name="T35" fmla="*/ 5 h 67"/>
                        <a:gd name="T36" fmla="*/ 85 w 558"/>
                        <a:gd name="T37" fmla="*/ 7 h 67"/>
                        <a:gd name="T38" fmla="*/ 59 w 558"/>
                        <a:gd name="T39" fmla="*/ 11 h 67"/>
                        <a:gd name="T40" fmla="*/ 30 w 558"/>
                        <a:gd name="T41" fmla="*/ 15 h 67"/>
                        <a:gd name="T42" fmla="*/ 27 w 558"/>
                        <a:gd name="T43" fmla="*/ 29 h 67"/>
                        <a:gd name="T44" fmla="*/ 21 w 558"/>
                        <a:gd name="T45" fmla="*/ 38 h 67"/>
                        <a:gd name="T46" fmla="*/ 13 w 558"/>
                        <a:gd name="T47" fmla="*/ 50 h 67"/>
                        <a:gd name="T48" fmla="*/ 0 w 558"/>
                        <a:gd name="T49" fmla="*/ 58 h 67"/>
                        <a:gd name="T50" fmla="*/ 22 w 558"/>
                        <a:gd name="T51" fmla="*/ 52 h 67"/>
                        <a:gd name="T52" fmla="*/ 48 w 558"/>
                        <a:gd name="T53" fmla="*/ 48 h 67"/>
                        <a:gd name="T54" fmla="*/ 70 w 558"/>
                        <a:gd name="T55" fmla="*/ 42 h 67"/>
                        <a:gd name="T56" fmla="*/ 94 w 558"/>
                        <a:gd name="T57" fmla="*/ 38 h 67"/>
                        <a:gd name="T58" fmla="*/ 119 w 558"/>
                        <a:gd name="T59" fmla="*/ 34 h 67"/>
                        <a:gd name="T60" fmla="*/ 159 w 558"/>
                        <a:gd name="T61" fmla="*/ 33 h 67"/>
                        <a:gd name="T62" fmla="*/ 203 w 558"/>
                        <a:gd name="T63" fmla="*/ 29 h 67"/>
                        <a:gd name="T64" fmla="*/ 250 w 558"/>
                        <a:gd name="T65" fmla="*/ 27 h 67"/>
                        <a:gd name="T66" fmla="*/ 299 w 558"/>
                        <a:gd name="T67" fmla="*/ 23 h 67"/>
                        <a:gd name="T68" fmla="*/ 344 w 558"/>
                        <a:gd name="T69" fmla="*/ 21 h 67"/>
                        <a:gd name="T70" fmla="*/ 382 w 558"/>
                        <a:gd name="T71" fmla="*/ 25 h 67"/>
                        <a:gd name="T72" fmla="*/ 410 w 558"/>
                        <a:gd name="T73" fmla="*/ 33 h 67"/>
                        <a:gd name="T74" fmla="*/ 439 w 558"/>
                        <a:gd name="T75" fmla="*/ 40 h 67"/>
                        <a:gd name="T76" fmla="*/ 469 w 558"/>
                        <a:gd name="T77" fmla="*/ 48 h 67"/>
                        <a:gd name="T78" fmla="*/ 503 w 558"/>
                        <a:gd name="T79" fmla="*/ 58 h 67"/>
                        <a:gd name="T80" fmla="*/ 529 w 558"/>
                        <a:gd name="T81" fmla="*/ 62 h 67"/>
                        <a:gd name="T82" fmla="*/ 557 w 558"/>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grpSp>
          <p:sp>
            <p:nvSpPr>
              <p:cNvPr id="12" name="Freeform 32"/>
              <p:cNvSpPr>
                <a:spLocks/>
              </p:cNvSpPr>
              <p:nvPr/>
            </p:nvSpPr>
            <p:spPr bwMode="auto">
              <a:xfrm>
                <a:off x="5284" y="2832"/>
                <a:ext cx="497" cy="783"/>
              </a:xfrm>
              <a:custGeom>
                <a:avLst/>
                <a:gdLst>
                  <a:gd name="T0" fmla="*/ 294 w 497"/>
                  <a:gd name="T1" fmla="*/ 246 h 783"/>
                  <a:gd name="T2" fmla="*/ 279 w 497"/>
                  <a:gd name="T3" fmla="*/ 271 h 783"/>
                  <a:gd name="T4" fmla="*/ 190 w 497"/>
                  <a:gd name="T5" fmla="*/ 229 h 783"/>
                  <a:gd name="T6" fmla="*/ 99 w 497"/>
                  <a:gd name="T7" fmla="*/ 163 h 783"/>
                  <a:gd name="T8" fmla="*/ 59 w 497"/>
                  <a:gd name="T9" fmla="*/ 92 h 783"/>
                  <a:gd name="T10" fmla="*/ 82 w 497"/>
                  <a:gd name="T11" fmla="*/ 154 h 783"/>
                  <a:gd name="T12" fmla="*/ 152 w 497"/>
                  <a:gd name="T13" fmla="*/ 218 h 783"/>
                  <a:gd name="T14" fmla="*/ 228 w 497"/>
                  <a:gd name="T15" fmla="*/ 278 h 783"/>
                  <a:gd name="T16" fmla="*/ 303 w 497"/>
                  <a:gd name="T17" fmla="*/ 319 h 783"/>
                  <a:gd name="T18" fmla="*/ 272 w 497"/>
                  <a:gd name="T19" fmla="*/ 356 h 783"/>
                  <a:gd name="T20" fmla="*/ 205 w 497"/>
                  <a:gd name="T21" fmla="*/ 363 h 783"/>
                  <a:gd name="T22" fmla="*/ 118 w 497"/>
                  <a:gd name="T23" fmla="*/ 376 h 783"/>
                  <a:gd name="T24" fmla="*/ 48 w 497"/>
                  <a:gd name="T25" fmla="*/ 410 h 783"/>
                  <a:gd name="T26" fmla="*/ 24 w 497"/>
                  <a:gd name="T27" fmla="*/ 431 h 783"/>
                  <a:gd name="T28" fmla="*/ 96 w 497"/>
                  <a:gd name="T29" fmla="*/ 410 h 783"/>
                  <a:gd name="T30" fmla="*/ 192 w 497"/>
                  <a:gd name="T31" fmla="*/ 399 h 783"/>
                  <a:gd name="T32" fmla="*/ 281 w 497"/>
                  <a:gd name="T33" fmla="*/ 391 h 783"/>
                  <a:gd name="T34" fmla="*/ 329 w 497"/>
                  <a:gd name="T35" fmla="*/ 408 h 783"/>
                  <a:gd name="T36" fmla="*/ 320 w 497"/>
                  <a:gd name="T37" fmla="*/ 499 h 783"/>
                  <a:gd name="T38" fmla="*/ 321 w 497"/>
                  <a:gd name="T39" fmla="*/ 616 h 783"/>
                  <a:gd name="T40" fmla="*/ 349 w 497"/>
                  <a:gd name="T41" fmla="*/ 710 h 783"/>
                  <a:gd name="T42" fmla="*/ 409 w 497"/>
                  <a:gd name="T43" fmla="*/ 782 h 783"/>
                  <a:gd name="T44" fmla="*/ 401 w 497"/>
                  <a:gd name="T45" fmla="*/ 695 h 783"/>
                  <a:gd name="T46" fmla="*/ 381 w 497"/>
                  <a:gd name="T47" fmla="*/ 600 h 783"/>
                  <a:gd name="T48" fmla="*/ 369 w 497"/>
                  <a:gd name="T49" fmla="*/ 478 h 783"/>
                  <a:gd name="T50" fmla="*/ 375 w 497"/>
                  <a:gd name="T51" fmla="*/ 397 h 783"/>
                  <a:gd name="T52" fmla="*/ 405 w 497"/>
                  <a:gd name="T53" fmla="*/ 444 h 783"/>
                  <a:gd name="T54" fmla="*/ 421 w 497"/>
                  <a:gd name="T55" fmla="*/ 547 h 783"/>
                  <a:gd name="T56" fmla="*/ 435 w 497"/>
                  <a:gd name="T57" fmla="*/ 653 h 783"/>
                  <a:gd name="T58" fmla="*/ 476 w 497"/>
                  <a:gd name="T59" fmla="*/ 731 h 783"/>
                  <a:gd name="T60" fmla="*/ 491 w 497"/>
                  <a:gd name="T61" fmla="*/ 731 h 783"/>
                  <a:gd name="T62" fmla="*/ 491 w 497"/>
                  <a:gd name="T63" fmla="*/ 651 h 783"/>
                  <a:gd name="T64" fmla="*/ 463 w 497"/>
                  <a:gd name="T65" fmla="*/ 576 h 783"/>
                  <a:gd name="T66" fmla="*/ 431 w 497"/>
                  <a:gd name="T67" fmla="*/ 480 h 783"/>
                  <a:gd name="T68" fmla="*/ 416 w 497"/>
                  <a:gd name="T69" fmla="*/ 410 h 783"/>
                  <a:gd name="T70" fmla="*/ 445 w 497"/>
                  <a:gd name="T71" fmla="*/ 364 h 783"/>
                  <a:gd name="T72" fmla="*/ 491 w 497"/>
                  <a:gd name="T73" fmla="*/ 370 h 783"/>
                  <a:gd name="T74" fmla="*/ 491 w 497"/>
                  <a:gd name="T75" fmla="*/ 370 h 783"/>
                  <a:gd name="T76" fmla="*/ 491 w 497"/>
                  <a:gd name="T77" fmla="*/ 370 h 783"/>
                  <a:gd name="T78" fmla="*/ 491 w 497"/>
                  <a:gd name="T79" fmla="*/ 370 h 783"/>
                  <a:gd name="T80" fmla="*/ 491 w 497"/>
                  <a:gd name="T81" fmla="*/ 370 h 783"/>
                  <a:gd name="T82" fmla="*/ 491 w 497"/>
                  <a:gd name="T83" fmla="*/ 370 h 783"/>
                  <a:gd name="T84" fmla="*/ 470 w 497"/>
                  <a:gd name="T85" fmla="*/ 323 h 783"/>
                  <a:gd name="T86" fmla="*/ 470 w 497"/>
                  <a:gd name="T87" fmla="*/ 278 h 783"/>
                  <a:gd name="T88" fmla="*/ 491 w 497"/>
                  <a:gd name="T89" fmla="*/ 210 h 783"/>
                  <a:gd name="T90" fmla="*/ 491 w 497"/>
                  <a:gd name="T91" fmla="*/ 210 h 783"/>
                  <a:gd name="T92" fmla="*/ 491 w 497"/>
                  <a:gd name="T93" fmla="*/ 210 h 783"/>
                  <a:gd name="T94" fmla="*/ 491 w 497"/>
                  <a:gd name="T95" fmla="*/ 210 h 783"/>
                  <a:gd name="T96" fmla="*/ 450 w 497"/>
                  <a:gd name="T97" fmla="*/ 245 h 783"/>
                  <a:gd name="T98" fmla="*/ 396 w 497"/>
                  <a:gd name="T99" fmla="*/ 316 h 783"/>
                  <a:gd name="T100" fmla="*/ 391 w 497"/>
                  <a:gd name="T101" fmla="*/ 262 h 783"/>
                  <a:gd name="T102" fmla="*/ 450 w 497"/>
                  <a:gd name="T103" fmla="*/ 182 h 783"/>
                  <a:gd name="T104" fmla="*/ 491 w 497"/>
                  <a:gd name="T105" fmla="*/ 130 h 783"/>
                  <a:gd name="T106" fmla="*/ 491 w 497"/>
                  <a:gd name="T107" fmla="*/ 130 h 783"/>
                  <a:gd name="T108" fmla="*/ 491 w 497"/>
                  <a:gd name="T109" fmla="*/ 96 h 783"/>
                  <a:gd name="T110" fmla="*/ 438 w 497"/>
                  <a:gd name="T111" fmla="*/ 174 h 783"/>
                  <a:gd name="T112" fmla="*/ 380 w 497"/>
                  <a:gd name="T113" fmla="*/ 278 h 783"/>
                  <a:gd name="T114" fmla="*/ 344 w 497"/>
                  <a:gd name="T115" fmla="*/ 254 h 783"/>
                  <a:gd name="T116" fmla="*/ 296 w 497"/>
                  <a:gd name="T117" fmla="*/ 175 h 783"/>
                  <a:gd name="T118" fmla="*/ 235 w 497"/>
                  <a:gd name="T119" fmla="*/ 79 h 783"/>
                  <a:gd name="T120" fmla="*/ 185 w 497"/>
                  <a:gd name="T121" fmla="*/ 13 h 783"/>
                  <a:gd name="T122" fmla="*/ 190 w 497"/>
                  <a:gd name="T123" fmla="*/ 59 h 783"/>
                  <a:gd name="T124" fmla="*/ 239 w 497"/>
                  <a:gd name="T125" fmla="*/ 154 h 7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731"/>
                    </a:lnTo>
                    <a:lnTo>
                      <a:pt x="491" y="690"/>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3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89"/>
                    </a:lnTo>
                    <a:lnTo>
                      <a:pt x="491" y="130"/>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13" name="Freeform 33"/>
              <p:cNvSpPr>
                <a:spLocks/>
              </p:cNvSpPr>
              <p:nvPr/>
            </p:nvSpPr>
            <p:spPr bwMode="auto">
              <a:xfrm>
                <a:off x="5003" y="1739"/>
                <a:ext cx="768" cy="1071"/>
              </a:xfrm>
              <a:custGeom>
                <a:avLst/>
                <a:gdLst>
                  <a:gd name="T0" fmla="*/ 455 w 768"/>
                  <a:gd name="T1" fmla="*/ 337 h 1071"/>
                  <a:gd name="T2" fmla="*/ 431 w 768"/>
                  <a:gd name="T3" fmla="*/ 371 h 1071"/>
                  <a:gd name="T4" fmla="*/ 295 w 768"/>
                  <a:gd name="T5" fmla="*/ 314 h 1071"/>
                  <a:gd name="T6" fmla="*/ 153 w 768"/>
                  <a:gd name="T7" fmla="*/ 223 h 1071"/>
                  <a:gd name="T8" fmla="*/ 92 w 768"/>
                  <a:gd name="T9" fmla="*/ 126 h 1071"/>
                  <a:gd name="T10" fmla="*/ 128 w 768"/>
                  <a:gd name="T11" fmla="*/ 211 h 1071"/>
                  <a:gd name="T12" fmla="*/ 235 w 768"/>
                  <a:gd name="T13" fmla="*/ 299 h 1071"/>
                  <a:gd name="T14" fmla="*/ 354 w 768"/>
                  <a:gd name="T15" fmla="*/ 380 h 1071"/>
                  <a:gd name="T16" fmla="*/ 469 w 768"/>
                  <a:gd name="T17" fmla="*/ 437 h 1071"/>
                  <a:gd name="T18" fmla="*/ 421 w 768"/>
                  <a:gd name="T19" fmla="*/ 488 h 1071"/>
                  <a:gd name="T20" fmla="*/ 317 w 768"/>
                  <a:gd name="T21" fmla="*/ 496 h 1071"/>
                  <a:gd name="T22" fmla="*/ 182 w 768"/>
                  <a:gd name="T23" fmla="*/ 514 h 1071"/>
                  <a:gd name="T24" fmla="*/ 74 w 768"/>
                  <a:gd name="T25" fmla="*/ 561 h 1071"/>
                  <a:gd name="T26" fmla="*/ 37 w 768"/>
                  <a:gd name="T27" fmla="*/ 590 h 1071"/>
                  <a:gd name="T28" fmla="*/ 149 w 768"/>
                  <a:gd name="T29" fmla="*/ 561 h 1071"/>
                  <a:gd name="T30" fmla="*/ 297 w 768"/>
                  <a:gd name="T31" fmla="*/ 546 h 1071"/>
                  <a:gd name="T32" fmla="*/ 435 w 768"/>
                  <a:gd name="T33" fmla="*/ 535 h 1071"/>
                  <a:gd name="T34" fmla="*/ 509 w 768"/>
                  <a:gd name="T35" fmla="*/ 559 h 1071"/>
                  <a:gd name="T36" fmla="*/ 495 w 768"/>
                  <a:gd name="T37" fmla="*/ 683 h 1071"/>
                  <a:gd name="T38" fmla="*/ 497 w 768"/>
                  <a:gd name="T39" fmla="*/ 843 h 1071"/>
                  <a:gd name="T40" fmla="*/ 541 w 768"/>
                  <a:gd name="T41" fmla="*/ 971 h 1071"/>
                  <a:gd name="T42" fmla="*/ 633 w 768"/>
                  <a:gd name="T43" fmla="*/ 1070 h 1071"/>
                  <a:gd name="T44" fmla="*/ 620 w 768"/>
                  <a:gd name="T45" fmla="*/ 951 h 1071"/>
                  <a:gd name="T46" fmla="*/ 590 w 768"/>
                  <a:gd name="T47" fmla="*/ 821 h 1071"/>
                  <a:gd name="T48" fmla="*/ 571 w 768"/>
                  <a:gd name="T49" fmla="*/ 655 h 1071"/>
                  <a:gd name="T50" fmla="*/ 580 w 768"/>
                  <a:gd name="T51" fmla="*/ 544 h 1071"/>
                  <a:gd name="T52" fmla="*/ 626 w 768"/>
                  <a:gd name="T53" fmla="*/ 608 h 1071"/>
                  <a:gd name="T54" fmla="*/ 651 w 768"/>
                  <a:gd name="T55" fmla="*/ 749 h 1071"/>
                  <a:gd name="T56" fmla="*/ 672 w 768"/>
                  <a:gd name="T57" fmla="*/ 894 h 1071"/>
                  <a:gd name="T58" fmla="*/ 737 w 768"/>
                  <a:gd name="T59" fmla="*/ 1000 h 1071"/>
                  <a:gd name="T60" fmla="*/ 760 w 768"/>
                  <a:gd name="T61" fmla="*/ 1000 h 1071"/>
                  <a:gd name="T62" fmla="*/ 760 w 768"/>
                  <a:gd name="T63" fmla="*/ 891 h 1071"/>
                  <a:gd name="T64" fmla="*/ 716 w 768"/>
                  <a:gd name="T65" fmla="*/ 789 h 1071"/>
                  <a:gd name="T66" fmla="*/ 666 w 768"/>
                  <a:gd name="T67" fmla="*/ 657 h 1071"/>
                  <a:gd name="T68" fmla="*/ 643 w 768"/>
                  <a:gd name="T69" fmla="*/ 561 h 1071"/>
                  <a:gd name="T70" fmla="*/ 689 w 768"/>
                  <a:gd name="T71" fmla="*/ 499 h 1071"/>
                  <a:gd name="T72" fmla="*/ 760 w 768"/>
                  <a:gd name="T73" fmla="*/ 507 h 1071"/>
                  <a:gd name="T74" fmla="*/ 760 w 768"/>
                  <a:gd name="T75" fmla="*/ 507 h 1071"/>
                  <a:gd name="T76" fmla="*/ 760 w 768"/>
                  <a:gd name="T77" fmla="*/ 507 h 1071"/>
                  <a:gd name="T78" fmla="*/ 760 w 768"/>
                  <a:gd name="T79" fmla="*/ 507 h 1071"/>
                  <a:gd name="T80" fmla="*/ 760 w 768"/>
                  <a:gd name="T81" fmla="*/ 507 h 1071"/>
                  <a:gd name="T82" fmla="*/ 760 w 768"/>
                  <a:gd name="T83" fmla="*/ 507 h 1071"/>
                  <a:gd name="T84" fmla="*/ 727 w 768"/>
                  <a:gd name="T85" fmla="*/ 442 h 1071"/>
                  <a:gd name="T86" fmla="*/ 727 w 768"/>
                  <a:gd name="T87" fmla="*/ 380 h 1071"/>
                  <a:gd name="T88" fmla="*/ 760 w 768"/>
                  <a:gd name="T89" fmla="*/ 288 h 1071"/>
                  <a:gd name="T90" fmla="*/ 760 w 768"/>
                  <a:gd name="T91" fmla="*/ 288 h 1071"/>
                  <a:gd name="T92" fmla="*/ 760 w 768"/>
                  <a:gd name="T93" fmla="*/ 288 h 1071"/>
                  <a:gd name="T94" fmla="*/ 760 w 768"/>
                  <a:gd name="T95" fmla="*/ 288 h 1071"/>
                  <a:gd name="T96" fmla="*/ 696 w 768"/>
                  <a:gd name="T97" fmla="*/ 335 h 1071"/>
                  <a:gd name="T98" fmla="*/ 613 w 768"/>
                  <a:gd name="T99" fmla="*/ 433 h 1071"/>
                  <a:gd name="T100" fmla="*/ 604 w 768"/>
                  <a:gd name="T101" fmla="*/ 359 h 1071"/>
                  <a:gd name="T102" fmla="*/ 696 w 768"/>
                  <a:gd name="T103" fmla="*/ 250 h 1071"/>
                  <a:gd name="T104" fmla="*/ 760 w 768"/>
                  <a:gd name="T105" fmla="*/ 178 h 1071"/>
                  <a:gd name="T106" fmla="*/ 760 w 768"/>
                  <a:gd name="T107" fmla="*/ 178 h 1071"/>
                  <a:gd name="T108" fmla="*/ 760 w 768"/>
                  <a:gd name="T109" fmla="*/ 132 h 1071"/>
                  <a:gd name="T110" fmla="*/ 678 w 768"/>
                  <a:gd name="T111" fmla="*/ 239 h 1071"/>
                  <a:gd name="T112" fmla="*/ 589 w 768"/>
                  <a:gd name="T113" fmla="*/ 380 h 1071"/>
                  <a:gd name="T114" fmla="*/ 532 w 768"/>
                  <a:gd name="T115" fmla="*/ 348 h 1071"/>
                  <a:gd name="T116" fmla="*/ 458 w 768"/>
                  <a:gd name="T117" fmla="*/ 240 h 1071"/>
                  <a:gd name="T118" fmla="*/ 364 w 768"/>
                  <a:gd name="T119" fmla="*/ 109 h 1071"/>
                  <a:gd name="T120" fmla="*/ 286 w 768"/>
                  <a:gd name="T121" fmla="*/ 18 h 1071"/>
                  <a:gd name="T122" fmla="*/ 294 w 768"/>
                  <a:gd name="T123" fmla="*/ 81 h 1071"/>
                  <a:gd name="T124" fmla="*/ 369 w 768"/>
                  <a:gd name="T125" fmla="*/ 211 h 1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1000"/>
                    </a:lnTo>
                    <a:lnTo>
                      <a:pt x="760" y="945"/>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451"/>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22"/>
                    </a:lnTo>
                    <a:lnTo>
                      <a:pt x="760" y="178"/>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sp>
        <p:nvSpPr>
          <p:cNvPr id="4130" name="Rectangle 34"/>
          <p:cNvSpPr>
            <a:spLocks noGrp="1" noChangeArrowheads="1"/>
          </p:cNvSpPr>
          <p:nvPr>
            <p:ph type="ctrTitle" sz="quarter"/>
          </p:nvPr>
        </p:nvSpPr>
        <p:spPr>
          <a:xfrm>
            <a:off x="685800" y="1524000"/>
            <a:ext cx="7772400" cy="1143000"/>
          </a:xfrm>
        </p:spPr>
        <p:txBody>
          <a:bodyPr/>
          <a:lstStyle>
            <a:lvl1pPr>
              <a:defRPr>
                <a:solidFill>
                  <a:srgbClr val="FFFF00"/>
                </a:solidFill>
              </a:defRPr>
            </a:lvl1pPr>
          </a:lstStyle>
          <a:p>
            <a:pPr lvl="0"/>
            <a:r>
              <a:rPr lang="en-US" noProof="0" smtClean="0"/>
              <a:t>Click to edit Master title style</a:t>
            </a:r>
          </a:p>
        </p:txBody>
      </p:sp>
      <p:sp>
        <p:nvSpPr>
          <p:cNvPr id="4131" name="Rectangle 35"/>
          <p:cNvSpPr>
            <a:spLocks noGrp="1" noChangeArrowheads="1"/>
          </p:cNvSpPr>
          <p:nvPr>
            <p:ph type="subTitle" sz="quarter" idx="1"/>
          </p:nvPr>
        </p:nvSpPr>
        <p:spPr>
          <a:xfrm>
            <a:off x="1371600" y="3048000"/>
            <a:ext cx="6400800" cy="1752600"/>
          </a:xfrm>
        </p:spPr>
        <p:txBody>
          <a:bodyPr anchor="ctr"/>
          <a:lstStyle>
            <a:lvl1pPr marL="0" indent="0" algn="ctr">
              <a:buFont typeface="Monotype Sorts" pitchFamily="2" charset="2"/>
              <a:buNone/>
              <a:defRPr>
                <a:solidFill>
                  <a:srgbClr val="FFFFFF"/>
                </a:solidFill>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xfrm>
            <a:off x="685800" y="6248400"/>
            <a:ext cx="1905000" cy="457200"/>
          </a:xfrm>
        </p:spPr>
        <p:txBody>
          <a:bodyPr anchor="ct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124200" y="6248400"/>
            <a:ext cx="2895600" cy="457200"/>
          </a:xfrm>
        </p:spPr>
        <p:txBody>
          <a:bodyPr anchor="ct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6553200" y="6248400"/>
            <a:ext cx="1905000" cy="457200"/>
          </a:xfrm>
        </p:spPr>
        <p:txBody>
          <a:bodyPr anchor="ctr"/>
          <a:lstStyle>
            <a:lvl1pPr>
              <a:defRPr>
                <a:solidFill>
                  <a:srgbClr val="FFFFFF"/>
                </a:solidFill>
              </a:defRPr>
            </a:lvl1pPr>
          </a:lstStyle>
          <a:p>
            <a:fld id="{EC6C10B2-945B-4F85-9617-D359E75EB7D9}" type="slidenum">
              <a:rPr lang="en-US" altLang="en-US"/>
              <a:pPr/>
              <a:t>‹#›</a:t>
            </a:fld>
            <a:endParaRPr lang="en-US" altLang="en-US"/>
          </a:p>
        </p:txBody>
      </p:sp>
    </p:spTree>
    <p:extLst>
      <p:ext uri="{BB962C8B-B14F-4D97-AF65-F5344CB8AC3E}">
        <p14:creationId xmlns:p14="http://schemas.microsoft.com/office/powerpoint/2010/main" val="421525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03085BDC-F3AA-430D-8521-8637D7C9BAE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84218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2B5F0352-1B8D-4990-B320-40F5FF62680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1821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A1FAA239-57E7-4DBC-97AC-00B6C4D16C8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6663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34"/>
          <p:cNvSpPr>
            <a:spLocks noGrp="1" noChangeArrowheads="1"/>
          </p:cNvSpPr>
          <p:nvPr>
            <p:ph type="sldNum" sz="quarter" idx="12"/>
          </p:nvPr>
        </p:nvSpPr>
        <p:spPr>
          <a:ln/>
        </p:spPr>
        <p:txBody>
          <a:bodyPr/>
          <a:lstStyle>
            <a:lvl1pPr>
              <a:defRPr/>
            </a:lvl1pPr>
          </a:lstStyle>
          <a:p>
            <a:fld id="{33D37691-C20A-4B6D-911E-A99F6446470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9394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34"/>
          <p:cNvSpPr>
            <a:spLocks noGrp="1" noChangeArrowheads="1"/>
          </p:cNvSpPr>
          <p:nvPr>
            <p:ph type="sldNum" sz="quarter" idx="12"/>
          </p:nvPr>
        </p:nvSpPr>
        <p:spPr>
          <a:ln/>
        </p:spPr>
        <p:txBody>
          <a:bodyPr/>
          <a:lstStyle>
            <a:lvl1pPr>
              <a:defRPr/>
            </a:lvl1pPr>
          </a:lstStyle>
          <a:p>
            <a:fld id="{98904D04-2BDC-4B23-B5DC-FDAC212251D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46511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fld id="{6E33D443-49F2-4F7F-B563-0DC27B85B70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8701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A1E2A8AE-E37F-4C0A-AD25-DA9DC92392D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6727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14465-358F-4E66-9E8F-D289D66961C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98BEB3BA-A1D2-4220-816A-0A9EB78730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75396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055DBDB5-EC3C-41DF-8C90-4A149579982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7779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B00E1AA7-BDA7-42DE-88C7-3BB3AFC178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3821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533400"/>
            <a:ext cx="9177338" cy="6324600"/>
            <a:chOff x="0" y="336"/>
            <a:chExt cx="5781" cy="3984"/>
          </a:xfrm>
        </p:grpSpPr>
        <p:sp>
          <p:nvSpPr>
            <p:cNvPr id="5"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endParaRPr lang="en-US" sz="2400">
                <a:solidFill>
                  <a:srgbClr val="FFFFFF"/>
                </a:solidFill>
                <a:latin typeface="Times New Roman" panose="02020603050405020304" pitchFamily="18" charset="0"/>
              </a:endParaRPr>
            </a:p>
          </p:txBody>
        </p:sp>
        <p:grpSp>
          <p:nvGrpSpPr>
            <p:cNvPr id="6" name="Group 4"/>
            <p:cNvGrpSpPr>
              <a:grpSpLocks/>
            </p:cNvGrpSpPr>
            <p:nvPr/>
          </p:nvGrpSpPr>
          <p:grpSpPr bwMode="auto">
            <a:xfrm>
              <a:off x="0" y="336"/>
              <a:ext cx="1441" cy="3984"/>
              <a:chOff x="0" y="336"/>
              <a:chExt cx="1441" cy="3984"/>
            </a:xfrm>
          </p:grpSpPr>
          <p:sp>
            <p:nvSpPr>
              <p:cNvPr id="27" name="Freeform 5"/>
              <p:cNvSpPr>
                <a:spLocks/>
              </p:cNvSpPr>
              <p:nvPr/>
            </p:nvSpPr>
            <p:spPr bwMode="auto">
              <a:xfrm>
                <a:off x="200" y="1331"/>
                <a:ext cx="237" cy="2989"/>
              </a:xfrm>
              <a:custGeom>
                <a:avLst/>
                <a:gdLst>
                  <a:gd name="T0" fmla="*/ 0 w 237"/>
                  <a:gd name="T1" fmla="*/ 178 h 2989"/>
                  <a:gd name="T2" fmla="*/ 35 w 237"/>
                  <a:gd name="T3" fmla="*/ 874 h 2989"/>
                  <a:gd name="T4" fmla="*/ 70 w 237"/>
                  <a:gd name="T5" fmla="*/ 1436 h 2989"/>
                  <a:gd name="T6" fmla="*/ 95 w 237"/>
                  <a:gd name="T7" fmla="*/ 1851 h 2989"/>
                  <a:gd name="T8" fmla="*/ 88 w 237"/>
                  <a:gd name="T9" fmla="*/ 2988 h 2989"/>
                  <a:gd name="T10" fmla="*/ 135 w 237"/>
                  <a:gd name="T11" fmla="*/ 2988 h 2989"/>
                  <a:gd name="T12" fmla="*/ 156 w 237"/>
                  <a:gd name="T13" fmla="*/ 1773 h 2989"/>
                  <a:gd name="T14" fmla="*/ 165 w 237"/>
                  <a:gd name="T15" fmla="*/ 1409 h 2989"/>
                  <a:gd name="T16" fmla="*/ 182 w 237"/>
                  <a:gd name="T17" fmla="*/ 1069 h 2989"/>
                  <a:gd name="T18" fmla="*/ 193 w 237"/>
                  <a:gd name="T19" fmla="*/ 812 h 2989"/>
                  <a:gd name="T20" fmla="*/ 212 w 237"/>
                  <a:gd name="T21" fmla="*/ 440 h 2989"/>
                  <a:gd name="T22" fmla="*/ 236 w 237"/>
                  <a:gd name="T23" fmla="*/ 120 h 2989"/>
                  <a:gd name="T24" fmla="*/ 221 w 237"/>
                  <a:gd name="T25" fmla="*/ 38 h 2989"/>
                  <a:gd name="T26" fmla="*/ 196 w 237"/>
                  <a:gd name="T27" fmla="*/ 0 h 2989"/>
                  <a:gd name="T28" fmla="*/ 168 w 237"/>
                  <a:gd name="T29" fmla="*/ 394 h 2989"/>
                  <a:gd name="T30" fmla="*/ 144 w 237"/>
                  <a:gd name="T31" fmla="*/ 729 h 2989"/>
                  <a:gd name="T32" fmla="*/ 135 w 237"/>
                  <a:gd name="T33" fmla="*/ 991 h 2989"/>
                  <a:gd name="T34" fmla="*/ 128 w 237"/>
                  <a:gd name="T35" fmla="*/ 1267 h 2989"/>
                  <a:gd name="T36" fmla="*/ 107 w 237"/>
                  <a:gd name="T37" fmla="*/ 1544 h 2989"/>
                  <a:gd name="T38" fmla="*/ 79 w 237"/>
                  <a:gd name="T39" fmla="*/ 1063 h 2989"/>
                  <a:gd name="T40" fmla="*/ 47 w 237"/>
                  <a:gd name="T41" fmla="*/ 609 h 2989"/>
                  <a:gd name="T42" fmla="*/ 0 w 237"/>
                  <a:gd name="T43" fmla="*/ 178 h 29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8" name="Freeform 6"/>
              <p:cNvSpPr>
                <a:spLocks/>
              </p:cNvSpPr>
              <p:nvPr/>
            </p:nvSpPr>
            <p:spPr bwMode="auto">
              <a:xfrm>
                <a:off x="377" y="2153"/>
                <a:ext cx="380" cy="2166"/>
              </a:xfrm>
              <a:custGeom>
                <a:avLst/>
                <a:gdLst>
                  <a:gd name="T0" fmla="*/ 0 w 380"/>
                  <a:gd name="T1" fmla="*/ 525 h 2166"/>
                  <a:gd name="T2" fmla="*/ 32 w 380"/>
                  <a:gd name="T3" fmla="*/ 754 h 2166"/>
                  <a:gd name="T4" fmla="*/ 64 w 380"/>
                  <a:gd name="T5" fmla="*/ 939 h 2166"/>
                  <a:gd name="T6" fmla="*/ 85 w 380"/>
                  <a:gd name="T7" fmla="*/ 1074 h 2166"/>
                  <a:gd name="T8" fmla="*/ 54 w 380"/>
                  <a:gd name="T9" fmla="*/ 2165 h 2166"/>
                  <a:gd name="T10" fmla="*/ 103 w 380"/>
                  <a:gd name="T11" fmla="*/ 2119 h 2166"/>
                  <a:gd name="T12" fmla="*/ 140 w 380"/>
                  <a:gd name="T13" fmla="*/ 1050 h 2166"/>
                  <a:gd name="T14" fmla="*/ 145 w 380"/>
                  <a:gd name="T15" fmla="*/ 930 h 2166"/>
                  <a:gd name="T16" fmla="*/ 165 w 380"/>
                  <a:gd name="T17" fmla="*/ 818 h 2166"/>
                  <a:gd name="T18" fmla="*/ 172 w 380"/>
                  <a:gd name="T19" fmla="*/ 734 h 2166"/>
                  <a:gd name="T20" fmla="*/ 190 w 380"/>
                  <a:gd name="T21" fmla="*/ 612 h 2166"/>
                  <a:gd name="T22" fmla="*/ 210 w 380"/>
                  <a:gd name="T23" fmla="*/ 507 h 2166"/>
                  <a:gd name="T24" fmla="*/ 228 w 380"/>
                  <a:gd name="T25" fmla="*/ 414 h 2166"/>
                  <a:gd name="T26" fmla="*/ 246 w 380"/>
                  <a:gd name="T27" fmla="*/ 314 h 2166"/>
                  <a:gd name="T28" fmla="*/ 275 w 380"/>
                  <a:gd name="T29" fmla="*/ 214 h 2166"/>
                  <a:gd name="T30" fmla="*/ 308 w 380"/>
                  <a:gd name="T31" fmla="*/ 130 h 2166"/>
                  <a:gd name="T32" fmla="*/ 361 w 380"/>
                  <a:gd name="T33" fmla="*/ 50 h 2166"/>
                  <a:gd name="T34" fmla="*/ 379 w 380"/>
                  <a:gd name="T35" fmla="*/ 18 h 2166"/>
                  <a:gd name="T36" fmla="*/ 356 w 380"/>
                  <a:gd name="T37" fmla="*/ 0 h 2166"/>
                  <a:gd name="T38" fmla="*/ 322 w 380"/>
                  <a:gd name="T39" fmla="*/ 32 h 2166"/>
                  <a:gd name="T40" fmla="*/ 275 w 380"/>
                  <a:gd name="T41" fmla="*/ 109 h 2166"/>
                  <a:gd name="T42" fmla="*/ 240 w 380"/>
                  <a:gd name="T43" fmla="*/ 185 h 2166"/>
                  <a:gd name="T44" fmla="*/ 210 w 380"/>
                  <a:gd name="T45" fmla="*/ 265 h 2166"/>
                  <a:gd name="T46" fmla="*/ 193 w 380"/>
                  <a:gd name="T47" fmla="*/ 369 h 2166"/>
                  <a:gd name="T48" fmla="*/ 175 w 380"/>
                  <a:gd name="T49" fmla="*/ 467 h 2166"/>
                  <a:gd name="T50" fmla="*/ 150 w 380"/>
                  <a:gd name="T51" fmla="*/ 598 h 2166"/>
                  <a:gd name="T52" fmla="*/ 128 w 380"/>
                  <a:gd name="T53" fmla="*/ 707 h 2166"/>
                  <a:gd name="T54" fmla="*/ 120 w 380"/>
                  <a:gd name="T55" fmla="*/ 792 h 2166"/>
                  <a:gd name="T56" fmla="*/ 115 w 380"/>
                  <a:gd name="T57" fmla="*/ 883 h 2166"/>
                  <a:gd name="T58" fmla="*/ 97 w 380"/>
                  <a:gd name="T59" fmla="*/ 974 h 2166"/>
                  <a:gd name="T60" fmla="*/ 70 w 380"/>
                  <a:gd name="T61" fmla="*/ 816 h 2166"/>
                  <a:gd name="T62" fmla="*/ 42 w 380"/>
                  <a:gd name="T63" fmla="*/ 667 h 2166"/>
                  <a:gd name="T64" fmla="*/ 0 w 380"/>
                  <a:gd name="T65" fmla="*/ 525 h 2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9" name="Freeform 7"/>
              <p:cNvSpPr>
                <a:spLocks/>
              </p:cNvSpPr>
              <p:nvPr/>
            </p:nvSpPr>
            <p:spPr bwMode="auto">
              <a:xfrm>
                <a:off x="0" y="1090"/>
                <a:ext cx="833" cy="1263"/>
              </a:xfrm>
              <a:custGeom>
                <a:avLst/>
                <a:gdLst>
                  <a:gd name="T0" fmla="*/ 337 w 833"/>
                  <a:gd name="T1" fmla="*/ 398 h 1263"/>
                  <a:gd name="T2" fmla="*/ 364 w 833"/>
                  <a:gd name="T3" fmla="*/ 438 h 1263"/>
                  <a:gd name="T4" fmla="*/ 511 w 833"/>
                  <a:gd name="T5" fmla="*/ 370 h 1263"/>
                  <a:gd name="T6" fmla="*/ 665 w 833"/>
                  <a:gd name="T7" fmla="*/ 263 h 1263"/>
                  <a:gd name="T8" fmla="*/ 731 w 833"/>
                  <a:gd name="T9" fmla="*/ 149 h 1263"/>
                  <a:gd name="T10" fmla="*/ 693 w 833"/>
                  <a:gd name="T11" fmla="*/ 249 h 1263"/>
                  <a:gd name="T12" fmla="*/ 576 w 833"/>
                  <a:gd name="T13" fmla="*/ 352 h 1263"/>
                  <a:gd name="T14" fmla="*/ 448 w 833"/>
                  <a:gd name="T15" fmla="*/ 449 h 1263"/>
                  <a:gd name="T16" fmla="*/ 323 w 833"/>
                  <a:gd name="T17" fmla="*/ 516 h 1263"/>
                  <a:gd name="T18" fmla="*/ 374 w 833"/>
                  <a:gd name="T19" fmla="*/ 576 h 1263"/>
                  <a:gd name="T20" fmla="*/ 488 w 833"/>
                  <a:gd name="T21" fmla="*/ 585 h 1263"/>
                  <a:gd name="T22" fmla="*/ 634 w 833"/>
                  <a:gd name="T23" fmla="*/ 607 h 1263"/>
                  <a:gd name="T24" fmla="*/ 750 w 833"/>
                  <a:gd name="T25" fmla="*/ 661 h 1263"/>
                  <a:gd name="T26" fmla="*/ 790 w 833"/>
                  <a:gd name="T27" fmla="*/ 696 h 1263"/>
                  <a:gd name="T28" fmla="*/ 669 w 833"/>
                  <a:gd name="T29" fmla="*/ 661 h 1263"/>
                  <a:gd name="T30" fmla="*/ 508 w 833"/>
                  <a:gd name="T31" fmla="*/ 643 h 1263"/>
                  <a:gd name="T32" fmla="*/ 359 w 833"/>
                  <a:gd name="T33" fmla="*/ 631 h 1263"/>
                  <a:gd name="T34" fmla="*/ 278 w 833"/>
                  <a:gd name="T35" fmla="*/ 660 h 1263"/>
                  <a:gd name="T36" fmla="*/ 295 w 833"/>
                  <a:gd name="T37" fmla="*/ 805 h 1263"/>
                  <a:gd name="T38" fmla="*/ 292 w 833"/>
                  <a:gd name="T39" fmla="*/ 994 h 1263"/>
                  <a:gd name="T40" fmla="*/ 244 w 833"/>
                  <a:gd name="T41" fmla="*/ 1145 h 1263"/>
                  <a:gd name="T42" fmla="*/ 144 w 833"/>
                  <a:gd name="T43" fmla="*/ 1262 h 1263"/>
                  <a:gd name="T44" fmla="*/ 159 w 833"/>
                  <a:gd name="T45" fmla="*/ 1121 h 1263"/>
                  <a:gd name="T46" fmla="*/ 191 w 833"/>
                  <a:gd name="T47" fmla="*/ 969 h 1263"/>
                  <a:gd name="T48" fmla="*/ 212 w 833"/>
                  <a:gd name="T49" fmla="*/ 772 h 1263"/>
                  <a:gd name="T50" fmla="*/ 202 w 833"/>
                  <a:gd name="T51" fmla="*/ 641 h 1263"/>
                  <a:gd name="T52" fmla="*/ 151 w 833"/>
                  <a:gd name="T53" fmla="*/ 718 h 1263"/>
                  <a:gd name="T54" fmla="*/ 125 w 833"/>
                  <a:gd name="T55" fmla="*/ 883 h 1263"/>
                  <a:gd name="T56" fmla="*/ 101 w 833"/>
                  <a:gd name="T57" fmla="*/ 1054 h 1263"/>
                  <a:gd name="T58" fmla="*/ 32 w 833"/>
                  <a:gd name="T59" fmla="*/ 1180 h 1263"/>
                  <a:gd name="T60" fmla="*/ 7 w 833"/>
                  <a:gd name="T61" fmla="*/ 1180 h 1263"/>
                  <a:gd name="T62" fmla="*/ 7 w 833"/>
                  <a:gd name="T63" fmla="*/ 1051 h 1263"/>
                  <a:gd name="T64" fmla="*/ 54 w 833"/>
                  <a:gd name="T65" fmla="*/ 931 h 1263"/>
                  <a:gd name="T66" fmla="*/ 109 w 833"/>
                  <a:gd name="T67" fmla="*/ 776 h 1263"/>
                  <a:gd name="T68" fmla="*/ 134 w 833"/>
                  <a:gd name="T69" fmla="*/ 661 h 1263"/>
                  <a:gd name="T70" fmla="*/ 84 w 833"/>
                  <a:gd name="T71" fmla="*/ 589 h 1263"/>
                  <a:gd name="T72" fmla="*/ 7 w 833"/>
                  <a:gd name="T73" fmla="*/ 598 h 1263"/>
                  <a:gd name="T74" fmla="*/ 7 w 833"/>
                  <a:gd name="T75" fmla="*/ 598 h 1263"/>
                  <a:gd name="T76" fmla="*/ 7 w 833"/>
                  <a:gd name="T77" fmla="*/ 598 h 1263"/>
                  <a:gd name="T78" fmla="*/ 7 w 833"/>
                  <a:gd name="T79" fmla="*/ 598 h 1263"/>
                  <a:gd name="T80" fmla="*/ 7 w 833"/>
                  <a:gd name="T81" fmla="*/ 598 h 1263"/>
                  <a:gd name="T82" fmla="*/ 7 w 833"/>
                  <a:gd name="T83" fmla="*/ 598 h 1263"/>
                  <a:gd name="T84" fmla="*/ 42 w 833"/>
                  <a:gd name="T85" fmla="*/ 521 h 1263"/>
                  <a:gd name="T86" fmla="*/ 42 w 833"/>
                  <a:gd name="T87" fmla="*/ 449 h 1263"/>
                  <a:gd name="T88" fmla="*/ 7 w 833"/>
                  <a:gd name="T89" fmla="*/ 340 h 1263"/>
                  <a:gd name="T90" fmla="*/ 7 w 833"/>
                  <a:gd name="T91" fmla="*/ 340 h 1263"/>
                  <a:gd name="T92" fmla="*/ 7 w 833"/>
                  <a:gd name="T93" fmla="*/ 340 h 1263"/>
                  <a:gd name="T94" fmla="*/ 7 w 833"/>
                  <a:gd name="T95" fmla="*/ 340 h 1263"/>
                  <a:gd name="T96" fmla="*/ 76 w 833"/>
                  <a:gd name="T97" fmla="*/ 396 h 1263"/>
                  <a:gd name="T98" fmla="*/ 166 w 833"/>
                  <a:gd name="T99" fmla="*/ 510 h 1263"/>
                  <a:gd name="T100" fmla="*/ 175 w 833"/>
                  <a:gd name="T101" fmla="*/ 423 h 1263"/>
                  <a:gd name="T102" fmla="*/ 76 w 833"/>
                  <a:gd name="T103" fmla="*/ 294 h 1263"/>
                  <a:gd name="T104" fmla="*/ 7 w 833"/>
                  <a:gd name="T105" fmla="*/ 210 h 1263"/>
                  <a:gd name="T106" fmla="*/ 7 w 833"/>
                  <a:gd name="T107" fmla="*/ 210 h 1263"/>
                  <a:gd name="T108" fmla="*/ 7 w 833"/>
                  <a:gd name="T109" fmla="*/ 156 h 1263"/>
                  <a:gd name="T110" fmla="*/ 95 w 833"/>
                  <a:gd name="T111" fmla="*/ 281 h 1263"/>
                  <a:gd name="T112" fmla="*/ 193 w 833"/>
                  <a:gd name="T113" fmla="*/ 449 h 1263"/>
                  <a:gd name="T114" fmla="*/ 253 w 833"/>
                  <a:gd name="T115" fmla="*/ 410 h 1263"/>
                  <a:gd name="T116" fmla="*/ 334 w 833"/>
                  <a:gd name="T117" fmla="*/ 283 h 1263"/>
                  <a:gd name="T118" fmla="*/ 436 w 833"/>
                  <a:gd name="T119" fmla="*/ 129 h 1263"/>
                  <a:gd name="T120" fmla="*/ 520 w 833"/>
                  <a:gd name="T121" fmla="*/ 21 h 1263"/>
                  <a:gd name="T122" fmla="*/ 513 w 833"/>
                  <a:gd name="T123" fmla="*/ 96 h 1263"/>
                  <a:gd name="T124" fmla="*/ 430 w 833"/>
                  <a:gd name="T125" fmla="*/ 249 h 12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80"/>
                    </a:lnTo>
                    <a:lnTo>
                      <a:pt x="7" y="1114"/>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32"/>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145"/>
                    </a:lnTo>
                    <a:lnTo>
                      <a:pt x="7" y="210"/>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0" name="Group 8"/>
              <p:cNvGrpSpPr>
                <a:grpSpLocks/>
              </p:cNvGrpSpPr>
              <p:nvPr/>
            </p:nvGrpSpPr>
            <p:grpSpPr bwMode="auto">
              <a:xfrm>
                <a:off x="215" y="1772"/>
                <a:ext cx="1226" cy="1195"/>
                <a:chOff x="215" y="1772"/>
                <a:chExt cx="1226" cy="1195"/>
              </a:xfrm>
            </p:grpSpPr>
            <p:sp>
              <p:nvSpPr>
                <p:cNvPr id="32" name="Freeform 9"/>
                <p:cNvSpPr>
                  <a:spLocks/>
                </p:cNvSpPr>
                <p:nvPr/>
              </p:nvSpPr>
              <p:spPr bwMode="auto">
                <a:xfrm>
                  <a:off x="331" y="1772"/>
                  <a:ext cx="1110" cy="1113"/>
                </a:xfrm>
                <a:custGeom>
                  <a:avLst/>
                  <a:gdLst>
                    <a:gd name="T0" fmla="*/ 422 w 1110"/>
                    <a:gd name="T1" fmla="*/ 140 h 1113"/>
                    <a:gd name="T2" fmla="*/ 512 w 1110"/>
                    <a:gd name="T3" fmla="*/ 47 h 1113"/>
                    <a:gd name="T4" fmla="*/ 619 w 1110"/>
                    <a:gd name="T5" fmla="*/ 10 h 1113"/>
                    <a:gd name="T6" fmla="*/ 738 w 1110"/>
                    <a:gd name="T7" fmla="*/ 9 h 1113"/>
                    <a:gd name="T8" fmla="*/ 768 w 1110"/>
                    <a:gd name="T9" fmla="*/ 23 h 1113"/>
                    <a:gd name="T10" fmla="*/ 688 w 1110"/>
                    <a:gd name="T11" fmla="*/ 49 h 1113"/>
                    <a:gd name="T12" fmla="*/ 596 w 1110"/>
                    <a:gd name="T13" fmla="*/ 85 h 1113"/>
                    <a:gd name="T14" fmla="*/ 493 w 1110"/>
                    <a:gd name="T15" fmla="*/ 180 h 1113"/>
                    <a:gd name="T16" fmla="*/ 484 w 1110"/>
                    <a:gd name="T17" fmla="*/ 307 h 1113"/>
                    <a:gd name="T18" fmla="*/ 637 w 1110"/>
                    <a:gd name="T19" fmla="*/ 229 h 1113"/>
                    <a:gd name="T20" fmla="*/ 762 w 1110"/>
                    <a:gd name="T21" fmla="*/ 220 h 1113"/>
                    <a:gd name="T22" fmla="*/ 895 w 1110"/>
                    <a:gd name="T23" fmla="*/ 236 h 1113"/>
                    <a:gd name="T24" fmla="*/ 1052 w 1110"/>
                    <a:gd name="T25" fmla="*/ 260 h 1113"/>
                    <a:gd name="T26" fmla="*/ 1055 w 1110"/>
                    <a:gd name="T27" fmla="*/ 262 h 1113"/>
                    <a:gd name="T28" fmla="*/ 903 w 1110"/>
                    <a:gd name="T29" fmla="*/ 271 h 1113"/>
                    <a:gd name="T30" fmla="*/ 764 w 1110"/>
                    <a:gd name="T31" fmla="*/ 274 h 1113"/>
                    <a:gd name="T32" fmla="*/ 643 w 1110"/>
                    <a:gd name="T33" fmla="*/ 294 h 1113"/>
                    <a:gd name="T34" fmla="*/ 507 w 1110"/>
                    <a:gd name="T35" fmla="*/ 338 h 1113"/>
                    <a:gd name="T36" fmla="*/ 562 w 1110"/>
                    <a:gd name="T37" fmla="*/ 404 h 1113"/>
                    <a:gd name="T38" fmla="*/ 601 w 1110"/>
                    <a:gd name="T39" fmla="*/ 465 h 1113"/>
                    <a:gd name="T40" fmla="*/ 465 w 1110"/>
                    <a:gd name="T41" fmla="*/ 407 h 1113"/>
                    <a:gd name="T42" fmla="*/ 438 w 1110"/>
                    <a:gd name="T43" fmla="*/ 444 h 1113"/>
                    <a:gd name="T44" fmla="*/ 586 w 1110"/>
                    <a:gd name="T45" fmla="*/ 475 h 1113"/>
                    <a:gd name="T46" fmla="*/ 712 w 1110"/>
                    <a:gd name="T47" fmla="*/ 515 h 1113"/>
                    <a:gd name="T48" fmla="*/ 811 w 1110"/>
                    <a:gd name="T49" fmla="*/ 620 h 1113"/>
                    <a:gd name="T50" fmla="*/ 886 w 1110"/>
                    <a:gd name="T51" fmla="*/ 766 h 1113"/>
                    <a:gd name="T52" fmla="*/ 871 w 1110"/>
                    <a:gd name="T53" fmla="*/ 789 h 1113"/>
                    <a:gd name="T54" fmla="*/ 768 w 1110"/>
                    <a:gd name="T55" fmla="*/ 698 h 1113"/>
                    <a:gd name="T56" fmla="*/ 656 w 1110"/>
                    <a:gd name="T57" fmla="*/ 598 h 1113"/>
                    <a:gd name="T58" fmla="*/ 534 w 1110"/>
                    <a:gd name="T59" fmla="*/ 529 h 1113"/>
                    <a:gd name="T60" fmla="*/ 457 w 1110"/>
                    <a:gd name="T61" fmla="*/ 507 h 1113"/>
                    <a:gd name="T62" fmla="*/ 521 w 1110"/>
                    <a:gd name="T63" fmla="*/ 618 h 1113"/>
                    <a:gd name="T64" fmla="*/ 602 w 1110"/>
                    <a:gd name="T65" fmla="*/ 766 h 1113"/>
                    <a:gd name="T66" fmla="*/ 647 w 1110"/>
                    <a:gd name="T67" fmla="*/ 899 h 1113"/>
                    <a:gd name="T68" fmla="*/ 644 w 1110"/>
                    <a:gd name="T69" fmla="*/ 1022 h 1113"/>
                    <a:gd name="T70" fmla="*/ 587 w 1110"/>
                    <a:gd name="T71" fmla="*/ 886 h 1113"/>
                    <a:gd name="T72" fmla="*/ 526 w 1110"/>
                    <a:gd name="T73" fmla="*/ 737 h 1113"/>
                    <a:gd name="T74" fmla="*/ 458 w 1110"/>
                    <a:gd name="T75" fmla="*/ 606 h 1113"/>
                    <a:gd name="T76" fmla="*/ 397 w 1110"/>
                    <a:gd name="T77" fmla="*/ 487 h 1113"/>
                    <a:gd name="T78" fmla="*/ 291 w 1110"/>
                    <a:gd name="T79" fmla="*/ 555 h 1113"/>
                    <a:gd name="T80" fmla="*/ 204 w 1110"/>
                    <a:gd name="T81" fmla="*/ 722 h 1113"/>
                    <a:gd name="T82" fmla="*/ 130 w 1110"/>
                    <a:gd name="T83" fmla="*/ 891 h 1113"/>
                    <a:gd name="T84" fmla="*/ 47 w 1110"/>
                    <a:gd name="T85" fmla="*/ 1048 h 1113"/>
                    <a:gd name="T86" fmla="*/ 22 w 1110"/>
                    <a:gd name="T87" fmla="*/ 1030 h 1113"/>
                    <a:gd name="T88" fmla="*/ 120 w 1110"/>
                    <a:gd name="T89" fmla="*/ 833 h 1113"/>
                    <a:gd name="T90" fmla="*/ 207 w 1110"/>
                    <a:gd name="T91" fmla="*/ 678 h 1113"/>
                    <a:gd name="T92" fmla="*/ 284 w 1110"/>
                    <a:gd name="T93" fmla="*/ 529 h 1113"/>
                    <a:gd name="T94" fmla="*/ 352 w 1110"/>
                    <a:gd name="T95" fmla="*/ 411 h 1113"/>
                    <a:gd name="T96" fmla="*/ 251 w 1110"/>
                    <a:gd name="T97" fmla="*/ 272 h 1113"/>
                    <a:gd name="T98" fmla="*/ 111 w 1110"/>
                    <a:gd name="T99" fmla="*/ 196 h 1113"/>
                    <a:gd name="T100" fmla="*/ 52 w 1110"/>
                    <a:gd name="T101" fmla="*/ 156 h 1113"/>
                    <a:gd name="T102" fmla="*/ 159 w 1110"/>
                    <a:gd name="T103" fmla="*/ 200 h 1113"/>
                    <a:gd name="T104" fmla="*/ 309 w 1110"/>
                    <a:gd name="T105" fmla="*/ 296 h 1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3" name="Freeform 10"/>
                <p:cNvSpPr>
                  <a:spLocks/>
                </p:cNvSpPr>
                <p:nvPr/>
              </p:nvSpPr>
              <p:spPr bwMode="auto">
                <a:xfrm>
                  <a:off x="709" y="2342"/>
                  <a:ext cx="99" cy="625"/>
                </a:xfrm>
                <a:custGeom>
                  <a:avLst/>
                  <a:gdLst>
                    <a:gd name="T0" fmla="*/ 53 w 99"/>
                    <a:gd name="T1" fmla="*/ 0 h 625"/>
                    <a:gd name="T2" fmla="*/ 64 w 99"/>
                    <a:gd name="T3" fmla="*/ 30 h 625"/>
                    <a:gd name="T4" fmla="*/ 72 w 99"/>
                    <a:gd name="T5" fmla="*/ 50 h 625"/>
                    <a:gd name="T6" fmla="*/ 88 w 99"/>
                    <a:gd name="T7" fmla="*/ 80 h 625"/>
                    <a:gd name="T8" fmla="*/ 93 w 99"/>
                    <a:gd name="T9" fmla="*/ 107 h 625"/>
                    <a:gd name="T10" fmla="*/ 96 w 99"/>
                    <a:gd name="T11" fmla="*/ 141 h 625"/>
                    <a:gd name="T12" fmla="*/ 96 w 99"/>
                    <a:gd name="T13" fmla="*/ 183 h 625"/>
                    <a:gd name="T14" fmla="*/ 98 w 99"/>
                    <a:gd name="T15" fmla="*/ 211 h 625"/>
                    <a:gd name="T16" fmla="*/ 96 w 99"/>
                    <a:gd name="T17" fmla="*/ 243 h 625"/>
                    <a:gd name="T18" fmla="*/ 93 w 99"/>
                    <a:gd name="T19" fmla="*/ 281 h 625"/>
                    <a:gd name="T20" fmla="*/ 89 w 99"/>
                    <a:gd name="T21" fmla="*/ 316 h 625"/>
                    <a:gd name="T22" fmla="*/ 82 w 99"/>
                    <a:gd name="T23" fmla="*/ 369 h 625"/>
                    <a:gd name="T24" fmla="*/ 75 w 99"/>
                    <a:gd name="T25" fmla="*/ 396 h 625"/>
                    <a:gd name="T26" fmla="*/ 63 w 99"/>
                    <a:gd name="T27" fmla="*/ 431 h 625"/>
                    <a:gd name="T28" fmla="*/ 46 w 99"/>
                    <a:gd name="T29" fmla="*/ 469 h 625"/>
                    <a:gd name="T30" fmla="*/ 33 w 99"/>
                    <a:gd name="T31" fmla="*/ 505 h 625"/>
                    <a:gd name="T32" fmla="*/ 20 w 99"/>
                    <a:gd name="T33" fmla="*/ 538 h 625"/>
                    <a:gd name="T34" fmla="*/ 9 w 99"/>
                    <a:gd name="T35" fmla="*/ 567 h 625"/>
                    <a:gd name="T36" fmla="*/ 0 w 99"/>
                    <a:gd name="T37" fmla="*/ 624 h 625"/>
                    <a:gd name="T38" fmla="*/ 4 w 99"/>
                    <a:gd name="T39" fmla="*/ 567 h 625"/>
                    <a:gd name="T40" fmla="*/ 8 w 99"/>
                    <a:gd name="T41" fmla="*/ 527 h 625"/>
                    <a:gd name="T42" fmla="*/ 10 w 99"/>
                    <a:gd name="T43" fmla="*/ 491 h 625"/>
                    <a:gd name="T44" fmla="*/ 13 w 99"/>
                    <a:gd name="T45" fmla="*/ 452 h 625"/>
                    <a:gd name="T46" fmla="*/ 19 w 99"/>
                    <a:gd name="T47" fmla="*/ 405 h 625"/>
                    <a:gd name="T48" fmla="*/ 26 w 99"/>
                    <a:gd name="T49" fmla="*/ 369 h 625"/>
                    <a:gd name="T50" fmla="*/ 33 w 99"/>
                    <a:gd name="T51" fmla="*/ 334 h 625"/>
                    <a:gd name="T52" fmla="*/ 40 w 99"/>
                    <a:gd name="T53" fmla="*/ 303 h 625"/>
                    <a:gd name="T54" fmla="*/ 46 w 99"/>
                    <a:gd name="T55" fmla="*/ 269 h 625"/>
                    <a:gd name="T56" fmla="*/ 53 w 99"/>
                    <a:gd name="T57" fmla="*/ 234 h 625"/>
                    <a:gd name="T58" fmla="*/ 57 w 99"/>
                    <a:gd name="T59" fmla="*/ 200 h 625"/>
                    <a:gd name="T60" fmla="*/ 59 w 99"/>
                    <a:gd name="T61" fmla="*/ 171 h 625"/>
                    <a:gd name="T62" fmla="*/ 62 w 99"/>
                    <a:gd name="T63" fmla="*/ 136 h 625"/>
                    <a:gd name="T64" fmla="*/ 62 w 99"/>
                    <a:gd name="T65" fmla="*/ 98 h 625"/>
                    <a:gd name="T66" fmla="*/ 62 w 99"/>
                    <a:gd name="T67" fmla="*/ 50 h 625"/>
                    <a:gd name="T68" fmla="*/ 58 w 99"/>
                    <a:gd name="T69" fmla="*/ 29 h 625"/>
                    <a:gd name="T70" fmla="*/ 53 w 99"/>
                    <a:gd name="T71" fmla="*/ 0 h 6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4" name="Freeform 11"/>
                <p:cNvSpPr>
                  <a:spLocks/>
                </p:cNvSpPr>
                <p:nvPr/>
              </p:nvSpPr>
              <p:spPr bwMode="auto">
                <a:xfrm>
                  <a:off x="235" y="1998"/>
                  <a:ext cx="436" cy="159"/>
                </a:xfrm>
                <a:custGeom>
                  <a:avLst/>
                  <a:gdLst>
                    <a:gd name="T0" fmla="*/ 435 w 436"/>
                    <a:gd name="T1" fmla="*/ 158 h 159"/>
                    <a:gd name="T2" fmla="*/ 427 w 436"/>
                    <a:gd name="T3" fmla="*/ 130 h 159"/>
                    <a:gd name="T4" fmla="*/ 418 w 436"/>
                    <a:gd name="T5" fmla="*/ 107 h 159"/>
                    <a:gd name="T6" fmla="*/ 409 w 436"/>
                    <a:gd name="T7" fmla="*/ 101 h 159"/>
                    <a:gd name="T8" fmla="*/ 393 w 436"/>
                    <a:gd name="T9" fmla="*/ 94 h 159"/>
                    <a:gd name="T10" fmla="*/ 376 w 436"/>
                    <a:gd name="T11" fmla="*/ 88 h 159"/>
                    <a:gd name="T12" fmla="*/ 359 w 436"/>
                    <a:gd name="T13" fmla="*/ 94 h 159"/>
                    <a:gd name="T14" fmla="*/ 339 w 436"/>
                    <a:gd name="T15" fmla="*/ 98 h 159"/>
                    <a:gd name="T16" fmla="*/ 316 w 436"/>
                    <a:gd name="T17" fmla="*/ 87 h 159"/>
                    <a:gd name="T18" fmla="*/ 285 w 436"/>
                    <a:gd name="T19" fmla="*/ 72 h 159"/>
                    <a:gd name="T20" fmla="*/ 258 w 436"/>
                    <a:gd name="T21" fmla="*/ 59 h 159"/>
                    <a:gd name="T22" fmla="*/ 237 w 436"/>
                    <a:gd name="T23" fmla="*/ 52 h 159"/>
                    <a:gd name="T24" fmla="*/ 205 w 436"/>
                    <a:gd name="T25" fmla="*/ 39 h 159"/>
                    <a:gd name="T26" fmla="*/ 173 w 436"/>
                    <a:gd name="T27" fmla="*/ 27 h 159"/>
                    <a:gd name="T28" fmla="*/ 141 w 436"/>
                    <a:gd name="T29" fmla="*/ 16 h 159"/>
                    <a:gd name="T30" fmla="*/ 109 w 436"/>
                    <a:gd name="T31" fmla="*/ 5 h 159"/>
                    <a:gd name="T32" fmla="*/ 72 w 436"/>
                    <a:gd name="T33" fmla="*/ 3 h 159"/>
                    <a:gd name="T34" fmla="*/ 40 w 436"/>
                    <a:gd name="T35" fmla="*/ 0 h 159"/>
                    <a:gd name="T36" fmla="*/ 32 w 436"/>
                    <a:gd name="T37" fmla="*/ 5 h 159"/>
                    <a:gd name="T38" fmla="*/ 19 w 436"/>
                    <a:gd name="T39" fmla="*/ 14 h 159"/>
                    <a:gd name="T40" fmla="*/ 8 w 436"/>
                    <a:gd name="T41" fmla="*/ 25 h 159"/>
                    <a:gd name="T42" fmla="*/ 0 w 436"/>
                    <a:gd name="T43" fmla="*/ 36 h 159"/>
                    <a:gd name="T44" fmla="*/ 14 w 436"/>
                    <a:gd name="T45" fmla="*/ 38 h 159"/>
                    <a:gd name="T46" fmla="*/ 32 w 436"/>
                    <a:gd name="T47" fmla="*/ 39 h 159"/>
                    <a:gd name="T48" fmla="*/ 48 w 436"/>
                    <a:gd name="T49" fmla="*/ 39 h 159"/>
                    <a:gd name="T50" fmla="*/ 60 w 436"/>
                    <a:gd name="T51" fmla="*/ 38 h 159"/>
                    <a:gd name="T52" fmla="*/ 77 w 436"/>
                    <a:gd name="T53" fmla="*/ 38 h 159"/>
                    <a:gd name="T54" fmla="*/ 100 w 436"/>
                    <a:gd name="T55" fmla="*/ 36 h 159"/>
                    <a:gd name="T56" fmla="*/ 131 w 436"/>
                    <a:gd name="T57" fmla="*/ 38 h 159"/>
                    <a:gd name="T58" fmla="*/ 157 w 436"/>
                    <a:gd name="T59" fmla="*/ 39 h 159"/>
                    <a:gd name="T60" fmla="*/ 182 w 436"/>
                    <a:gd name="T61" fmla="*/ 47 h 159"/>
                    <a:gd name="T62" fmla="*/ 209 w 436"/>
                    <a:gd name="T63" fmla="*/ 50 h 159"/>
                    <a:gd name="T64" fmla="*/ 234 w 436"/>
                    <a:gd name="T65" fmla="*/ 54 h 159"/>
                    <a:gd name="T66" fmla="*/ 255 w 436"/>
                    <a:gd name="T67" fmla="*/ 63 h 159"/>
                    <a:gd name="T68" fmla="*/ 277 w 436"/>
                    <a:gd name="T69" fmla="*/ 76 h 159"/>
                    <a:gd name="T70" fmla="*/ 297 w 436"/>
                    <a:gd name="T71" fmla="*/ 88 h 159"/>
                    <a:gd name="T72" fmla="*/ 320 w 436"/>
                    <a:gd name="T73" fmla="*/ 101 h 159"/>
                    <a:gd name="T74" fmla="*/ 331 w 436"/>
                    <a:gd name="T75" fmla="*/ 103 h 159"/>
                    <a:gd name="T76" fmla="*/ 342 w 436"/>
                    <a:gd name="T77" fmla="*/ 101 h 159"/>
                    <a:gd name="T78" fmla="*/ 358 w 436"/>
                    <a:gd name="T79" fmla="*/ 110 h 159"/>
                    <a:gd name="T80" fmla="*/ 375 w 436"/>
                    <a:gd name="T81" fmla="*/ 119 h 159"/>
                    <a:gd name="T82" fmla="*/ 390 w 436"/>
                    <a:gd name="T83" fmla="*/ 130 h 159"/>
                    <a:gd name="T84" fmla="*/ 413 w 436"/>
                    <a:gd name="T85" fmla="*/ 143 h 159"/>
                    <a:gd name="T86" fmla="*/ 427 w 436"/>
                    <a:gd name="T87" fmla="*/ 150 h 159"/>
                    <a:gd name="T88" fmla="*/ 435 w 436"/>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5" name="Freeform 12"/>
                <p:cNvSpPr>
                  <a:spLocks/>
                </p:cNvSpPr>
                <p:nvPr/>
              </p:nvSpPr>
              <p:spPr bwMode="auto">
                <a:xfrm>
                  <a:off x="215" y="2093"/>
                  <a:ext cx="451" cy="67"/>
                </a:xfrm>
                <a:custGeom>
                  <a:avLst/>
                  <a:gdLst>
                    <a:gd name="T0" fmla="*/ 450 w 451"/>
                    <a:gd name="T1" fmla="*/ 66 h 67"/>
                    <a:gd name="T2" fmla="*/ 439 w 451"/>
                    <a:gd name="T3" fmla="*/ 60 h 67"/>
                    <a:gd name="T4" fmla="*/ 426 w 451"/>
                    <a:gd name="T5" fmla="*/ 53 h 67"/>
                    <a:gd name="T6" fmla="*/ 411 w 451"/>
                    <a:gd name="T7" fmla="*/ 45 h 67"/>
                    <a:gd name="T8" fmla="*/ 398 w 451"/>
                    <a:gd name="T9" fmla="*/ 40 h 67"/>
                    <a:gd name="T10" fmla="*/ 381 w 451"/>
                    <a:gd name="T11" fmla="*/ 33 h 67"/>
                    <a:gd name="T12" fmla="*/ 361 w 451"/>
                    <a:gd name="T13" fmla="*/ 20 h 67"/>
                    <a:gd name="T14" fmla="*/ 344 w 451"/>
                    <a:gd name="T15" fmla="*/ 11 h 67"/>
                    <a:gd name="T16" fmla="*/ 328 w 451"/>
                    <a:gd name="T17" fmla="*/ 9 h 67"/>
                    <a:gd name="T18" fmla="*/ 309 w 451"/>
                    <a:gd name="T19" fmla="*/ 12 h 67"/>
                    <a:gd name="T20" fmla="*/ 282 w 451"/>
                    <a:gd name="T21" fmla="*/ 18 h 67"/>
                    <a:gd name="T22" fmla="*/ 272 w 451"/>
                    <a:gd name="T23" fmla="*/ 16 h 67"/>
                    <a:gd name="T24" fmla="*/ 238 w 451"/>
                    <a:gd name="T25" fmla="*/ 11 h 67"/>
                    <a:gd name="T26" fmla="*/ 201 w 451"/>
                    <a:gd name="T27" fmla="*/ 5 h 67"/>
                    <a:gd name="T28" fmla="*/ 177 w 451"/>
                    <a:gd name="T29" fmla="*/ 1 h 67"/>
                    <a:gd name="T30" fmla="*/ 146 w 451"/>
                    <a:gd name="T31" fmla="*/ 0 h 67"/>
                    <a:gd name="T32" fmla="*/ 113 w 451"/>
                    <a:gd name="T33" fmla="*/ 1 h 67"/>
                    <a:gd name="T34" fmla="*/ 93 w 451"/>
                    <a:gd name="T35" fmla="*/ 5 h 67"/>
                    <a:gd name="T36" fmla="*/ 69 w 451"/>
                    <a:gd name="T37" fmla="*/ 9 h 67"/>
                    <a:gd name="T38" fmla="*/ 47 w 451"/>
                    <a:gd name="T39" fmla="*/ 11 h 67"/>
                    <a:gd name="T40" fmla="*/ 25 w 451"/>
                    <a:gd name="T41" fmla="*/ 14 h 67"/>
                    <a:gd name="T42" fmla="*/ 22 w 451"/>
                    <a:gd name="T43" fmla="*/ 29 h 67"/>
                    <a:gd name="T44" fmla="*/ 17 w 451"/>
                    <a:gd name="T45" fmla="*/ 38 h 67"/>
                    <a:gd name="T46" fmla="*/ 10 w 451"/>
                    <a:gd name="T47" fmla="*/ 49 h 67"/>
                    <a:gd name="T48" fmla="*/ 0 w 451"/>
                    <a:gd name="T49" fmla="*/ 58 h 67"/>
                    <a:gd name="T50" fmla="*/ 17 w 451"/>
                    <a:gd name="T51" fmla="*/ 53 h 67"/>
                    <a:gd name="T52" fmla="*/ 39 w 451"/>
                    <a:gd name="T53" fmla="*/ 47 h 67"/>
                    <a:gd name="T54" fmla="*/ 57 w 451"/>
                    <a:gd name="T55" fmla="*/ 42 h 67"/>
                    <a:gd name="T56" fmla="*/ 76 w 451"/>
                    <a:gd name="T57" fmla="*/ 38 h 67"/>
                    <a:gd name="T58" fmla="*/ 96 w 451"/>
                    <a:gd name="T59" fmla="*/ 34 h 67"/>
                    <a:gd name="T60" fmla="*/ 128 w 451"/>
                    <a:gd name="T61" fmla="*/ 33 h 67"/>
                    <a:gd name="T62" fmla="*/ 163 w 451"/>
                    <a:gd name="T63" fmla="*/ 29 h 67"/>
                    <a:gd name="T64" fmla="*/ 202 w 451"/>
                    <a:gd name="T65" fmla="*/ 27 h 67"/>
                    <a:gd name="T66" fmla="*/ 242 w 451"/>
                    <a:gd name="T67" fmla="*/ 23 h 67"/>
                    <a:gd name="T68" fmla="*/ 278 w 451"/>
                    <a:gd name="T69" fmla="*/ 20 h 67"/>
                    <a:gd name="T70" fmla="*/ 309 w 451"/>
                    <a:gd name="T71" fmla="*/ 25 h 67"/>
                    <a:gd name="T72" fmla="*/ 330 w 451"/>
                    <a:gd name="T73" fmla="*/ 33 h 67"/>
                    <a:gd name="T74" fmla="*/ 354 w 451"/>
                    <a:gd name="T75" fmla="*/ 40 h 67"/>
                    <a:gd name="T76" fmla="*/ 379 w 451"/>
                    <a:gd name="T77" fmla="*/ 47 h 67"/>
                    <a:gd name="T78" fmla="*/ 407 w 451"/>
                    <a:gd name="T79" fmla="*/ 56 h 67"/>
                    <a:gd name="T80" fmla="*/ 427 w 451"/>
                    <a:gd name="T81" fmla="*/ 62 h 67"/>
                    <a:gd name="T82" fmla="*/ 450 w 451"/>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1" name="Freeform 13"/>
              <p:cNvSpPr>
                <a:spLocks/>
              </p:cNvSpPr>
              <p:nvPr/>
            </p:nvSpPr>
            <p:spPr bwMode="auto">
              <a:xfrm>
                <a:off x="66" y="336"/>
                <a:ext cx="821" cy="1213"/>
              </a:xfrm>
              <a:custGeom>
                <a:avLst/>
                <a:gdLst>
                  <a:gd name="T0" fmla="*/ 259 w 821"/>
                  <a:gd name="T1" fmla="*/ 527 h 1213"/>
                  <a:gd name="T2" fmla="*/ 286 w 821"/>
                  <a:gd name="T3" fmla="*/ 500 h 1213"/>
                  <a:gd name="T4" fmla="*/ 240 w 821"/>
                  <a:gd name="T5" fmla="*/ 340 h 1213"/>
                  <a:gd name="T6" fmla="*/ 172 w 821"/>
                  <a:gd name="T7" fmla="*/ 181 h 1213"/>
                  <a:gd name="T8" fmla="*/ 98 w 821"/>
                  <a:gd name="T9" fmla="*/ 109 h 1213"/>
                  <a:gd name="T10" fmla="*/ 162 w 821"/>
                  <a:gd name="T11" fmla="*/ 147 h 1213"/>
                  <a:gd name="T12" fmla="*/ 230 w 821"/>
                  <a:gd name="T13" fmla="*/ 272 h 1213"/>
                  <a:gd name="T14" fmla="*/ 292 w 821"/>
                  <a:gd name="T15" fmla="*/ 409 h 1213"/>
                  <a:gd name="T16" fmla="*/ 336 w 821"/>
                  <a:gd name="T17" fmla="*/ 545 h 1213"/>
                  <a:gd name="T18" fmla="*/ 374 w 821"/>
                  <a:gd name="T19" fmla="*/ 489 h 1213"/>
                  <a:gd name="T20" fmla="*/ 381 w 821"/>
                  <a:gd name="T21" fmla="*/ 371 h 1213"/>
                  <a:gd name="T22" fmla="*/ 395 w 821"/>
                  <a:gd name="T23" fmla="*/ 212 h 1213"/>
                  <a:gd name="T24" fmla="*/ 430 w 821"/>
                  <a:gd name="T25" fmla="*/ 85 h 1213"/>
                  <a:gd name="T26" fmla="*/ 452 w 821"/>
                  <a:gd name="T27" fmla="*/ 41 h 1213"/>
                  <a:gd name="T28" fmla="*/ 430 w 821"/>
                  <a:gd name="T29" fmla="*/ 174 h 1213"/>
                  <a:gd name="T30" fmla="*/ 418 w 821"/>
                  <a:gd name="T31" fmla="*/ 347 h 1213"/>
                  <a:gd name="T32" fmla="*/ 411 w 821"/>
                  <a:gd name="T33" fmla="*/ 504 h 1213"/>
                  <a:gd name="T34" fmla="*/ 429 w 821"/>
                  <a:gd name="T35" fmla="*/ 595 h 1213"/>
                  <a:gd name="T36" fmla="*/ 523 w 821"/>
                  <a:gd name="T37" fmla="*/ 576 h 1213"/>
                  <a:gd name="T38" fmla="*/ 647 w 821"/>
                  <a:gd name="T39" fmla="*/ 580 h 1213"/>
                  <a:gd name="T40" fmla="*/ 744 w 821"/>
                  <a:gd name="T41" fmla="*/ 629 h 1213"/>
                  <a:gd name="T42" fmla="*/ 820 w 821"/>
                  <a:gd name="T43" fmla="*/ 738 h 1213"/>
                  <a:gd name="T44" fmla="*/ 728 w 821"/>
                  <a:gd name="T45" fmla="*/ 722 h 1213"/>
                  <a:gd name="T46" fmla="*/ 631 w 821"/>
                  <a:gd name="T47" fmla="*/ 686 h 1213"/>
                  <a:gd name="T48" fmla="*/ 502 w 821"/>
                  <a:gd name="T49" fmla="*/ 666 h 1213"/>
                  <a:gd name="T50" fmla="*/ 417 w 821"/>
                  <a:gd name="T51" fmla="*/ 676 h 1213"/>
                  <a:gd name="T52" fmla="*/ 466 w 821"/>
                  <a:gd name="T53" fmla="*/ 729 h 1213"/>
                  <a:gd name="T54" fmla="*/ 575 w 821"/>
                  <a:gd name="T55" fmla="*/ 758 h 1213"/>
                  <a:gd name="T56" fmla="*/ 685 w 821"/>
                  <a:gd name="T57" fmla="*/ 782 h 1213"/>
                  <a:gd name="T58" fmla="*/ 766 w 821"/>
                  <a:gd name="T59" fmla="*/ 858 h 1213"/>
                  <a:gd name="T60" fmla="*/ 808 w 821"/>
                  <a:gd name="T61" fmla="*/ 966 h 1213"/>
                  <a:gd name="T62" fmla="*/ 707 w 821"/>
                  <a:gd name="T63" fmla="*/ 900 h 1213"/>
                  <a:gd name="T64" fmla="*/ 604 w 821"/>
                  <a:gd name="T65" fmla="*/ 833 h 1213"/>
                  <a:gd name="T66" fmla="*/ 505 w 821"/>
                  <a:gd name="T67" fmla="*/ 775 h 1213"/>
                  <a:gd name="T68" fmla="*/ 430 w 821"/>
                  <a:gd name="T69" fmla="*/ 747 h 1213"/>
                  <a:gd name="T70" fmla="*/ 383 w 821"/>
                  <a:gd name="T71" fmla="*/ 802 h 1213"/>
                  <a:gd name="T72" fmla="*/ 426 w 821"/>
                  <a:gd name="T73" fmla="*/ 942 h 1213"/>
                  <a:gd name="T74" fmla="*/ 460 w 821"/>
                  <a:gd name="T75" fmla="*/ 1111 h 1213"/>
                  <a:gd name="T76" fmla="*/ 401 w 821"/>
                  <a:gd name="T77" fmla="*/ 1126 h 1213"/>
                  <a:gd name="T78" fmla="*/ 367 w 821"/>
                  <a:gd name="T79" fmla="*/ 942 h 1213"/>
                  <a:gd name="T80" fmla="*/ 318 w 821"/>
                  <a:gd name="T81" fmla="*/ 833 h 1213"/>
                  <a:gd name="T82" fmla="*/ 263 w 821"/>
                  <a:gd name="T83" fmla="*/ 893 h 1213"/>
                  <a:gd name="T84" fmla="*/ 203 w 821"/>
                  <a:gd name="T85" fmla="*/ 1006 h 1213"/>
                  <a:gd name="T86" fmla="*/ 140 w 821"/>
                  <a:gd name="T87" fmla="*/ 1170 h 1213"/>
                  <a:gd name="T88" fmla="*/ 162 w 821"/>
                  <a:gd name="T89" fmla="*/ 1020 h 1213"/>
                  <a:gd name="T90" fmla="*/ 218 w 821"/>
                  <a:gd name="T91" fmla="*/ 886 h 1213"/>
                  <a:gd name="T92" fmla="*/ 287 w 821"/>
                  <a:gd name="T93" fmla="*/ 775 h 1213"/>
                  <a:gd name="T94" fmla="*/ 314 w 821"/>
                  <a:gd name="T95" fmla="*/ 691 h 1213"/>
                  <a:gd name="T96" fmla="*/ 244 w 821"/>
                  <a:gd name="T97" fmla="*/ 737 h 1213"/>
                  <a:gd name="T98" fmla="*/ 165 w 821"/>
                  <a:gd name="T99" fmla="*/ 849 h 1213"/>
                  <a:gd name="T100" fmla="*/ 89 w 821"/>
                  <a:gd name="T101" fmla="*/ 979 h 1213"/>
                  <a:gd name="T102" fmla="*/ 78 w 821"/>
                  <a:gd name="T103" fmla="*/ 939 h 1213"/>
                  <a:gd name="T104" fmla="*/ 134 w 821"/>
                  <a:gd name="T105" fmla="*/ 853 h 1213"/>
                  <a:gd name="T106" fmla="*/ 225 w 821"/>
                  <a:gd name="T107" fmla="*/ 746 h 1213"/>
                  <a:gd name="T108" fmla="*/ 318 w 821"/>
                  <a:gd name="T109" fmla="*/ 669 h 1213"/>
                  <a:gd name="T110" fmla="*/ 233 w 821"/>
                  <a:gd name="T111" fmla="*/ 587 h 1213"/>
                  <a:gd name="T112" fmla="*/ 146 w 821"/>
                  <a:gd name="T113" fmla="*/ 484 h 1213"/>
                  <a:gd name="T114" fmla="*/ 56 w 821"/>
                  <a:gd name="T115" fmla="*/ 383 h 1213"/>
                  <a:gd name="T116" fmla="*/ 11 w 821"/>
                  <a:gd name="T117" fmla="*/ 320 h 1213"/>
                  <a:gd name="T118" fmla="*/ 101 w 821"/>
                  <a:gd name="T119" fmla="*/ 374 h 1213"/>
                  <a:gd name="T120" fmla="*/ 202 w 821"/>
                  <a:gd name="T121" fmla="*/ 471 h 1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7" name="Arc 14"/>
            <p:cNvSpPr>
              <a:spLocks/>
            </p:cNvSpPr>
            <p:nvPr/>
          </p:nvSpPr>
          <p:spPr bwMode="auto">
            <a:xfrm>
              <a:off x="1" y="4174"/>
              <a:ext cx="5753" cy="136"/>
            </a:xfrm>
            <a:custGeom>
              <a:avLst/>
              <a:gdLst>
                <a:gd name="T0" fmla="*/ 0 w 43200"/>
                <a:gd name="T1" fmla="*/ 1 h 21615"/>
                <a:gd name="T2" fmla="*/ 766 w 43200"/>
                <a:gd name="T3" fmla="*/ 1 h 21615"/>
                <a:gd name="T4" fmla="*/ 383 w 43200"/>
                <a:gd name="T5" fmla="*/ 1 h 21615"/>
                <a:gd name="T6" fmla="*/ 0 60000 65536"/>
                <a:gd name="T7" fmla="*/ 0 60000 65536"/>
                <a:gd name="T8" fmla="*/ 0 60000 65536"/>
              </a:gdLst>
              <a:ahLst/>
              <a:cxnLst>
                <a:cxn ang="T6">
                  <a:pos x="T0" y="T1"/>
                </a:cxn>
                <a:cxn ang="T7">
                  <a:pos x="T2" y="T3"/>
                </a:cxn>
                <a:cxn ang="T8">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lnTo>
                    <a:pt x="0" y="21614"/>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8" name="Line 15"/>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nvGrpSpPr>
            <p:cNvPr id="9" name="Group 16"/>
            <p:cNvGrpSpPr>
              <a:grpSpLocks/>
            </p:cNvGrpSpPr>
            <p:nvPr/>
          </p:nvGrpSpPr>
          <p:grpSpPr bwMode="auto">
            <a:xfrm>
              <a:off x="2256" y="3360"/>
              <a:ext cx="1145" cy="839"/>
              <a:chOff x="2256" y="3360"/>
              <a:chExt cx="1145" cy="839"/>
            </a:xfrm>
          </p:grpSpPr>
          <p:sp>
            <p:nvSpPr>
              <p:cNvPr id="25" name="Oval 17"/>
              <p:cNvSpPr>
                <a:spLocks noChangeArrowheads="1"/>
              </p:cNvSpPr>
              <p:nvPr/>
            </p:nvSpPr>
            <p:spPr bwMode="auto">
              <a:xfrm>
                <a:off x="2356" y="3360"/>
                <a:ext cx="992" cy="78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26" name="Freeform 18" descr="Narrow horizontal"/>
              <p:cNvSpPr>
                <a:spLocks/>
              </p:cNvSpPr>
              <p:nvPr/>
            </p:nvSpPr>
            <p:spPr bwMode="auto">
              <a:xfrm>
                <a:off x="2256" y="3893"/>
                <a:ext cx="1145" cy="306"/>
              </a:xfrm>
              <a:custGeom>
                <a:avLst/>
                <a:gdLst>
                  <a:gd name="T0" fmla="*/ 1036 w 1145"/>
                  <a:gd name="T1" fmla="*/ 0 h 306"/>
                  <a:gd name="T2" fmla="*/ 978 w 1145"/>
                  <a:gd name="T3" fmla="*/ 26 h 306"/>
                  <a:gd name="T4" fmla="*/ 1036 w 1145"/>
                  <a:gd name="T5" fmla="*/ 41 h 306"/>
                  <a:gd name="T6" fmla="*/ 1022 w 1145"/>
                  <a:gd name="T7" fmla="*/ 77 h 306"/>
                  <a:gd name="T8" fmla="*/ 950 w 1145"/>
                  <a:gd name="T9" fmla="*/ 93 h 306"/>
                  <a:gd name="T10" fmla="*/ 1050 w 1145"/>
                  <a:gd name="T11" fmla="*/ 108 h 306"/>
                  <a:gd name="T12" fmla="*/ 1144 w 1145"/>
                  <a:gd name="T13" fmla="*/ 124 h 306"/>
                  <a:gd name="T14" fmla="*/ 1050 w 1145"/>
                  <a:gd name="T15" fmla="*/ 139 h 306"/>
                  <a:gd name="T16" fmla="*/ 950 w 1145"/>
                  <a:gd name="T17" fmla="*/ 133 h 306"/>
                  <a:gd name="T18" fmla="*/ 992 w 1145"/>
                  <a:gd name="T19" fmla="*/ 175 h 306"/>
                  <a:gd name="T20" fmla="*/ 1080 w 1145"/>
                  <a:gd name="T21" fmla="*/ 180 h 306"/>
                  <a:gd name="T22" fmla="*/ 992 w 1145"/>
                  <a:gd name="T23" fmla="*/ 202 h 306"/>
                  <a:gd name="T24" fmla="*/ 884 w 1145"/>
                  <a:gd name="T25" fmla="*/ 202 h 306"/>
                  <a:gd name="T26" fmla="*/ 928 w 1145"/>
                  <a:gd name="T27" fmla="*/ 232 h 306"/>
                  <a:gd name="T28" fmla="*/ 892 w 1145"/>
                  <a:gd name="T29" fmla="*/ 253 h 306"/>
                  <a:gd name="T30" fmla="*/ 821 w 1145"/>
                  <a:gd name="T31" fmla="*/ 269 h 306"/>
                  <a:gd name="T32" fmla="*/ 769 w 1145"/>
                  <a:gd name="T33" fmla="*/ 284 h 306"/>
                  <a:gd name="T34" fmla="*/ 683 w 1145"/>
                  <a:gd name="T35" fmla="*/ 284 h 306"/>
                  <a:gd name="T36" fmla="*/ 633 w 1145"/>
                  <a:gd name="T37" fmla="*/ 305 h 306"/>
                  <a:gd name="T38" fmla="*/ 504 w 1145"/>
                  <a:gd name="T39" fmla="*/ 305 h 306"/>
                  <a:gd name="T40" fmla="*/ 452 w 1145"/>
                  <a:gd name="T41" fmla="*/ 305 h 306"/>
                  <a:gd name="T42" fmla="*/ 474 w 1145"/>
                  <a:gd name="T43" fmla="*/ 289 h 306"/>
                  <a:gd name="T44" fmla="*/ 360 w 1145"/>
                  <a:gd name="T45" fmla="*/ 284 h 306"/>
                  <a:gd name="T46" fmla="*/ 410 w 1145"/>
                  <a:gd name="T47" fmla="*/ 278 h 306"/>
                  <a:gd name="T48" fmla="*/ 488 w 1145"/>
                  <a:gd name="T49" fmla="*/ 263 h 306"/>
                  <a:gd name="T50" fmla="*/ 380 w 1145"/>
                  <a:gd name="T51" fmla="*/ 258 h 306"/>
                  <a:gd name="T52" fmla="*/ 273 w 1145"/>
                  <a:gd name="T53" fmla="*/ 253 h 306"/>
                  <a:gd name="T54" fmla="*/ 215 w 1145"/>
                  <a:gd name="T55" fmla="*/ 232 h 306"/>
                  <a:gd name="T56" fmla="*/ 322 w 1145"/>
                  <a:gd name="T57" fmla="*/ 232 h 306"/>
                  <a:gd name="T58" fmla="*/ 273 w 1145"/>
                  <a:gd name="T59" fmla="*/ 217 h 306"/>
                  <a:gd name="T60" fmla="*/ 165 w 1145"/>
                  <a:gd name="T61" fmla="*/ 217 h 306"/>
                  <a:gd name="T62" fmla="*/ 49 w 1145"/>
                  <a:gd name="T63" fmla="*/ 211 h 306"/>
                  <a:gd name="T64" fmla="*/ 101 w 1145"/>
                  <a:gd name="T65" fmla="*/ 206 h 306"/>
                  <a:gd name="T66" fmla="*/ 215 w 1145"/>
                  <a:gd name="T67" fmla="*/ 206 h 306"/>
                  <a:gd name="T68" fmla="*/ 245 w 1145"/>
                  <a:gd name="T69" fmla="*/ 180 h 306"/>
                  <a:gd name="T70" fmla="*/ 129 w 1145"/>
                  <a:gd name="T71" fmla="*/ 175 h 306"/>
                  <a:gd name="T72" fmla="*/ 35 w 1145"/>
                  <a:gd name="T73" fmla="*/ 175 h 306"/>
                  <a:gd name="T74" fmla="*/ 85 w 1145"/>
                  <a:gd name="T75" fmla="*/ 160 h 306"/>
                  <a:gd name="T76" fmla="*/ 201 w 1145"/>
                  <a:gd name="T77" fmla="*/ 160 h 306"/>
                  <a:gd name="T78" fmla="*/ 165 w 1145"/>
                  <a:gd name="T79" fmla="*/ 144 h 306"/>
                  <a:gd name="T80" fmla="*/ 63 w 1145"/>
                  <a:gd name="T81" fmla="*/ 133 h 306"/>
                  <a:gd name="T82" fmla="*/ 137 w 1145"/>
                  <a:gd name="T83" fmla="*/ 113 h 306"/>
                  <a:gd name="T84" fmla="*/ 231 w 1145"/>
                  <a:gd name="T85" fmla="*/ 113 h 306"/>
                  <a:gd name="T86" fmla="*/ 215 w 1145"/>
                  <a:gd name="T87" fmla="*/ 93 h 306"/>
                  <a:gd name="T88" fmla="*/ 107 w 1145"/>
                  <a:gd name="T89" fmla="*/ 93 h 306"/>
                  <a:gd name="T90" fmla="*/ 157 w 1145"/>
                  <a:gd name="T91" fmla="*/ 82 h 306"/>
                  <a:gd name="T92" fmla="*/ 129 w 1145"/>
                  <a:gd name="T93" fmla="*/ 62 h 306"/>
                  <a:gd name="T94" fmla="*/ 43 w 1145"/>
                  <a:gd name="T95" fmla="*/ 62 h 306"/>
                  <a:gd name="T96" fmla="*/ 43 w 1145"/>
                  <a:gd name="T97" fmla="*/ 35 h 306"/>
                  <a:gd name="T98" fmla="*/ 151 w 1145"/>
                  <a:gd name="T99" fmla="*/ 35 h 306"/>
                  <a:gd name="T100" fmla="*/ 107 w 1145"/>
                  <a:gd name="T101" fmla="*/ 20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10" name="Group 19"/>
            <p:cNvGrpSpPr>
              <a:grpSpLocks/>
            </p:cNvGrpSpPr>
            <p:nvPr/>
          </p:nvGrpSpPr>
          <p:grpSpPr bwMode="auto">
            <a:xfrm>
              <a:off x="4080" y="1488"/>
              <a:ext cx="1701" cy="2825"/>
              <a:chOff x="4080" y="1488"/>
              <a:chExt cx="1701" cy="2825"/>
            </a:xfrm>
          </p:grpSpPr>
          <p:grpSp>
            <p:nvGrpSpPr>
              <p:cNvPr id="11" name="Group 20"/>
              <p:cNvGrpSpPr>
                <a:grpSpLocks/>
              </p:cNvGrpSpPr>
              <p:nvPr/>
            </p:nvGrpSpPr>
            <p:grpSpPr bwMode="auto">
              <a:xfrm>
                <a:off x="4080" y="1488"/>
                <a:ext cx="1657" cy="2825"/>
                <a:chOff x="4080" y="1488"/>
                <a:chExt cx="1657" cy="2825"/>
              </a:xfrm>
            </p:grpSpPr>
            <p:grpSp>
              <p:nvGrpSpPr>
                <p:cNvPr id="14" name="Group 21"/>
                <p:cNvGrpSpPr>
                  <a:grpSpLocks/>
                </p:cNvGrpSpPr>
                <p:nvPr/>
              </p:nvGrpSpPr>
              <p:grpSpPr bwMode="auto">
                <a:xfrm>
                  <a:off x="4927" y="1488"/>
                  <a:ext cx="810" cy="2784"/>
                  <a:chOff x="4927" y="1488"/>
                  <a:chExt cx="810" cy="2784"/>
                </a:xfrm>
              </p:grpSpPr>
              <p:sp>
                <p:nvSpPr>
                  <p:cNvPr id="23" name="Freeform 53"/>
                  <p:cNvSpPr>
                    <a:spLocks/>
                  </p:cNvSpPr>
                  <p:nvPr/>
                </p:nvSpPr>
                <p:spPr bwMode="auto">
                  <a:xfrm>
                    <a:off x="5412" y="2077"/>
                    <a:ext cx="291" cy="2195"/>
                  </a:xfrm>
                  <a:custGeom>
                    <a:avLst/>
                    <a:gdLst>
                      <a:gd name="T0" fmla="*/ 290 w 291"/>
                      <a:gd name="T1" fmla="*/ 1020 h 2195"/>
                      <a:gd name="T2" fmla="*/ 265 w 291"/>
                      <a:gd name="T3" fmla="*/ 1466 h 2195"/>
                      <a:gd name="T4" fmla="*/ 241 w 291"/>
                      <a:gd name="T5" fmla="*/ 1825 h 2195"/>
                      <a:gd name="T6" fmla="*/ 224 w 291"/>
                      <a:gd name="T7" fmla="*/ 2089 h 2195"/>
                      <a:gd name="T8" fmla="*/ 228 w 291"/>
                      <a:gd name="T9" fmla="*/ 2194 h 2195"/>
                      <a:gd name="T10" fmla="*/ 193 w 291"/>
                      <a:gd name="T11" fmla="*/ 2194 h 2195"/>
                      <a:gd name="T12" fmla="*/ 183 w 291"/>
                      <a:gd name="T13" fmla="*/ 2041 h 2195"/>
                      <a:gd name="T14" fmla="*/ 177 w 291"/>
                      <a:gd name="T15" fmla="*/ 1808 h 2195"/>
                      <a:gd name="T16" fmla="*/ 164 w 291"/>
                      <a:gd name="T17" fmla="*/ 1590 h 2195"/>
                      <a:gd name="T18" fmla="*/ 158 w 291"/>
                      <a:gd name="T19" fmla="*/ 1427 h 2195"/>
                      <a:gd name="T20" fmla="*/ 145 w 291"/>
                      <a:gd name="T21" fmla="*/ 1190 h 2195"/>
                      <a:gd name="T22" fmla="*/ 128 w 291"/>
                      <a:gd name="T23" fmla="*/ 984 h 2195"/>
                      <a:gd name="T24" fmla="*/ 114 w 291"/>
                      <a:gd name="T25" fmla="*/ 804 h 2195"/>
                      <a:gd name="T26" fmla="*/ 100 w 291"/>
                      <a:gd name="T27" fmla="*/ 609 h 2195"/>
                      <a:gd name="T28" fmla="*/ 79 w 291"/>
                      <a:gd name="T29" fmla="*/ 418 h 2195"/>
                      <a:gd name="T30" fmla="*/ 54 w 291"/>
                      <a:gd name="T31" fmla="*/ 256 h 2195"/>
                      <a:gd name="T32" fmla="*/ 13 w 291"/>
                      <a:gd name="T33" fmla="*/ 98 h 2195"/>
                      <a:gd name="T34" fmla="*/ 0 w 291"/>
                      <a:gd name="T35" fmla="*/ 36 h 2195"/>
                      <a:gd name="T36" fmla="*/ 16 w 291"/>
                      <a:gd name="T37" fmla="*/ 0 h 2195"/>
                      <a:gd name="T38" fmla="*/ 42 w 291"/>
                      <a:gd name="T39" fmla="*/ 63 h 2195"/>
                      <a:gd name="T40" fmla="*/ 79 w 291"/>
                      <a:gd name="T41" fmla="*/ 210 h 2195"/>
                      <a:gd name="T42" fmla="*/ 106 w 291"/>
                      <a:gd name="T43" fmla="*/ 360 h 2195"/>
                      <a:gd name="T44" fmla="*/ 128 w 291"/>
                      <a:gd name="T45" fmla="*/ 517 h 2195"/>
                      <a:gd name="T46" fmla="*/ 141 w 291"/>
                      <a:gd name="T47" fmla="*/ 717 h 2195"/>
                      <a:gd name="T48" fmla="*/ 155 w 291"/>
                      <a:gd name="T49" fmla="*/ 906 h 2195"/>
                      <a:gd name="T50" fmla="*/ 175 w 291"/>
                      <a:gd name="T51" fmla="*/ 1163 h 2195"/>
                      <a:gd name="T52" fmla="*/ 190 w 291"/>
                      <a:gd name="T53" fmla="*/ 1373 h 2195"/>
                      <a:gd name="T54" fmla="*/ 196 w 291"/>
                      <a:gd name="T55" fmla="*/ 1541 h 2195"/>
                      <a:gd name="T56" fmla="*/ 203 w 291"/>
                      <a:gd name="T57" fmla="*/ 1715 h 2195"/>
                      <a:gd name="T58" fmla="*/ 216 w 291"/>
                      <a:gd name="T59" fmla="*/ 1894 h 2195"/>
                      <a:gd name="T60" fmla="*/ 235 w 291"/>
                      <a:gd name="T61" fmla="*/ 1586 h 2195"/>
                      <a:gd name="T62" fmla="*/ 257 w 291"/>
                      <a:gd name="T63" fmla="*/ 1296 h 2195"/>
                      <a:gd name="T64" fmla="*/ 290 w 291"/>
                      <a:gd name="T65" fmla="*/ 1020 h 2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4" name="Freeform 54"/>
                  <p:cNvSpPr>
                    <a:spLocks/>
                  </p:cNvSpPr>
                  <p:nvPr/>
                </p:nvSpPr>
                <p:spPr bwMode="auto">
                  <a:xfrm>
                    <a:off x="4927" y="1488"/>
                    <a:ext cx="810" cy="1601"/>
                  </a:xfrm>
                  <a:custGeom>
                    <a:avLst/>
                    <a:gdLst>
                      <a:gd name="T0" fmla="*/ 449 w 810"/>
                      <a:gd name="T1" fmla="*/ 233 h 1601"/>
                      <a:gd name="T2" fmla="*/ 348 w 810"/>
                      <a:gd name="T3" fmla="*/ 44 h 1601"/>
                      <a:gd name="T4" fmla="*/ 181 w 810"/>
                      <a:gd name="T5" fmla="*/ 3 h 1601"/>
                      <a:gd name="T6" fmla="*/ 192 w 810"/>
                      <a:gd name="T7" fmla="*/ 44 h 1601"/>
                      <a:gd name="T8" fmla="*/ 319 w 810"/>
                      <a:gd name="T9" fmla="*/ 135 h 1601"/>
                      <a:gd name="T10" fmla="*/ 431 w 810"/>
                      <a:gd name="T11" fmla="*/ 461 h 1601"/>
                      <a:gd name="T12" fmla="*/ 241 w 810"/>
                      <a:gd name="T13" fmla="*/ 293 h 1601"/>
                      <a:gd name="T14" fmla="*/ 108 w 810"/>
                      <a:gd name="T15" fmla="*/ 260 h 1601"/>
                      <a:gd name="T16" fmla="*/ 24 w 810"/>
                      <a:gd name="T17" fmla="*/ 357 h 1601"/>
                      <a:gd name="T18" fmla="*/ 126 w 810"/>
                      <a:gd name="T19" fmla="*/ 357 h 1601"/>
                      <a:gd name="T20" fmla="*/ 359 w 810"/>
                      <a:gd name="T21" fmla="*/ 445 h 1601"/>
                      <a:gd name="T22" fmla="*/ 344 w 810"/>
                      <a:gd name="T23" fmla="*/ 505 h 1601"/>
                      <a:gd name="T24" fmla="*/ 305 w 810"/>
                      <a:gd name="T25" fmla="*/ 588 h 1601"/>
                      <a:gd name="T26" fmla="*/ 417 w 810"/>
                      <a:gd name="T27" fmla="*/ 586 h 1601"/>
                      <a:gd name="T28" fmla="*/ 227 w 810"/>
                      <a:gd name="T29" fmla="*/ 665 h 1601"/>
                      <a:gd name="T30" fmla="*/ 125 w 810"/>
                      <a:gd name="T31" fmla="*/ 804 h 1601"/>
                      <a:gd name="T32" fmla="*/ 22 w 810"/>
                      <a:gd name="T33" fmla="*/ 1121 h 1601"/>
                      <a:gd name="T34" fmla="*/ 240 w 810"/>
                      <a:gd name="T35" fmla="*/ 797 h 1601"/>
                      <a:gd name="T36" fmla="*/ 391 w 810"/>
                      <a:gd name="T37" fmla="*/ 667 h 1601"/>
                      <a:gd name="T38" fmla="*/ 313 w 810"/>
                      <a:gd name="T39" fmla="*/ 928 h 1601"/>
                      <a:gd name="T40" fmla="*/ 253 w 810"/>
                      <a:gd name="T41" fmla="*/ 1165 h 1601"/>
                      <a:gd name="T42" fmla="*/ 237 w 810"/>
                      <a:gd name="T43" fmla="*/ 1405 h 1601"/>
                      <a:gd name="T44" fmla="*/ 325 w 810"/>
                      <a:gd name="T45" fmla="*/ 1044 h 1601"/>
                      <a:gd name="T46" fmla="*/ 409 w 810"/>
                      <a:gd name="T47" fmla="*/ 814 h 1601"/>
                      <a:gd name="T48" fmla="*/ 415 w 810"/>
                      <a:gd name="T49" fmla="*/ 739 h 1601"/>
                      <a:gd name="T50" fmla="*/ 389 w 810"/>
                      <a:gd name="T51" fmla="*/ 1113 h 1601"/>
                      <a:gd name="T52" fmla="*/ 458 w 810"/>
                      <a:gd name="T53" fmla="*/ 1513 h 1601"/>
                      <a:gd name="T54" fmla="*/ 423 w 810"/>
                      <a:gd name="T55" fmla="*/ 1078 h 1601"/>
                      <a:gd name="T56" fmla="*/ 420 w 810"/>
                      <a:gd name="T57" fmla="*/ 768 h 1601"/>
                      <a:gd name="T58" fmla="*/ 487 w 810"/>
                      <a:gd name="T59" fmla="*/ 652 h 1601"/>
                      <a:gd name="T60" fmla="*/ 622 w 810"/>
                      <a:gd name="T61" fmla="*/ 1026 h 1601"/>
                      <a:gd name="T62" fmla="*/ 738 w 810"/>
                      <a:gd name="T63" fmla="*/ 1416 h 1601"/>
                      <a:gd name="T64" fmla="*/ 639 w 810"/>
                      <a:gd name="T65" fmla="*/ 1005 h 1601"/>
                      <a:gd name="T66" fmla="*/ 530 w 810"/>
                      <a:gd name="T67" fmla="*/ 654 h 1601"/>
                      <a:gd name="T68" fmla="*/ 542 w 810"/>
                      <a:gd name="T69" fmla="*/ 418 h 1601"/>
                      <a:gd name="T70" fmla="*/ 642 w 810"/>
                      <a:gd name="T71" fmla="*/ 449 h 1601"/>
                      <a:gd name="T72" fmla="*/ 793 w 810"/>
                      <a:gd name="T73" fmla="*/ 430 h 1601"/>
                      <a:gd name="T74" fmla="*/ 715 w 810"/>
                      <a:gd name="T75" fmla="*/ 422 h 1601"/>
                      <a:gd name="T76" fmla="*/ 541 w 810"/>
                      <a:gd name="T77" fmla="*/ 496 h 1601"/>
                      <a:gd name="T78" fmla="*/ 640 w 810"/>
                      <a:gd name="T79" fmla="*/ 376 h 1601"/>
                      <a:gd name="T80" fmla="*/ 807 w 810"/>
                      <a:gd name="T81" fmla="*/ 349 h 1601"/>
                      <a:gd name="T82" fmla="*/ 758 w 810"/>
                      <a:gd name="T83" fmla="*/ 303 h 1601"/>
                      <a:gd name="T84" fmla="*/ 539 w 810"/>
                      <a:gd name="T85" fmla="*/ 476 h 1601"/>
                      <a:gd name="T86" fmla="*/ 570 w 810"/>
                      <a:gd name="T87" fmla="*/ 343 h 1601"/>
                      <a:gd name="T88" fmla="*/ 749 w 810"/>
                      <a:gd name="T89" fmla="*/ 212 h 1601"/>
                      <a:gd name="T90" fmla="*/ 622 w 810"/>
                      <a:gd name="T91" fmla="*/ 283 h 1601"/>
                      <a:gd name="T92" fmla="*/ 487 w 810"/>
                      <a:gd name="T93" fmla="*/ 376 h 16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15" name="Group 24"/>
                <p:cNvGrpSpPr>
                  <a:grpSpLocks/>
                </p:cNvGrpSpPr>
                <p:nvPr/>
              </p:nvGrpSpPr>
              <p:grpSpPr bwMode="auto">
                <a:xfrm>
                  <a:off x="4080" y="2243"/>
                  <a:ext cx="1515" cy="2070"/>
                  <a:chOff x="4080" y="2243"/>
                  <a:chExt cx="1515" cy="2070"/>
                </a:xfrm>
              </p:grpSpPr>
              <p:sp>
                <p:nvSpPr>
                  <p:cNvPr id="16" name="Freeform 25"/>
                  <p:cNvSpPr>
                    <a:spLocks/>
                  </p:cNvSpPr>
                  <p:nvPr/>
                </p:nvSpPr>
                <p:spPr bwMode="auto">
                  <a:xfrm>
                    <a:off x="4661" y="2606"/>
                    <a:ext cx="417" cy="1707"/>
                  </a:xfrm>
                  <a:custGeom>
                    <a:avLst/>
                    <a:gdLst>
                      <a:gd name="T0" fmla="*/ 416 w 417"/>
                      <a:gd name="T1" fmla="*/ 793 h 1707"/>
                      <a:gd name="T2" fmla="*/ 380 w 417"/>
                      <a:gd name="T3" fmla="*/ 1140 h 1707"/>
                      <a:gd name="T4" fmla="*/ 345 w 417"/>
                      <a:gd name="T5" fmla="*/ 1418 h 1707"/>
                      <a:gd name="T6" fmla="*/ 322 w 417"/>
                      <a:gd name="T7" fmla="*/ 1624 h 1707"/>
                      <a:gd name="T8" fmla="*/ 328 w 417"/>
                      <a:gd name="T9" fmla="*/ 1706 h 1707"/>
                      <a:gd name="T10" fmla="*/ 278 w 417"/>
                      <a:gd name="T11" fmla="*/ 1706 h 1707"/>
                      <a:gd name="T12" fmla="*/ 261 w 417"/>
                      <a:gd name="T13" fmla="*/ 1586 h 1707"/>
                      <a:gd name="T14" fmla="*/ 255 w 417"/>
                      <a:gd name="T15" fmla="*/ 1406 h 1707"/>
                      <a:gd name="T16" fmla="*/ 235 w 417"/>
                      <a:gd name="T17" fmla="*/ 1237 h 1707"/>
                      <a:gd name="T18" fmla="*/ 226 w 417"/>
                      <a:gd name="T19" fmla="*/ 1109 h 1707"/>
                      <a:gd name="T20" fmla="*/ 208 w 417"/>
                      <a:gd name="T21" fmla="*/ 924 h 1707"/>
                      <a:gd name="T22" fmla="*/ 183 w 417"/>
                      <a:gd name="T23" fmla="*/ 766 h 1707"/>
                      <a:gd name="T24" fmla="*/ 165 w 417"/>
                      <a:gd name="T25" fmla="*/ 625 h 1707"/>
                      <a:gd name="T26" fmla="*/ 145 w 417"/>
                      <a:gd name="T27" fmla="*/ 474 h 1707"/>
                      <a:gd name="T28" fmla="*/ 113 w 417"/>
                      <a:gd name="T29" fmla="*/ 324 h 1707"/>
                      <a:gd name="T30" fmla="*/ 78 w 417"/>
                      <a:gd name="T31" fmla="*/ 198 h 1707"/>
                      <a:gd name="T32" fmla="*/ 19 w 417"/>
                      <a:gd name="T33" fmla="*/ 75 h 1707"/>
                      <a:gd name="T34" fmla="*/ 0 w 417"/>
                      <a:gd name="T35" fmla="*/ 28 h 1707"/>
                      <a:gd name="T36" fmla="*/ 24 w 417"/>
                      <a:gd name="T37" fmla="*/ 0 h 1707"/>
                      <a:gd name="T38" fmla="*/ 62 w 417"/>
                      <a:gd name="T39" fmla="*/ 50 h 1707"/>
                      <a:gd name="T40" fmla="*/ 113 w 417"/>
                      <a:gd name="T41" fmla="*/ 164 h 1707"/>
                      <a:gd name="T42" fmla="*/ 152 w 417"/>
                      <a:gd name="T43" fmla="*/ 279 h 1707"/>
                      <a:gd name="T44" fmla="*/ 183 w 417"/>
                      <a:gd name="T45" fmla="*/ 401 h 1707"/>
                      <a:gd name="T46" fmla="*/ 203 w 417"/>
                      <a:gd name="T47" fmla="*/ 557 h 1707"/>
                      <a:gd name="T48" fmla="*/ 223 w 417"/>
                      <a:gd name="T49" fmla="*/ 704 h 1707"/>
                      <a:gd name="T50" fmla="*/ 250 w 417"/>
                      <a:gd name="T51" fmla="*/ 903 h 1707"/>
                      <a:gd name="T52" fmla="*/ 273 w 417"/>
                      <a:gd name="T53" fmla="*/ 1067 h 1707"/>
                      <a:gd name="T54" fmla="*/ 282 w 417"/>
                      <a:gd name="T55" fmla="*/ 1198 h 1707"/>
                      <a:gd name="T56" fmla="*/ 290 w 417"/>
                      <a:gd name="T57" fmla="*/ 1333 h 1707"/>
                      <a:gd name="T58" fmla="*/ 310 w 417"/>
                      <a:gd name="T59" fmla="*/ 1472 h 1707"/>
                      <a:gd name="T60" fmla="*/ 338 w 417"/>
                      <a:gd name="T61" fmla="*/ 1233 h 1707"/>
                      <a:gd name="T62" fmla="*/ 370 w 417"/>
                      <a:gd name="T63" fmla="*/ 1009 h 1707"/>
                      <a:gd name="T64" fmla="*/ 416 w 417"/>
                      <a:gd name="T65" fmla="*/ 793 h 17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17" name="Freeform 26"/>
                  <p:cNvSpPr>
                    <a:spLocks/>
                  </p:cNvSpPr>
                  <p:nvPr/>
                </p:nvSpPr>
                <p:spPr bwMode="auto">
                  <a:xfrm>
                    <a:off x="4788" y="2882"/>
                    <a:ext cx="746" cy="1228"/>
                  </a:xfrm>
                  <a:custGeom>
                    <a:avLst/>
                    <a:gdLst>
                      <a:gd name="T0" fmla="*/ 197 w 746"/>
                      <a:gd name="T1" fmla="*/ 200 h 1228"/>
                      <a:gd name="T2" fmla="*/ 221 w 746"/>
                      <a:gd name="T3" fmla="*/ 154 h 1228"/>
                      <a:gd name="T4" fmla="*/ 211 w 746"/>
                      <a:gd name="T5" fmla="*/ 17 h 1228"/>
                      <a:gd name="T6" fmla="*/ 211 w 746"/>
                      <a:gd name="T7" fmla="*/ 17 h 1228"/>
                      <a:gd name="T8" fmla="*/ 211 w 746"/>
                      <a:gd name="T9" fmla="*/ 17 h 1228"/>
                      <a:gd name="T10" fmla="*/ 211 w 746"/>
                      <a:gd name="T11" fmla="*/ 17 h 1228"/>
                      <a:gd name="T12" fmla="*/ 211 w 746"/>
                      <a:gd name="T13" fmla="*/ 17 h 1228"/>
                      <a:gd name="T14" fmla="*/ 229 w 746"/>
                      <a:gd name="T15" fmla="*/ 7 h 1228"/>
                      <a:gd name="T16" fmla="*/ 270 w 746"/>
                      <a:gd name="T17" fmla="*/ 227 h 1228"/>
                      <a:gd name="T18" fmla="*/ 309 w 746"/>
                      <a:gd name="T19" fmla="*/ 136 h 1228"/>
                      <a:gd name="T20" fmla="*/ 331 w 746"/>
                      <a:gd name="T21" fmla="*/ 17 h 1228"/>
                      <a:gd name="T22" fmla="*/ 342 w 746"/>
                      <a:gd name="T23" fmla="*/ 17 h 1228"/>
                      <a:gd name="T24" fmla="*/ 338 w 746"/>
                      <a:gd name="T25" fmla="*/ 17 h 1228"/>
                      <a:gd name="T26" fmla="*/ 342 w 746"/>
                      <a:gd name="T27" fmla="*/ 17 h 1228"/>
                      <a:gd name="T28" fmla="*/ 336 w 746"/>
                      <a:gd name="T29" fmla="*/ 17 h 1228"/>
                      <a:gd name="T30" fmla="*/ 338 w 746"/>
                      <a:gd name="T31" fmla="*/ 17 h 1228"/>
                      <a:gd name="T32" fmla="*/ 345 w 746"/>
                      <a:gd name="T33" fmla="*/ 162 h 1228"/>
                      <a:gd name="T34" fmla="*/ 364 w 746"/>
                      <a:gd name="T35" fmla="*/ 304 h 1228"/>
                      <a:gd name="T36" fmla="*/ 454 w 746"/>
                      <a:gd name="T37" fmla="*/ 273 h 1228"/>
                      <a:gd name="T38" fmla="*/ 575 w 746"/>
                      <a:gd name="T39" fmla="*/ 281 h 1228"/>
                      <a:gd name="T40" fmla="*/ 671 w 746"/>
                      <a:gd name="T41" fmla="*/ 360 h 1228"/>
                      <a:gd name="T42" fmla="*/ 745 w 746"/>
                      <a:gd name="T43" fmla="*/ 534 h 1228"/>
                      <a:gd name="T44" fmla="*/ 656 w 746"/>
                      <a:gd name="T45" fmla="*/ 507 h 1228"/>
                      <a:gd name="T46" fmla="*/ 559 w 746"/>
                      <a:gd name="T47" fmla="*/ 451 h 1228"/>
                      <a:gd name="T48" fmla="*/ 434 w 746"/>
                      <a:gd name="T49" fmla="*/ 416 h 1228"/>
                      <a:gd name="T50" fmla="*/ 351 w 746"/>
                      <a:gd name="T51" fmla="*/ 432 h 1228"/>
                      <a:gd name="T52" fmla="*/ 400 w 746"/>
                      <a:gd name="T53" fmla="*/ 517 h 1228"/>
                      <a:gd name="T54" fmla="*/ 504 w 746"/>
                      <a:gd name="T55" fmla="*/ 567 h 1228"/>
                      <a:gd name="T56" fmla="*/ 613 w 746"/>
                      <a:gd name="T57" fmla="*/ 603 h 1228"/>
                      <a:gd name="T58" fmla="*/ 692 w 746"/>
                      <a:gd name="T59" fmla="*/ 729 h 1228"/>
                      <a:gd name="T60" fmla="*/ 732 w 746"/>
                      <a:gd name="T61" fmla="*/ 902 h 1228"/>
                      <a:gd name="T62" fmla="*/ 634 w 746"/>
                      <a:gd name="T63" fmla="*/ 794 h 1228"/>
                      <a:gd name="T64" fmla="*/ 535 w 746"/>
                      <a:gd name="T65" fmla="*/ 684 h 1228"/>
                      <a:gd name="T66" fmla="*/ 437 w 746"/>
                      <a:gd name="T67" fmla="*/ 594 h 1228"/>
                      <a:gd name="T68" fmla="*/ 365 w 746"/>
                      <a:gd name="T69" fmla="*/ 549 h 1228"/>
                      <a:gd name="T70" fmla="*/ 319 w 746"/>
                      <a:gd name="T71" fmla="*/ 636 h 1228"/>
                      <a:gd name="T72" fmla="*/ 377 w 746"/>
                      <a:gd name="T73" fmla="*/ 843 h 1228"/>
                      <a:gd name="T74" fmla="*/ 432 w 746"/>
                      <a:gd name="T75" fmla="*/ 1074 h 1228"/>
                      <a:gd name="T76" fmla="*/ 374 w 746"/>
                      <a:gd name="T77" fmla="*/ 1128 h 1228"/>
                      <a:gd name="T78" fmla="*/ 313 w 746"/>
                      <a:gd name="T79" fmla="*/ 814 h 1228"/>
                      <a:gd name="T80" fmla="*/ 255 w 746"/>
                      <a:gd name="T81" fmla="*/ 617 h 1228"/>
                      <a:gd name="T82" fmla="*/ 241 w 746"/>
                      <a:gd name="T83" fmla="*/ 677 h 1228"/>
                      <a:gd name="T84" fmla="*/ 244 w 746"/>
                      <a:gd name="T85" fmla="*/ 642 h 1228"/>
                      <a:gd name="T86" fmla="*/ 229 w 746"/>
                      <a:gd name="T87" fmla="*/ 709 h 1228"/>
                      <a:gd name="T88" fmla="*/ 166 w 746"/>
                      <a:gd name="T89" fmla="*/ 885 h 1228"/>
                      <a:gd name="T90" fmla="*/ 107 w 746"/>
                      <a:gd name="T91" fmla="*/ 1109 h 1228"/>
                      <a:gd name="T92" fmla="*/ 93 w 746"/>
                      <a:gd name="T93" fmla="*/ 1047 h 1228"/>
                      <a:gd name="T94" fmla="*/ 126 w 746"/>
                      <a:gd name="T95" fmla="*/ 856 h 1228"/>
                      <a:gd name="T96" fmla="*/ 195 w 746"/>
                      <a:gd name="T97" fmla="*/ 650 h 1228"/>
                      <a:gd name="T98" fmla="*/ 269 w 746"/>
                      <a:gd name="T99" fmla="*/ 491 h 1228"/>
                      <a:gd name="T100" fmla="*/ 212 w 746"/>
                      <a:gd name="T101" fmla="*/ 480 h 1228"/>
                      <a:gd name="T102" fmla="*/ 131 w 746"/>
                      <a:gd name="T103" fmla="*/ 652 h 1228"/>
                      <a:gd name="T104" fmla="*/ 61 w 746"/>
                      <a:gd name="T105" fmla="*/ 835 h 1228"/>
                      <a:gd name="T106" fmla="*/ 9 w 746"/>
                      <a:gd name="T107" fmla="*/ 956 h 1228"/>
                      <a:gd name="T108" fmla="*/ 42 w 746"/>
                      <a:gd name="T109" fmla="*/ 787 h 1228"/>
                      <a:gd name="T110" fmla="*/ 123 w 746"/>
                      <a:gd name="T111" fmla="*/ 617 h 1228"/>
                      <a:gd name="T112" fmla="*/ 229 w 746"/>
                      <a:gd name="T113" fmla="*/ 449 h 1228"/>
                      <a:gd name="T114" fmla="*/ 204 w 746"/>
                      <a:gd name="T115" fmla="*/ 341 h 1228"/>
                      <a:gd name="T116" fmla="*/ 123 w 746"/>
                      <a:gd name="T117" fmla="*/ 204 h 1228"/>
                      <a:gd name="T118" fmla="*/ 38 w 746"/>
                      <a:gd name="T119" fmla="*/ 42 h 1228"/>
                      <a:gd name="T120" fmla="*/ 47 w 746"/>
                      <a:gd name="T121" fmla="*/ 17 h 1228"/>
                      <a:gd name="T122" fmla="*/ 88 w 746"/>
                      <a:gd name="T123" fmla="*/ 17 h 1228"/>
                      <a:gd name="T124" fmla="*/ 102 w 746"/>
                      <a:gd name="T125" fmla="*/ 36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88" y="17"/>
                        </a:lnTo>
                        <a:lnTo>
                          <a:pt x="102" y="36"/>
                        </a:lnTo>
                        <a:lnTo>
                          <a:pt x="123" y="77"/>
                        </a:lnTo>
                        <a:lnTo>
                          <a:pt x="140" y="10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18" name="Group 27"/>
                  <p:cNvGrpSpPr>
                    <a:grpSpLocks/>
                  </p:cNvGrpSpPr>
                  <p:nvPr/>
                </p:nvGrpSpPr>
                <p:grpSpPr bwMode="auto">
                  <a:xfrm>
                    <a:off x="4080" y="2243"/>
                    <a:ext cx="1515" cy="1198"/>
                    <a:chOff x="4080" y="2243"/>
                    <a:chExt cx="1515" cy="1198"/>
                  </a:xfrm>
                </p:grpSpPr>
                <p:sp>
                  <p:nvSpPr>
                    <p:cNvPr id="19" name="Freeform 28"/>
                    <p:cNvSpPr>
                      <a:spLocks/>
                    </p:cNvSpPr>
                    <p:nvPr/>
                  </p:nvSpPr>
                  <p:spPr bwMode="auto">
                    <a:xfrm>
                      <a:off x="4224" y="2243"/>
                      <a:ext cx="1371" cy="1116"/>
                    </a:xfrm>
                    <a:custGeom>
                      <a:avLst/>
                      <a:gdLst>
                        <a:gd name="T0" fmla="*/ 521 w 1371"/>
                        <a:gd name="T1" fmla="*/ 140 h 1116"/>
                        <a:gd name="T2" fmla="*/ 633 w 1371"/>
                        <a:gd name="T3" fmla="*/ 46 h 1116"/>
                        <a:gd name="T4" fmla="*/ 764 w 1371"/>
                        <a:gd name="T5" fmla="*/ 9 h 1116"/>
                        <a:gd name="T6" fmla="*/ 912 w 1371"/>
                        <a:gd name="T7" fmla="*/ 9 h 1116"/>
                        <a:gd name="T8" fmla="*/ 949 w 1371"/>
                        <a:gd name="T9" fmla="*/ 23 h 1116"/>
                        <a:gd name="T10" fmla="*/ 851 w 1371"/>
                        <a:gd name="T11" fmla="*/ 48 h 1116"/>
                        <a:gd name="T12" fmla="*/ 738 w 1371"/>
                        <a:gd name="T13" fmla="*/ 86 h 1116"/>
                        <a:gd name="T14" fmla="*/ 608 w 1371"/>
                        <a:gd name="T15" fmla="*/ 181 h 1116"/>
                        <a:gd name="T16" fmla="*/ 599 w 1371"/>
                        <a:gd name="T17" fmla="*/ 306 h 1116"/>
                        <a:gd name="T18" fmla="*/ 787 w 1371"/>
                        <a:gd name="T19" fmla="*/ 229 h 1116"/>
                        <a:gd name="T20" fmla="*/ 943 w 1371"/>
                        <a:gd name="T21" fmla="*/ 221 h 1116"/>
                        <a:gd name="T22" fmla="*/ 1105 w 1371"/>
                        <a:gd name="T23" fmla="*/ 237 h 1116"/>
                        <a:gd name="T24" fmla="*/ 1301 w 1371"/>
                        <a:gd name="T25" fmla="*/ 260 h 1116"/>
                        <a:gd name="T26" fmla="*/ 1302 w 1371"/>
                        <a:gd name="T27" fmla="*/ 262 h 1116"/>
                        <a:gd name="T28" fmla="*/ 1116 w 1371"/>
                        <a:gd name="T29" fmla="*/ 271 h 1116"/>
                        <a:gd name="T30" fmla="*/ 943 w 1371"/>
                        <a:gd name="T31" fmla="*/ 275 h 1116"/>
                        <a:gd name="T32" fmla="*/ 793 w 1371"/>
                        <a:gd name="T33" fmla="*/ 295 h 1116"/>
                        <a:gd name="T34" fmla="*/ 626 w 1371"/>
                        <a:gd name="T35" fmla="*/ 339 h 1116"/>
                        <a:gd name="T36" fmla="*/ 694 w 1371"/>
                        <a:gd name="T37" fmla="*/ 405 h 1116"/>
                        <a:gd name="T38" fmla="*/ 743 w 1371"/>
                        <a:gd name="T39" fmla="*/ 466 h 1116"/>
                        <a:gd name="T40" fmla="*/ 574 w 1371"/>
                        <a:gd name="T41" fmla="*/ 408 h 1116"/>
                        <a:gd name="T42" fmla="*/ 541 w 1371"/>
                        <a:gd name="T43" fmla="*/ 445 h 1116"/>
                        <a:gd name="T44" fmla="*/ 723 w 1371"/>
                        <a:gd name="T45" fmla="*/ 476 h 1116"/>
                        <a:gd name="T46" fmla="*/ 880 w 1371"/>
                        <a:gd name="T47" fmla="*/ 516 h 1116"/>
                        <a:gd name="T48" fmla="*/ 1003 w 1371"/>
                        <a:gd name="T49" fmla="*/ 621 h 1116"/>
                        <a:gd name="T50" fmla="*/ 1096 w 1371"/>
                        <a:gd name="T51" fmla="*/ 767 h 1116"/>
                        <a:gd name="T52" fmla="*/ 1076 w 1371"/>
                        <a:gd name="T53" fmla="*/ 792 h 1116"/>
                        <a:gd name="T54" fmla="*/ 949 w 1371"/>
                        <a:gd name="T55" fmla="*/ 700 h 1116"/>
                        <a:gd name="T56" fmla="*/ 811 w 1371"/>
                        <a:gd name="T57" fmla="*/ 599 h 1116"/>
                        <a:gd name="T58" fmla="*/ 660 w 1371"/>
                        <a:gd name="T59" fmla="*/ 530 h 1116"/>
                        <a:gd name="T60" fmla="*/ 565 w 1371"/>
                        <a:gd name="T61" fmla="*/ 509 h 1116"/>
                        <a:gd name="T62" fmla="*/ 643 w 1371"/>
                        <a:gd name="T63" fmla="*/ 621 h 1116"/>
                        <a:gd name="T64" fmla="*/ 744 w 1371"/>
                        <a:gd name="T65" fmla="*/ 767 h 1116"/>
                        <a:gd name="T66" fmla="*/ 799 w 1371"/>
                        <a:gd name="T67" fmla="*/ 900 h 1116"/>
                        <a:gd name="T68" fmla="*/ 796 w 1371"/>
                        <a:gd name="T69" fmla="*/ 1026 h 1116"/>
                        <a:gd name="T70" fmla="*/ 726 w 1371"/>
                        <a:gd name="T71" fmla="*/ 889 h 1116"/>
                        <a:gd name="T72" fmla="*/ 651 w 1371"/>
                        <a:gd name="T73" fmla="*/ 738 h 1116"/>
                        <a:gd name="T74" fmla="*/ 567 w 1371"/>
                        <a:gd name="T75" fmla="*/ 607 h 1116"/>
                        <a:gd name="T76" fmla="*/ 490 w 1371"/>
                        <a:gd name="T77" fmla="*/ 488 h 1116"/>
                        <a:gd name="T78" fmla="*/ 359 w 1371"/>
                        <a:gd name="T79" fmla="*/ 557 h 1116"/>
                        <a:gd name="T80" fmla="*/ 252 w 1371"/>
                        <a:gd name="T81" fmla="*/ 723 h 1116"/>
                        <a:gd name="T82" fmla="*/ 160 w 1371"/>
                        <a:gd name="T83" fmla="*/ 893 h 1116"/>
                        <a:gd name="T84" fmla="*/ 59 w 1371"/>
                        <a:gd name="T85" fmla="*/ 1051 h 1116"/>
                        <a:gd name="T86" fmla="*/ 27 w 1371"/>
                        <a:gd name="T87" fmla="*/ 1033 h 1116"/>
                        <a:gd name="T88" fmla="*/ 149 w 1371"/>
                        <a:gd name="T89" fmla="*/ 835 h 1116"/>
                        <a:gd name="T90" fmla="*/ 256 w 1371"/>
                        <a:gd name="T91" fmla="*/ 680 h 1116"/>
                        <a:gd name="T92" fmla="*/ 350 w 1371"/>
                        <a:gd name="T93" fmla="*/ 530 h 1116"/>
                        <a:gd name="T94" fmla="*/ 434 w 1371"/>
                        <a:gd name="T95" fmla="*/ 412 h 1116"/>
                        <a:gd name="T96" fmla="*/ 311 w 1371"/>
                        <a:gd name="T97" fmla="*/ 273 h 1116"/>
                        <a:gd name="T98" fmla="*/ 137 w 1371"/>
                        <a:gd name="T99" fmla="*/ 196 h 1116"/>
                        <a:gd name="T100" fmla="*/ 64 w 1371"/>
                        <a:gd name="T101" fmla="*/ 156 h 1116"/>
                        <a:gd name="T102" fmla="*/ 197 w 1371"/>
                        <a:gd name="T103" fmla="*/ 200 h 1116"/>
                        <a:gd name="T104" fmla="*/ 382 w 1371"/>
                        <a:gd name="T105" fmla="*/ 297 h 1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0" name="Freeform 29"/>
                    <p:cNvSpPr>
                      <a:spLocks/>
                    </p:cNvSpPr>
                    <p:nvPr/>
                  </p:nvSpPr>
                  <p:spPr bwMode="auto">
                    <a:xfrm>
                      <a:off x="4692" y="2814"/>
                      <a:ext cx="121" cy="627"/>
                    </a:xfrm>
                    <a:custGeom>
                      <a:avLst/>
                      <a:gdLst>
                        <a:gd name="T0" fmla="*/ 65 w 121"/>
                        <a:gd name="T1" fmla="*/ 0 h 627"/>
                        <a:gd name="T2" fmla="*/ 78 w 121"/>
                        <a:gd name="T3" fmla="*/ 30 h 627"/>
                        <a:gd name="T4" fmla="*/ 89 w 121"/>
                        <a:gd name="T5" fmla="*/ 50 h 627"/>
                        <a:gd name="T6" fmla="*/ 109 w 121"/>
                        <a:gd name="T7" fmla="*/ 79 h 627"/>
                        <a:gd name="T8" fmla="*/ 113 w 121"/>
                        <a:gd name="T9" fmla="*/ 106 h 627"/>
                        <a:gd name="T10" fmla="*/ 118 w 121"/>
                        <a:gd name="T11" fmla="*/ 142 h 627"/>
                        <a:gd name="T12" fmla="*/ 118 w 121"/>
                        <a:gd name="T13" fmla="*/ 185 h 627"/>
                        <a:gd name="T14" fmla="*/ 120 w 121"/>
                        <a:gd name="T15" fmla="*/ 212 h 627"/>
                        <a:gd name="T16" fmla="*/ 118 w 121"/>
                        <a:gd name="T17" fmla="*/ 243 h 627"/>
                        <a:gd name="T18" fmla="*/ 113 w 121"/>
                        <a:gd name="T19" fmla="*/ 284 h 627"/>
                        <a:gd name="T20" fmla="*/ 109 w 121"/>
                        <a:gd name="T21" fmla="*/ 316 h 627"/>
                        <a:gd name="T22" fmla="*/ 100 w 121"/>
                        <a:gd name="T23" fmla="*/ 370 h 627"/>
                        <a:gd name="T24" fmla="*/ 92 w 121"/>
                        <a:gd name="T25" fmla="*/ 398 h 627"/>
                        <a:gd name="T26" fmla="*/ 77 w 121"/>
                        <a:gd name="T27" fmla="*/ 432 h 627"/>
                        <a:gd name="T28" fmla="*/ 57 w 121"/>
                        <a:gd name="T29" fmla="*/ 471 h 627"/>
                        <a:gd name="T30" fmla="*/ 41 w 121"/>
                        <a:gd name="T31" fmla="*/ 506 h 627"/>
                        <a:gd name="T32" fmla="*/ 24 w 121"/>
                        <a:gd name="T33" fmla="*/ 540 h 627"/>
                        <a:gd name="T34" fmla="*/ 10 w 121"/>
                        <a:gd name="T35" fmla="*/ 569 h 627"/>
                        <a:gd name="T36" fmla="*/ 0 w 121"/>
                        <a:gd name="T37" fmla="*/ 626 h 627"/>
                        <a:gd name="T38" fmla="*/ 6 w 121"/>
                        <a:gd name="T39" fmla="*/ 569 h 627"/>
                        <a:gd name="T40" fmla="*/ 10 w 121"/>
                        <a:gd name="T41" fmla="*/ 529 h 627"/>
                        <a:gd name="T42" fmla="*/ 13 w 121"/>
                        <a:gd name="T43" fmla="*/ 492 h 627"/>
                        <a:gd name="T44" fmla="*/ 16 w 121"/>
                        <a:gd name="T45" fmla="*/ 454 h 627"/>
                        <a:gd name="T46" fmla="*/ 22 w 121"/>
                        <a:gd name="T47" fmla="*/ 405 h 627"/>
                        <a:gd name="T48" fmla="*/ 31 w 121"/>
                        <a:gd name="T49" fmla="*/ 370 h 627"/>
                        <a:gd name="T50" fmla="*/ 41 w 121"/>
                        <a:gd name="T51" fmla="*/ 336 h 627"/>
                        <a:gd name="T52" fmla="*/ 50 w 121"/>
                        <a:gd name="T53" fmla="*/ 303 h 627"/>
                        <a:gd name="T54" fmla="*/ 57 w 121"/>
                        <a:gd name="T55" fmla="*/ 270 h 627"/>
                        <a:gd name="T56" fmla="*/ 65 w 121"/>
                        <a:gd name="T57" fmla="*/ 235 h 627"/>
                        <a:gd name="T58" fmla="*/ 69 w 121"/>
                        <a:gd name="T59" fmla="*/ 200 h 627"/>
                        <a:gd name="T60" fmla="*/ 72 w 121"/>
                        <a:gd name="T61" fmla="*/ 171 h 627"/>
                        <a:gd name="T62" fmla="*/ 75 w 121"/>
                        <a:gd name="T63" fmla="*/ 137 h 627"/>
                        <a:gd name="T64" fmla="*/ 75 w 121"/>
                        <a:gd name="T65" fmla="*/ 98 h 627"/>
                        <a:gd name="T66" fmla="*/ 75 w 121"/>
                        <a:gd name="T67" fmla="*/ 50 h 627"/>
                        <a:gd name="T68" fmla="*/ 71 w 121"/>
                        <a:gd name="T69" fmla="*/ 28 h 627"/>
                        <a:gd name="T70" fmla="*/ 65 w 121"/>
                        <a:gd name="T71" fmla="*/ 0 h 6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1" name="Freeform 30"/>
                    <p:cNvSpPr>
                      <a:spLocks/>
                    </p:cNvSpPr>
                    <p:nvPr/>
                  </p:nvSpPr>
                  <p:spPr bwMode="auto">
                    <a:xfrm>
                      <a:off x="4104" y="2469"/>
                      <a:ext cx="538" cy="159"/>
                    </a:xfrm>
                    <a:custGeom>
                      <a:avLst/>
                      <a:gdLst>
                        <a:gd name="T0" fmla="*/ 537 w 538"/>
                        <a:gd name="T1" fmla="*/ 158 h 159"/>
                        <a:gd name="T2" fmla="*/ 527 w 538"/>
                        <a:gd name="T3" fmla="*/ 131 h 159"/>
                        <a:gd name="T4" fmla="*/ 515 w 538"/>
                        <a:gd name="T5" fmla="*/ 105 h 159"/>
                        <a:gd name="T6" fmla="*/ 506 w 538"/>
                        <a:gd name="T7" fmla="*/ 102 h 159"/>
                        <a:gd name="T8" fmla="*/ 484 w 538"/>
                        <a:gd name="T9" fmla="*/ 94 h 159"/>
                        <a:gd name="T10" fmla="*/ 463 w 538"/>
                        <a:gd name="T11" fmla="*/ 88 h 159"/>
                        <a:gd name="T12" fmla="*/ 443 w 538"/>
                        <a:gd name="T13" fmla="*/ 94 h 159"/>
                        <a:gd name="T14" fmla="*/ 419 w 538"/>
                        <a:gd name="T15" fmla="*/ 98 h 159"/>
                        <a:gd name="T16" fmla="*/ 390 w 538"/>
                        <a:gd name="T17" fmla="*/ 86 h 159"/>
                        <a:gd name="T18" fmla="*/ 353 w 538"/>
                        <a:gd name="T19" fmla="*/ 73 h 159"/>
                        <a:gd name="T20" fmla="*/ 318 w 538"/>
                        <a:gd name="T21" fmla="*/ 59 h 159"/>
                        <a:gd name="T22" fmla="*/ 293 w 538"/>
                        <a:gd name="T23" fmla="*/ 52 h 159"/>
                        <a:gd name="T24" fmla="*/ 253 w 538"/>
                        <a:gd name="T25" fmla="*/ 40 h 159"/>
                        <a:gd name="T26" fmla="*/ 214 w 538"/>
                        <a:gd name="T27" fmla="*/ 26 h 159"/>
                        <a:gd name="T28" fmla="*/ 174 w 538"/>
                        <a:gd name="T29" fmla="*/ 15 h 159"/>
                        <a:gd name="T30" fmla="*/ 134 w 538"/>
                        <a:gd name="T31" fmla="*/ 5 h 159"/>
                        <a:gd name="T32" fmla="*/ 90 w 538"/>
                        <a:gd name="T33" fmla="*/ 1 h 159"/>
                        <a:gd name="T34" fmla="*/ 50 w 538"/>
                        <a:gd name="T35" fmla="*/ 0 h 159"/>
                        <a:gd name="T36" fmla="*/ 39 w 538"/>
                        <a:gd name="T37" fmla="*/ 3 h 159"/>
                        <a:gd name="T38" fmla="*/ 24 w 538"/>
                        <a:gd name="T39" fmla="*/ 13 h 159"/>
                        <a:gd name="T40" fmla="*/ 10 w 538"/>
                        <a:gd name="T41" fmla="*/ 25 h 159"/>
                        <a:gd name="T42" fmla="*/ 0 w 538"/>
                        <a:gd name="T43" fmla="*/ 34 h 159"/>
                        <a:gd name="T44" fmla="*/ 18 w 538"/>
                        <a:gd name="T45" fmla="*/ 36 h 159"/>
                        <a:gd name="T46" fmla="*/ 39 w 538"/>
                        <a:gd name="T47" fmla="*/ 38 h 159"/>
                        <a:gd name="T48" fmla="*/ 59 w 538"/>
                        <a:gd name="T49" fmla="*/ 40 h 159"/>
                        <a:gd name="T50" fmla="*/ 74 w 538"/>
                        <a:gd name="T51" fmla="*/ 38 h 159"/>
                        <a:gd name="T52" fmla="*/ 94 w 538"/>
                        <a:gd name="T53" fmla="*/ 36 h 159"/>
                        <a:gd name="T54" fmla="*/ 123 w 538"/>
                        <a:gd name="T55" fmla="*/ 34 h 159"/>
                        <a:gd name="T56" fmla="*/ 162 w 538"/>
                        <a:gd name="T57" fmla="*/ 36 h 159"/>
                        <a:gd name="T58" fmla="*/ 195 w 538"/>
                        <a:gd name="T59" fmla="*/ 40 h 159"/>
                        <a:gd name="T60" fmla="*/ 226 w 538"/>
                        <a:gd name="T61" fmla="*/ 46 h 159"/>
                        <a:gd name="T62" fmla="*/ 257 w 538"/>
                        <a:gd name="T63" fmla="*/ 52 h 159"/>
                        <a:gd name="T64" fmla="*/ 289 w 538"/>
                        <a:gd name="T65" fmla="*/ 53 h 159"/>
                        <a:gd name="T66" fmla="*/ 315 w 538"/>
                        <a:gd name="T67" fmla="*/ 63 h 159"/>
                        <a:gd name="T68" fmla="*/ 342 w 538"/>
                        <a:gd name="T69" fmla="*/ 75 h 159"/>
                        <a:gd name="T70" fmla="*/ 367 w 538"/>
                        <a:gd name="T71" fmla="*/ 88 h 159"/>
                        <a:gd name="T72" fmla="*/ 396 w 538"/>
                        <a:gd name="T73" fmla="*/ 102 h 159"/>
                        <a:gd name="T74" fmla="*/ 408 w 538"/>
                        <a:gd name="T75" fmla="*/ 104 h 159"/>
                        <a:gd name="T76" fmla="*/ 422 w 538"/>
                        <a:gd name="T77" fmla="*/ 102 h 159"/>
                        <a:gd name="T78" fmla="*/ 442 w 538"/>
                        <a:gd name="T79" fmla="*/ 111 h 159"/>
                        <a:gd name="T80" fmla="*/ 463 w 538"/>
                        <a:gd name="T81" fmla="*/ 121 h 159"/>
                        <a:gd name="T82" fmla="*/ 483 w 538"/>
                        <a:gd name="T83" fmla="*/ 131 h 159"/>
                        <a:gd name="T84" fmla="*/ 510 w 538"/>
                        <a:gd name="T85" fmla="*/ 144 h 159"/>
                        <a:gd name="T86" fmla="*/ 527 w 538"/>
                        <a:gd name="T87" fmla="*/ 152 h 159"/>
                        <a:gd name="T88" fmla="*/ 537 w 538"/>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22" name="Freeform 31"/>
                    <p:cNvSpPr>
                      <a:spLocks/>
                    </p:cNvSpPr>
                    <p:nvPr/>
                  </p:nvSpPr>
                  <p:spPr bwMode="auto">
                    <a:xfrm>
                      <a:off x="4080" y="2563"/>
                      <a:ext cx="558" cy="67"/>
                    </a:xfrm>
                    <a:custGeom>
                      <a:avLst/>
                      <a:gdLst>
                        <a:gd name="T0" fmla="*/ 557 w 558"/>
                        <a:gd name="T1" fmla="*/ 66 h 67"/>
                        <a:gd name="T2" fmla="*/ 543 w 558"/>
                        <a:gd name="T3" fmla="*/ 60 h 67"/>
                        <a:gd name="T4" fmla="*/ 527 w 558"/>
                        <a:gd name="T5" fmla="*/ 52 h 67"/>
                        <a:gd name="T6" fmla="*/ 509 w 558"/>
                        <a:gd name="T7" fmla="*/ 46 h 67"/>
                        <a:gd name="T8" fmla="*/ 494 w 558"/>
                        <a:gd name="T9" fmla="*/ 40 h 67"/>
                        <a:gd name="T10" fmla="*/ 472 w 558"/>
                        <a:gd name="T11" fmla="*/ 33 h 67"/>
                        <a:gd name="T12" fmla="*/ 448 w 558"/>
                        <a:gd name="T13" fmla="*/ 21 h 67"/>
                        <a:gd name="T14" fmla="*/ 426 w 558"/>
                        <a:gd name="T15" fmla="*/ 9 h 67"/>
                        <a:gd name="T16" fmla="*/ 405 w 558"/>
                        <a:gd name="T17" fmla="*/ 9 h 67"/>
                        <a:gd name="T18" fmla="*/ 382 w 558"/>
                        <a:gd name="T19" fmla="*/ 13 h 67"/>
                        <a:gd name="T20" fmla="*/ 350 w 558"/>
                        <a:gd name="T21" fmla="*/ 17 h 67"/>
                        <a:gd name="T22" fmla="*/ 336 w 558"/>
                        <a:gd name="T23" fmla="*/ 17 h 67"/>
                        <a:gd name="T24" fmla="*/ 295 w 558"/>
                        <a:gd name="T25" fmla="*/ 11 h 67"/>
                        <a:gd name="T26" fmla="*/ 249 w 558"/>
                        <a:gd name="T27" fmla="*/ 5 h 67"/>
                        <a:gd name="T28" fmla="*/ 218 w 558"/>
                        <a:gd name="T29" fmla="*/ 1 h 67"/>
                        <a:gd name="T30" fmla="*/ 180 w 558"/>
                        <a:gd name="T31" fmla="*/ 0 h 67"/>
                        <a:gd name="T32" fmla="*/ 139 w 558"/>
                        <a:gd name="T33" fmla="*/ 1 h 67"/>
                        <a:gd name="T34" fmla="*/ 116 w 558"/>
                        <a:gd name="T35" fmla="*/ 5 h 67"/>
                        <a:gd name="T36" fmla="*/ 85 w 558"/>
                        <a:gd name="T37" fmla="*/ 7 h 67"/>
                        <a:gd name="T38" fmla="*/ 59 w 558"/>
                        <a:gd name="T39" fmla="*/ 11 h 67"/>
                        <a:gd name="T40" fmla="*/ 30 w 558"/>
                        <a:gd name="T41" fmla="*/ 15 h 67"/>
                        <a:gd name="T42" fmla="*/ 27 w 558"/>
                        <a:gd name="T43" fmla="*/ 29 h 67"/>
                        <a:gd name="T44" fmla="*/ 21 w 558"/>
                        <a:gd name="T45" fmla="*/ 38 h 67"/>
                        <a:gd name="T46" fmla="*/ 13 w 558"/>
                        <a:gd name="T47" fmla="*/ 50 h 67"/>
                        <a:gd name="T48" fmla="*/ 0 w 558"/>
                        <a:gd name="T49" fmla="*/ 58 h 67"/>
                        <a:gd name="T50" fmla="*/ 22 w 558"/>
                        <a:gd name="T51" fmla="*/ 52 h 67"/>
                        <a:gd name="T52" fmla="*/ 48 w 558"/>
                        <a:gd name="T53" fmla="*/ 48 h 67"/>
                        <a:gd name="T54" fmla="*/ 70 w 558"/>
                        <a:gd name="T55" fmla="*/ 42 h 67"/>
                        <a:gd name="T56" fmla="*/ 94 w 558"/>
                        <a:gd name="T57" fmla="*/ 38 h 67"/>
                        <a:gd name="T58" fmla="*/ 119 w 558"/>
                        <a:gd name="T59" fmla="*/ 34 h 67"/>
                        <a:gd name="T60" fmla="*/ 159 w 558"/>
                        <a:gd name="T61" fmla="*/ 33 h 67"/>
                        <a:gd name="T62" fmla="*/ 203 w 558"/>
                        <a:gd name="T63" fmla="*/ 29 h 67"/>
                        <a:gd name="T64" fmla="*/ 250 w 558"/>
                        <a:gd name="T65" fmla="*/ 27 h 67"/>
                        <a:gd name="T66" fmla="*/ 299 w 558"/>
                        <a:gd name="T67" fmla="*/ 23 h 67"/>
                        <a:gd name="T68" fmla="*/ 344 w 558"/>
                        <a:gd name="T69" fmla="*/ 21 h 67"/>
                        <a:gd name="T70" fmla="*/ 382 w 558"/>
                        <a:gd name="T71" fmla="*/ 25 h 67"/>
                        <a:gd name="T72" fmla="*/ 410 w 558"/>
                        <a:gd name="T73" fmla="*/ 33 h 67"/>
                        <a:gd name="T74" fmla="*/ 439 w 558"/>
                        <a:gd name="T75" fmla="*/ 40 h 67"/>
                        <a:gd name="T76" fmla="*/ 469 w 558"/>
                        <a:gd name="T77" fmla="*/ 48 h 67"/>
                        <a:gd name="T78" fmla="*/ 503 w 558"/>
                        <a:gd name="T79" fmla="*/ 58 h 67"/>
                        <a:gd name="T80" fmla="*/ 529 w 558"/>
                        <a:gd name="T81" fmla="*/ 62 h 67"/>
                        <a:gd name="T82" fmla="*/ 557 w 558"/>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grpSp>
          <p:sp>
            <p:nvSpPr>
              <p:cNvPr id="12" name="Freeform 32"/>
              <p:cNvSpPr>
                <a:spLocks/>
              </p:cNvSpPr>
              <p:nvPr/>
            </p:nvSpPr>
            <p:spPr bwMode="auto">
              <a:xfrm>
                <a:off x="5284" y="2832"/>
                <a:ext cx="497" cy="783"/>
              </a:xfrm>
              <a:custGeom>
                <a:avLst/>
                <a:gdLst>
                  <a:gd name="T0" fmla="*/ 294 w 497"/>
                  <a:gd name="T1" fmla="*/ 246 h 783"/>
                  <a:gd name="T2" fmla="*/ 279 w 497"/>
                  <a:gd name="T3" fmla="*/ 271 h 783"/>
                  <a:gd name="T4" fmla="*/ 190 w 497"/>
                  <a:gd name="T5" fmla="*/ 229 h 783"/>
                  <a:gd name="T6" fmla="*/ 99 w 497"/>
                  <a:gd name="T7" fmla="*/ 163 h 783"/>
                  <a:gd name="T8" fmla="*/ 59 w 497"/>
                  <a:gd name="T9" fmla="*/ 92 h 783"/>
                  <a:gd name="T10" fmla="*/ 82 w 497"/>
                  <a:gd name="T11" fmla="*/ 154 h 783"/>
                  <a:gd name="T12" fmla="*/ 152 w 497"/>
                  <a:gd name="T13" fmla="*/ 218 h 783"/>
                  <a:gd name="T14" fmla="*/ 228 w 497"/>
                  <a:gd name="T15" fmla="*/ 278 h 783"/>
                  <a:gd name="T16" fmla="*/ 303 w 497"/>
                  <a:gd name="T17" fmla="*/ 319 h 783"/>
                  <a:gd name="T18" fmla="*/ 272 w 497"/>
                  <a:gd name="T19" fmla="*/ 356 h 783"/>
                  <a:gd name="T20" fmla="*/ 205 w 497"/>
                  <a:gd name="T21" fmla="*/ 363 h 783"/>
                  <a:gd name="T22" fmla="*/ 118 w 497"/>
                  <a:gd name="T23" fmla="*/ 376 h 783"/>
                  <a:gd name="T24" fmla="*/ 48 w 497"/>
                  <a:gd name="T25" fmla="*/ 410 h 783"/>
                  <a:gd name="T26" fmla="*/ 24 w 497"/>
                  <a:gd name="T27" fmla="*/ 431 h 783"/>
                  <a:gd name="T28" fmla="*/ 96 w 497"/>
                  <a:gd name="T29" fmla="*/ 410 h 783"/>
                  <a:gd name="T30" fmla="*/ 192 w 497"/>
                  <a:gd name="T31" fmla="*/ 399 h 783"/>
                  <a:gd name="T32" fmla="*/ 281 w 497"/>
                  <a:gd name="T33" fmla="*/ 391 h 783"/>
                  <a:gd name="T34" fmla="*/ 329 w 497"/>
                  <a:gd name="T35" fmla="*/ 408 h 783"/>
                  <a:gd name="T36" fmla="*/ 320 w 497"/>
                  <a:gd name="T37" fmla="*/ 499 h 783"/>
                  <a:gd name="T38" fmla="*/ 321 w 497"/>
                  <a:gd name="T39" fmla="*/ 616 h 783"/>
                  <a:gd name="T40" fmla="*/ 349 w 497"/>
                  <a:gd name="T41" fmla="*/ 710 h 783"/>
                  <a:gd name="T42" fmla="*/ 409 w 497"/>
                  <a:gd name="T43" fmla="*/ 782 h 783"/>
                  <a:gd name="T44" fmla="*/ 401 w 497"/>
                  <a:gd name="T45" fmla="*/ 695 h 783"/>
                  <a:gd name="T46" fmla="*/ 381 w 497"/>
                  <a:gd name="T47" fmla="*/ 600 h 783"/>
                  <a:gd name="T48" fmla="*/ 369 w 497"/>
                  <a:gd name="T49" fmla="*/ 478 h 783"/>
                  <a:gd name="T50" fmla="*/ 375 w 497"/>
                  <a:gd name="T51" fmla="*/ 397 h 783"/>
                  <a:gd name="T52" fmla="*/ 405 w 497"/>
                  <a:gd name="T53" fmla="*/ 444 h 783"/>
                  <a:gd name="T54" fmla="*/ 421 w 497"/>
                  <a:gd name="T55" fmla="*/ 547 h 783"/>
                  <a:gd name="T56" fmla="*/ 435 w 497"/>
                  <a:gd name="T57" fmla="*/ 653 h 783"/>
                  <a:gd name="T58" fmla="*/ 476 w 497"/>
                  <a:gd name="T59" fmla="*/ 731 h 783"/>
                  <a:gd name="T60" fmla="*/ 491 w 497"/>
                  <a:gd name="T61" fmla="*/ 731 h 783"/>
                  <a:gd name="T62" fmla="*/ 491 w 497"/>
                  <a:gd name="T63" fmla="*/ 651 h 783"/>
                  <a:gd name="T64" fmla="*/ 463 w 497"/>
                  <a:gd name="T65" fmla="*/ 576 h 783"/>
                  <a:gd name="T66" fmla="*/ 431 w 497"/>
                  <a:gd name="T67" fmla="*/ 480 h 783"/>
                  <a:gd name="T68" fmla="*/ 416 w 497"/>
                  <a:gd name="T69" fmla="*/ 410 h 783"/>
                  <a:gd name="T70" fmla="*/ 445 w 497"/>
                  <a:gd name="T71" fmla="*/ 364 h 783"/>
                  <a:gd name="T72" fmla="*/ 491 w 497"/>
                  <a:gd name="T73" fmla="*/ 370 h 783"/>
                  <a:gd name="T74" fmla="*/ 491 w 497"/>
                  <a:gd name="T75" fmla="*/ 370 h 783"/>
                  <a:gd name="T76" fmla="*/ 491 w 497"/>
                  <a:gd name="T77" fmla="*/ 370 h 783"/>
                  <a:gd name="T78" fmla="*/ 491 w 497"/>
                  <a:gd name="T79" fmla="*/ 370 h 783"/>
                  <a:gd name="T80" fmla="*/ 491 w 497"/>
                  <a:gd name="T81" fmla="*/ 370 h 783"/>
                  <a:gd name="T82" fmla="*/ 491 w 497"/>
                  <a:gd name="T83" fmla="*/ 370 h 783"/>
                  <a:gd name="T84" fmla="*/ 470 w 497"/>
                  <a:gd name="T85" fmla="*/ 323 h 783"/>
                  <a:gd name="T86" fmla="*/ 470 w 497"/>
                  <a:gd name="T87" fmla="*/ 278 h 783"/>
                  <a:gd name="T88" fmla="*/ 491 w 497"/>
                  <a:gd name="T89" fmla="*/ 210 h 783"/>
                  <a:gd name="T90" fmla="*/ 491 w 497"/>
                  <a:gd name="T91" fmla="*/ 210 h 783"/>
                  <a:gd name="T92" fmla="*/ 491 w 497"/>
                  <a:gd name="T93" fmla="*/ 210 h 783"/>
                  <a:gd name="T94" fmla="*/ 491 w 497"/>
                  <a:gd name="T95" fmla="*/ 210 h 783"/>
                  <a:gd name="T96" fmla="*/ 450 w 497"/>
                  <a:gd name="T97" fmla="*/ 245 h 783"/>
                  <a:gd name="T98" fmla="*/ 396 w 497"/>
                  <a:gd name="T99" fmla="*/ 316 h 783"/>
                  <a:gd name="T100" fmla="*/ 391 w 497"/>
                  <a:gd name="T101" fmla="*/ 262 h 783"/>
                  <a:gd name="T102" fmla="*/ 450 w 497"/>
                  <a:gd name="T103" fmla="*/ 182 h 783"/>
                  <a:gd name="T104" fmla="*/ 491 w 497"/>
                  <a:gd name="T105" fmla="*/ 130 h 783"/>
                  <a:gd name="T106" fmla="*/ 491 w 497"/>
                  <a:gd name="T107" fmla="*/ 130 h 783"/>
                  <a:gd name="T108" fmla="*/ 491 w 497"/>
                  <a:gd name="T109" fmla="*/ 96 h 783"/>
                  <a:gd name="T110" fmla="*/ 438 w 497"/>
                  <a:gd name="T111" fmla="*/ 174 h 783"/>
                  <a:gd name="T112" fmla="*/ 380 w 497"/>
                  <a:gd name="T113" fmla="*/ 278 h 783"/>
                  <a:gd name="T114" fmla="*/ 344 w 497"/>
                  <a:gd name="T115" fmla="*/ 254 h 783"/>
                  <a:gd name="T116" fmla="*/ 296 w 497"/>
                  <a:gd name="T117" fmla="*/ 175 h 783"/>
                  <a:gd name="T118" fmla="*/ 235 w 497"/>
                  <a:gd name="T119" fmla="*/ 79 h 783"/>
                  <a:gd name="T120" fmla="*/ 185 w 497"/>
                  <a:gd name="T121" fmla="*/ 13 h 783"/>
                  <a:gd name="T122" fmla="*/ 190 w 497"/>
                  <a:gd name="T123" fmla="*/ 59 h 783"/>
                  <a:gd name="T124" fmla="*/ 239 w 497"/>
                  <a:gd name="T125" fmla="*/ 154 h 7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731"/>
                    </a:lnTo>
                    <a:lnTo>
                      <a:pt x="491" y="690"/>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3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89"/>
                    </a:lnTo>
                    <a:lnTo>
                      <a:pt x="491" y="130"/>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13" name="Freeform 33"/>
              <p:cNvSpPr>
                <a:spLocks/>
              </p:cNvSpPr>
              <p:nvPr/>
            </p:nvSpPr>
            <p:spPr bwMode="auto">
              <a:xfrm>
                <a:off x="5003" y="1739"/>
                <a:ext cx="768" cy="1071"/>
              </a:xfrm>
              <a:custGeom>
                <a:avLst/>
                <a:gdLst>
                  <a:gd name="T0" fmla="*/ 455 w 768"/>
                  <a:gd name="T1" fmla="*/ 337 h 1071"/>
                  <a:gd name="T2" fmla="*/ 431 w 768"/>
                  <a:gd name="T3" fmla="*/ 371 h 1071"/>
                  <a:gd name="T4" fmla="*/ 295 w 768"/>
                  <a:gd name="T5" fmla="*/ 314 h 1071"/>
                  <a:gd name="T6" fmla="*/ 153 w 768"/>
                  <a:gd name="T7" fmla="*/ 223 h 1071"/>
                  <a:gd name="T8" fmla="*/ 92 w 768"/>
                  <a:gd name="T9" fmla="*/ 126 h 1071"/>
                  <a:gd name="T10" fmla="*/ 128 w 768"/>
                  <a:gd name="T11" fmla="*/ 211 h 1071"/>
                  <a:gd name="T12" fmla="*/ 235 w 768"/>
                  <a:gd name="T13" fmla="*/ 299 h 1071"/>
                  <a:gd name="T14" fmla="*/ 354 w 768"/>
                  <a:gd name="T15" fmla="*/ 380 h 1071"/>
                  <a:gd name="T16" fmla="*/ 469 w 768"/>
                  <a:gd name="T17" fmla="*/ 437 h 1071"/>
                  <a:gd name="T18" fmla="*/ 421 w 768"/>
                  <a:gd name="T19" fmla="*/ 488 h 1071"/>
                  <a:gd name="T20" fmla="*/ 317 w 768"/>
                  <a:gd name="T21" fmla="*/ 496 h 1071"/>
                  <a:gd name="T22" fmla="*/ 182 w 768"/>
                  <a:gd name="T23" fmla="*/ 514 h 1071"/>
                  <a:gd name="T24" fmla="*/ 74 w 768"/>
                  <a:gd name="T25" fmla="*/ 561 h 1071"/>
                  <a:gd name="T26" fmla="*/ 37 w 768"/>
                  <a:gd name="T27" fmla="*/ 590 h 1071"/>
                  <a:gd name="T28" fmla="*/ 149 w 768"/>
                  <a:gd name="T29" fmla="*/ 561 h 1071"/>
                  <a:gd name="T30" fmla="*/ 297 w 768"/>
                  <a:gd name="T31" fmla="*/ 546 h 1071"/>
                  <a:gd name="T32" fmla="*/ 435 w 768"/>
                  <a:gd name="T33" fmla="*/ 535 h 1071"/>
                  <a:gd name="T34" fmla="*/ 509 w 768"/>
                  <a:gd name="T35" fmla="*/ 559 h 1071"/>
                  <a:gd name="T36" fmla="*/ 495 w 768"/>
                  <a:gd name="T37" fmla="*/ 683 h 1071"/>
                  <a:gd name="T38" fmla="*/ 497 w 768"/>
                  <a:gd name="T39" fmla="*/ 843 h 1071"/>
                  <a:gd name="T40" fmla="*/ 541 w 768"/>
                  <a:gd name="T41" fmla="*/ 971 h 1071"/>
                  <a:gd name="T42" fmla="*/ 633 w 768"/>
                  <a:gd name="T43" fmla="*/ 1070 h 1071"/>
                  <a:gd name="T44" fmla="*/ 620 w 768"/>
                  <a:gd name="T45" fmla="*/ 951 h 1071"/>
                  <a:gd name="T46" fmla="*/ 590 w 768"/>
                  <a:gd name="T47" fmla="*/ 821 h 1071"/>
                  <a:gd name="T48" fmla="*/ 571 w 768"/>
                  <a:gd name="T49" fmla="*/ 655 h 1071"/>
                  <a:gd name="T50" fmla="*/ 580 w 768"/>
                  <a:gd name="T51" fmla="*/ 544 h 1071"/>
                  <a:gd name="T52" fmla="*/ 626 w 768"/>
                  <a:gd name="T53" fmla="*/ 608 h 1071"/>
                  <a:gd name="T54" fmla="*/ 651 w 768"/>
                  <a:gd name="T55" fmla="*/ 749 h 1071"/>
                  <a:gd name="T56" fmla="*/ 672 w 768"/>
                  <a:gd name="T57" fmla="*/ 894 h 1071"/>
                  <a:gd name="T58" fmla="*/ 737 w 768"/>
                  <a:gd name="T59" fmla="*/ 1000 h 1071"/>
                  <a:gd name="T60" fmla="*/ 760 w 768"/>
                  <a:gd name="T61" fmla="*/ 1000 h 1071"/>
                  <a:gd name="T62" fmla="*/ 760 w 768"/>
                  <a:gd name="T63" fmla="*/ 891 h 1071"/>
                  <a:gd name="T64" fmla="*/ 716 w 768"/>
                  <a:gd name="T65" fmla="*/ 789 h 1071"/>
                  <a:gd name="T66" fmla="*/ 666 w 768"/>
                  <a:gd name="T67" fmla="*/ 657 h 1071"/>
                  <a:gd name="T68" fmla="*/ 643 w 768"/>
                  <a:gd name="T69" fmla="*/ 561 h 1071"/>
                  <a:gd name="T70" fmla="*/ 689 w 768"/>
                  <a:gd name="T71" fmla="*/ 499 h 1071"/>
                  <a:gd name="T72" fmla="*/ 760 w 768"/>
                  <a:gd name="T73" fmla="*/ 507 h 1071"/>
                  <a:gd name="T74" fmla="*/ 760 w 768"/>
                  <a:gd name="T75" fmla="*/ 507 h 1071"/>
                  <a:gd name="T76" fmla="*/ 760 w 768"/>
                  <a:gd name="T77" fmla="*/ 507 h 1071"/>
                  <a:gd name="T78" fmla="*/ 760 w 768"/>
                  <a:gd name="T79" fmla="*/ 507 h 1071"/>
                  <a:gd name="T80" fmla="*/ 760 w 768"/>
                  <a:gd name="T81" fmla="*/ 507 h 1071"/>
                  <a:gd name="T82" fmla="*/ 760 w 768"/>
                  <a:gd name="T83" fmla="*/ 507 h 1071"/>
                  <a:gd name="T84" fmla="*/ 727 w 768"/>
                  <a:gd name="T85" fmla="*/ 442 h 1071"/>
                  <a:gd name="T86" fmla="*/ 727 w 768"/>
                  <a:gd name="T87" fmla="*/ 380 h 1071"/>
                  <a:gd name="T88" fmla="*/ 760 w 768"/>
                  <a:gd name="T89" fmla="*/ 288 h 1071"/>
                  <a:gd name="T90" fmla="*/ 760 w 768"/>
                  <a:gd name="T91" fmla="*/ 288 h 1071"/>
                  <a:gd name="T92" fmla="*/ 760 w 768"/>
                  <a:gd name="T93" fmla="*/ 288 h 1071"/>
                  <a:gd name="T94" fmla="*/ 760 w 768"/>
                  <a:gd name="T95" fmla="*/ 288 h 1071"/>
                  <a:gd name="T96" fmla="*/ 696 w 768"/>
                  <a:gd name="T97" fmla="*/ 335 h 1071"/>
                  <a:gd name="T98" fmla="*/ 613 w 768"/>
                  <a:gd name="T99" fmla="*/ 433 h 1071"/>
                  <a:gd name="T100" fmla="*/ 604 w 768"/>
                  <a:gd name="T101" fmla="*/ 359 h 1071"/>
                  <a:gd name="T102" fmla="*/ 696 w 768"/>
                  <a:gd name="T103" fmla="*/ 250 h 1071"/>
                  <a:gd name="T104" fmla="*/ 760 w 768"/>
                  <a:gd name="T105" fmla="*/ 178 h 1071"/>
                  <a:gd name="T106" fmla="*/ 760 w 768"/>
                  <a:gd name="T107" fmla="*/ 178 h 1071"/>
                  <a:gd name="T108" fmla="*/ 760 w 768"/>
                  <a:gd name="T109" fmla="*/ 132 h 1071"/>
                  <a:gd name="T110" fmla="*/ 678 w 768"/>
                  <a:gd name="T111" fmla="*/ 239 h 1071"/>
                  <a:gd name="T112" fmla="*/ 589 w 768"/>
                  <a:gd name="T113" fmla="*/ 380 h 1071"/>
                  <a:gd name="T114" fmla="*/ 532 w 768"/>
                  <a:gd name="T115" fmla="*/ 348 h 1071"/>
                  <a:gd name="T116" fmla="*/ 458 w 768"/>
                  <a:gd name="T117" fmla="*/ 240 h 1071"/>
                  <a:gd name="T118" fmla="*/ 364 w 768"/>
                  <a:gd name="T119" fmla="*/ 109 h 1071"/>
                  <a:gd name="T120" fmla="*/ 286 w 768"/>
                  <a:gd name="T121" fmla="*/ 18 h 1071"/>
                  <a:gd name="T122" fmla="*/ 294 w 768"/>
                  <a:gd name="T123" fmla="*/ 81 h 1071"/>
                  <a:gd name="T124" fmla="*/ 369 w 768"/>
                  <a:gd name="T125" fmla="*/ 211 h 1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1000"/>
                    </a:lnTo>
                    <a:lnTo>
                      <a:pt x="760" y="945"/>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451"/>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22"/>
                    </a:lnTo>
                    <a:lnTo>
                      <a:pt x="760" y="178"/>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sp>
        <p:nvSpPr>
          <p:cNvPr id="4130" name="Rectangle 34"/>
          <p:cNvSpPr>
            <a:spLocks noGrp="1" noChangeArrowheads="1"/>
          </p:cNvSpPr>
          <p:nvPr>
            <p:ph type="ctrTitle" sz="quarter"/>
          </p:nvPr>
        </p:nvSpPr>
        <p:spPr>
          <a:xfrm>
            <a:off x="685800" y="1524000"/>
            <a:ext cx="7772400" cy="1143000"/>
          </a:xfrm>
        </p:spPr>
        <p:txBody>
          <a:bodyPr/>
          <a:lstStyle>
            <a:lvl1pPr>
              <a:defRPr>
                <a:solidFill>
                  <a:srgbClr val="FFFF00"/>
                </a:solidFill>
              </a:defRPr>
            </a:lvl1pPr>
          </a:lstStyle>
          <a:p>
            <a:pPr lvl="0"/>
            <a:r>
              <a:rPr lang="en-US" noProof="0" smtClean="0"/>
              <a:t>Click to edit Master title style</a:t>
            </a:r>
          </a:p>
        </p:txBody>
      </p:sp>
      <p:sp>
        <p:nvSpPr>
          <p:cNvPr id="4131" name="Rectangle 35"/>
          <p:cNvSpPr>
            <a:spLocks noGrp="1" noChangeArrowheads="1"/>
          </p:cNvSpPr>
          <p:nvPr>
            <p:ph type="subTitle" sz="quarter" idx="1"/>
          </p:nvPr>
        </p:nvSpPr>
        <p:spPr>
          <a:xfrm>
            <a:off x="1371600" y="3048000"/>
            <a:ext cx="6400800" cy="1752600"/>
          </a:xfrm>
        </p:spPr>
        <p:txBody>
          <a:bodyPr anchor="ctr"/>
          <a:lstStyle>
            <a:lvl1pPr marL="0" indent="0" algn="ctr">
              <a:buFont typeface="Monotype Sorts" pitchFamily="2" charset="2"/>
              <a:buNone/>
              <a:defRPr>
                <a:solidFill>
                  <a:srgbClr val="FFFFFF"/>
                </a:solidFill>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xfrm>
            <a:off x="685800" y="6248400"/>
            <a:ext cx="1905000" cy="457200"/>
          </a:xfrm>
        </p:spPr>
        <p:txBody>
          <a:bodyPr anchor="ct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124200" y="6248400"/>
            <a:ext cx="2895600" cy="457200"/>
          </a:xfrm>
        </p:spPr>
        <p:txBody>
          <a:bodyPr anchor="ct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6553200" y="6248400"/>
            <a:ext cx="1905000" cy="457200"/>
          </a:xfrm>
        </p:spPr>
        <p:txBody>
          <a:bodyPr anchor="ctr"/>
          <a:lstStyle>
            <a:lvl1pPr>
              <a:defRPr>
                <a:solidFill>
                  <a:srgbClr val="FFFFFF"/>
                </a:solidFill>
              </a:defRPr>
            </a:lvl1pPr>
          </a:lstStyle>
          <a:p>
            <a:fld id="{EC6C10B2-945B-4F85-9617-D359E75EB7D9}" type="slidenum">
              <a:rPr lang="en-US" altLang="en-US"/>
              <a:pPr/>
              <a:t>‹#›</a:t>
            </a:fld>
            <a:endParaRPr lang="en-US" altLang="en-US"/>
          </a:p>
        </p:txBody>
      </p:sp>
    </p:spTree>
    <p:extLst>
      <p:ext uri="{BB962C8B-B14F-4D97-AF65-F5344CB8AC3E}">
        <p14:creationId xmlns:p14="http://schemas.microsoft.com/office/powerpoint/2010/main" val="354301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03085BDC-F3AA-430D-8521-8637D7C9BAE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19276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2B5F0352-1B8D-4990-B320-40F5FF62680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33402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0700"/>
            <a:ext cx="3810000" cy="409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A1FAA239-57E7-4DBC-97AC-00B6C4D16C8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7620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34"/>
          <p:cNvSpPr>
            <a:spLocks noGrp="1" noChangeArrowheads="1"/>
          </p:cNvSpPr>
          <p:nvPr>
            <p:ph type="sldNum" sz="quarter" idx="12"/>
          </p:nvPr>
        </p:nvSpPr>
        <p:spPr>
          <a:ln/>
        </p:spPr>
        <p:txBody>
          <a:bodyPr/>
          <a:lstStyle>
            <a:lvl1pPr>
              <a:defRPr/>
            </a:lvl1pPr>
          </a:lstStyle>
          <a:p>
            <a:fld id="{33D37691-C20A-4B6D-911E-A99F6446470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25176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34"/>
          <p:cNvSpPr>
            <a:spLocks noGrp="1" noChangeArrowheads="1"/>
          </p:cNvSpPr>
          <p:nvPr>
            <p:ph type="sldNum" sz="quarter" idx="12"/>
          </p:nvPr>
        </p:nvSpPr>
        <p:spPr>
          <a:ln/>
        </p:spPr>
        <p:txBody>
          <a:bodyPr/>
          <a:lstStyle>
            <a:lvl1pPr>
              <a:defRPr/>
            </a:lvl1pPr>
          </a:lstStyle>
          <a:p>
            <a:fld id="{98904D04-2BDC-4B23-B5DC-FDAC212251D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96064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fld id="{6E33D443-49F2-4F7F-B563-0DC27B85B70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928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F46A4C-8D47-4916-AA23-3ED345D06C5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A1E2A8AE-E37F-4C0A-AD25-DA9DC92392D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80219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4"/>
          <p:cNvSpPr>
            <a:spLocks noGrp="1" noChangeArrowheads="1"/>
          </p:cNvSpPr>
          <p:nvPr>
            <p:ph type="sldNum" sz="quarter" idx="12"/>
          </p:nvPr>
        </p:nvSpPr>
        <p:spPr>
          <a:ln/>
        </p:spPr>
        <p:txBody>
          <a:bodyPr/>
          <a:lstStyle>
            <a:lvl1pPr>
              <a:defRPr/>
            </a:lvl1pPr>
          </a:lstStyle>
          <a:p>
            <a:fld id="{98BEB3BA-A1D2-4220-816A-0A9EB78730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5112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055DBDB5-EC3C-41DF-8C90-4A149579982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185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4"/>
          <p:cNvSpPr>
            <a:spLocks noGrp="1" noChangeArrowheads="1"/>
          </p:cNvSpPr>
          <p:nvPr>
            <p:ph type="sldNum" sz="quarter" idx="12"/>
          </p:nvPr>
        </p:nvSpPr>
        <p:spPr>
          <a:ln/>
        </p:spPr>
        <p:txBody>
          <a:bodyPr/>
          <a:lstStyle>
            <a:lvl1pPr>
              <a:defRPr/>
            </a:lvl1pPr>
          </a:lstStyle>
          <a:p>
            <a:fld id="{B00E1AA7-BDA7-42DE-88C7-3BB3AFC178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5774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1780E-1DCF-4FBB-9771-25F54F2F89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223333-659C-4A61-AAD0-A9A6949B8B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2FB2E2-586D-4485-B26A-6C2C48EE19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DCC694-9AB8-4104-8079-DEB33F1A8D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1DBC2-32F1-4D28-941E-55D4F707DB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90B39-AEFF-4B55-AD38-22C4FB4918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4EA177-DD5C-47DC-AE01-1DFB1C7C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206875"/>
            <a:ext cx="9166225" cy="2640013"/>
            <a:chOff x="0" y="2650"/>
            <a:chExt cx="5774" cy="1663"/>
          </a:xfrm>
        </p:grpSpPr>
        <p:sp>
          <p:nvSpPr>
            <p:cNvPr id="2"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endParaRPr lang="en-US" sz="2400">
                <a:solidFill>
                  <a:srgbClr val="FFFFFF"/>
                </a:solidFill>
                <a:latin typeface="Times New Roman" panose="02020603050405020304" pitchFamily="18" charset="0"/>
              </a:endParaRPr>
            </a:p>
          </p:txBody>
        </p:sp>
        <p:grpSp>
          <p:nvGrpSpPr>
            <p:cNvPr id="3081" name="Group 4"/>
            <p:cNvGrpSpPr>
              <a:grpSpLocks/>
            </p:cNvGrpSpPr>
            <p:nvPr/>
          </p:nvGrpSpPr>
          <p:grpSpPr bwMode="auto">
            <a:xfrm>
              <a:off x="0" y="2650"/>
              <a:ext cx="1075" cy="1655"/>
              <a:chOff x="0" y="2650"/>
              <a:chExt cx="1075" cy="1655"/>
            </a:xfrm>
          </p:grpSpPr>
          <p:sp>
            <p:nvSpPr>
              <p:cNvPr id="3098" name="Freeform 5"/>
              <p:cNvSpPr>
                <a:spLocks/>
              </p:cNvSpPr>
              <p:nvPr/>
            </p:nvSpPr>
            <p:spPr bwMode="auto">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9" name="Freeform 6"/>
              <p:cNvSpPr>
                <a:spLocks/>
              </p:cNvSpPr>
              <p:nvPr/>
            </p:nvSpPr>
            <p:spPr bwMode="auto">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100" name="Freeform 7"/>
              <p:cNvSpPr>
                <a:spLocks/>
              </p:cNvSpPr>
              <p:nvPr/>
            </p:nvSpPr>
            <p:spPr bwMode="auto">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49"/>
                    </a:lnTo>
                    <a:lnTo>
                      <a:pt x="5" y="613"/>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293"/>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80"/>
                    </a:lnTo>
                    <a:lnTo>
                      <a:pt x="5" y="116"/>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101" name="Group 8"/>
              <p:cNvGrpSpPr>
                <a:grpSpLocks/>
              </p:cNvGrpSpPr>
              <p:nvPr/>
            </p:nvGrpSpPr>
            <p:grpSpPr bwMode="auto">
              <a:xfrm>
                <a:off x="48" y="3440"/>
                <a:ext cx="1027" cy="657"/>
                <a:chOff x="48" y="3440"/>
                <a:chExt cx="1027" cy="657"/>
              </a:xfrm>
            </p:grpSpPr>
            <p:sp>
              <p:nvSpPr>
                <p:cNvPr id="3103" name="Freeform 9"/>
                <p:cNvSpPr>
                  <a:spLocks/>
                </p:cNvSpPr>
                <p:nvPr/>
              </p:nvSpPr>
              <p:spPr bwMode="auto">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 name="Freeform 10"/>
                <p:cNvSpPr>
                  <a:spLocks/>
                </p:cNvSpPr>
                <p:nvPr/>
              </p:nvSpPr>
              <p:spPr bwMode="auto">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4" name="Freeform 11"/>
                <p:cNvSpPr>
                  <a:spLocks/>
                </p:cNvSpPr>
                <p:nvPr/>
              </p:nvSpPr>
              <p:spPr bwMode="auto">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5" name="Freeform 12"/>
                <p:cNvSpPr>
                  <a:spLocks/>
                </p:cNvSpPr>
                <p:nvPr/>
              </p:nvSpPr>
              <p:spPr bwMode="auto">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102" name="Freeform 13"/>
              <p:cNvSpPr>
                <a:spLocks/>
              </p:cNvSpPr>
              <p:nvPr/>
            </p:nvSpPr>
            <p:spPr bwMode="auto">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3082" name="Group 14"/>
            <p:cNvGrpSpPr>
              <a:grpSpLocks/>
            </p:cNvGrpSpPr>
            <p:nvPr/>
          </p:nvGrpSpPr>
          <p:grpSpPr bwMode="auto">
            <a:xfrm>
              <a:off x="4653" y="2849"/>
              <a:ext cx="1084" cy="1464"/>
              <a:chOff x="4653" y="2849"/>
              <a:chExt cx="1084" cy="1464"/>
            </a:xfrm>
          </p:grpSpPr>
          <p:grpSp>
            <p:nvGrpSpPr>
              <p:cNvPr id="3087" name="Group 15"/>
              <p:cNvGrpSpPr>
                <a:grpSpLocks/>
              </p:cNvGrpSpPr>
              <p:nvPr/>
            </p:nvGrpSpPr>
            <p:grpSpPr bwMode="auto">
              <a:xfrm>
                <a:off x="5207" y="2849"/>
                <a:ext cx="530" cy="1443"/>
                <a:chOff x="5207" y="2849"/>
                <a:chExt cx="530" cy="1443"/>
              </a:xfrm>
            </p:grpSpPr>
            <p:sp>
              <p:nvSpPr>
                <p:cNvPr id="3096" name="Freeform 16"/>
                <p:cNvSpPr>
                  <a:spLocks/>
                </p:cNvSpPr>
                <p:nvPr/>
              </p:nvSpPr>
              <p:spPr bwMode="auto">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7" name="Freeform 17"/>
                <p:cNvSpPr>
                  <a:spLocks/>
                </p:cNvSpPr>
                <p:nvPr/>
              </p:nvSpPr>
              <p:spPr bwMode="auto">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3088" name="Group 18"/>
              <p:cNvGrpSpPr>
                <a:grpSpLocks/>
              </p:cNvGrpSpPr>
              <p:nvPr/>
            </p:nvGrpSpPr>
            <p:grpSpPr bwMode="auto">
              <a:xfrm>
                <a:off x="4653" y="3240"/>
                <a:ext cx="991" cy="1073"/>
                <a:chOff x="4653" y="3240"/>
                <a:chExt cx="991" cy="1073"/>
              </a:xfrm>
            </p:grpSpPr>
            <p:sp>
              <p:nvSpPr>
                <p:cNvPr id="3089" name="Freeform 19"/>
                <p:cNvSpPr>
                  <a:spLocks/>
                </p:cNvSpPr>
                <p:nvPr/>
              </p:nvSpPr>
              <p:spPr bwMode="auto">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0" name="Freeform 20"/>
                <p:cNvSpPr>
                  <a:spLocks/>
                </p:cNvSpPr>
                <p:nvPr/>
              </p:nvSpPr>
              <p:spPr bwMode="auto">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58" y="9"/>
                      </a:lnTo>
                      <a:lnTo>
                        <a:pt x="67" y="19"/>
                      </a:lnTo>
                      <a:lnTo>
                        <a:pt x="81" y="40"/>
                      </a:lnTo>
                      <a:lnTo>
                        <a:pt x="92" y="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091" name="Group 21"/>
                <p:cNvGrpSpPr>
                  <a:grpSpLocks/>
                </p:cNvGrpSpPr>
                <p:nvPr/>
              </p:nvGrpSpPr>
              <p:grpSpPr bwMode="auto">
                <a:xfrm>
                  <a:off x="4653" y="3240"/>
                  <a:ext cx="991" cy="621"/>
                  <a:chOff x="4653" y="3240"/>
                  <a:chExt cx="991" cy="621"/>
                </a:xfrm>
              </p:grpSpPr>
              <p:sp>
                <p:nvSpPr>
                  <p:cNvPr id="3092" name="Freeform 22"/>
                  <p:cNvSpPr>
                    <a:spLocks/>
                  </p:cNvSpPr>
                  <p:nvPr/>
                </p:nvSpPr>
                <p:spPr bwMode="auto">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3" name="Freeform 23"/>
                  <p:cNvSpPr>
                    <a:spLocks/>
                  </p:cNvSpPr>
                  <p:nvPr/>
                </p:nvSpPr>
                <p:spPr bwMode="auto">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4" name="Freeform 24"/>
                  <p:cNvSpPr>
                    <a:spLocks/>
                  </p:cNvSpPr>
                  <p:nvPr/>
                </p:nvSpPr>
                <p:spPr bwMode="auto">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5" name="Freeform 25"/>
                  <p:cNvSpPr>
                    <a:spLocks/>
                  </p:cNvSpPr>
                  <p:nvPr/>
                </p:nvSpPr>
                <p:spPr bwMode="auto">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grpSp>
        <p:sp>
          <p:nvSpPr>
            <p:cNvPr id="3083" name="Arc 26"/>
            <p:cNvSpPr>
              <a:spLocks/>
            </p:cNvSpPr>
            <p:nvPr/>
          </p:nvSpPr>
          <p:spPr bwMode="auto">
            <a:xfrm>
              <a:off x="1" y="4174"/>
              <a:ext cx="5753" cy="136"/>
            </a:xfrm>
            <a:custGeom>
              <a:avLst/>
              <a:gdLst>
                <a:gd name="T0" fmla="*/ 0 w 43200"/>
                <a:gd name="T1" fmla="*/ 1 h 21615"/>
                <a:gd name="T2" fmla="*/ 766 w 43200"/>
                <a:gd name="T3" fmla="*/ 1 h 21615"/>
                <a:gd name="T4" fmla="*/ 383 w 43200"/>
                <a:gd name="T5" fmla="*/ 1 h 21615"/>
                <a:gd name="T6" fmla="*/ 0 60000 65536"/>
                <a:gd name="T7" fmla="*/ 0 60000 65536"/>
                <a:gd name="T8" fmla="*/ 0 60000 65536"/>
              </a:gdLst>
              <a:ahLst/>
              <a:cxnLst>
                <a:cxn ang="T6">
                  <a:pos x="T0" y="T1"/>
                </a:cxn>
                <a:cxn ang="T7">
                  <a:pos x="T2" y="T3"/>
                </a:cxn>
                <a:cxn ang="T8">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lnTo>
                    <a:pt x="0" y="21614"/>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3084" name="Line 27"/>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3085" name="Oval 28"/>
            <p:cNvSpPr>
              <a:spLocks noChangeArrowheads="1"/>
            </p:cNvSpPr>
            <p:nvPr/>
          </p:nvSpPr>
          <p:spPr bwMode="auto">
            <a:xfrm>
              <a:off x="2631" y="3555"/>
              <a:ext cx="498" cy="43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3086" name="Freeform 29" descr="Narrow horizontal"/>
            <p:cNvSpPr>
              <a:spLocks/>
            </p:cNvSpPr>
            <p:nvPr/>
          </p:nvSpPr>
          <p:spPr bwMode="auto">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075" name="Rectangle 30"/>
          <p:cNvSpPr>
            <a:spLocks noGrp="1" noChangeArrowheads="1"/>
          </p:cNvSpPr>
          <p:nvPr>
            <p:ph type="title"/>
          </p:nvPr>
        </p:nvSpPr>
        <p:spPr bwMode="auto">
          <a:xfrm>
            <a:off x="685800" y="400050"/>
            <a:ext cx="77724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6" name="Rectangle 31"/>
          <p:cNvSpPr>
            <a:spLocks noGrp="1" noChangeArrowheads="1"/>
          </p:cNvSpPr>
          <p:nvPr>
            <p:ph type="body" idx="1"/>
          </p:nvPr>
        </p:nvSpPr>
        <p:spPr bwMode="auto">
          <a:xfrm>
            <a:off x="685800" y="1790700"/>
            <a:ext cx="77724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04" name="Rectangle 32"/>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defRPr sz="1400"/>
            </a:lvl1pPr>
          </a:lstStyle>
          <a:p>
            <a:pPr algn="l">
              <a:defRPr/>
            </a:pPr>
            <a:endParaRPr lang="en-US">
              <a:solidFill>
                <a:srgbClr val="FFFFFF"/>
              </a:solidFill>
              <a:latin typeface="Times New Roman" panose="02020603050405020304" pitchFamily="18" charset="0"/>
            </a:endParaRPr>
          </a:p>
        </p:txBody>
      </p:sp>
      <p:sp>
        <p:nvSpPr>
          <p:cNvPr id="3105" name="Rectangle 33"/>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ctr">
              <a:defRPr sz="1400"/>
            </a:lvl1pPr>
          </a:lstStyle>
          <a:p>
            <a:pPr>
              <a:defRPr/>
            </a:pPr>
            <a:endParaRPr lang="en-US">
              <a:solidFill>
                <a:srgbClr val="FFFFFF"/>
              </a:solidFill>
              <a:latin typeface="Times New Roman" panose="02020603050405020304" pitchFamily="18" charset="0"/>
            </a:endParaRPr>
          </a:p>
        </p:txBody>
      </p:sp>
      <p:sp>
        <p:nvSpPr>
          <p:cNvPr id="3106"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a:defRPr sz="1400"/>
            </a:lvl1pPr>
          </a:lstStyle>
          <a:p>
            <a:fld id="{781B431C-224D-4FD5-986A-B4E4A11369DE}" type="slidenum">
              <a:rPr lang="en-US" altLang="en-US" smtClean="0">
                <a:solidFill>
                  <a:srgbClr val="FFFFFF"/>
                </a:solidFill>
                <a:latin typeface="Times New Roman" panose="02020603050405020304" pitchFamily="18" charset="0"/>
              </a:rPr>
              <a:pPr/>
              <a:t>‹#›</a:t>
            </a:fld>
            <a:endParaRPr lang="en-US" altLang="en-US"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5379997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3200">
          <a:solidFill>
            <a:schemeClr val="tx1"/>
          </a:solidFill>
          <a:latin typeface="+mn-lt"/>
        </a:defRPr>
      </a:lvl2pPr>
      <a:lvl3pPr marL="1143000" indent="-228600" algn="l" rtl="0" eaLnBrk="0" fontAlgn="base" hangingPunct="0">
        <a:spcBef>
          <a:spcPct val="20000"/>
        </a:spcBef>
        <a:spcAft>
          <a:spcPct val="0"/>
        </a:spcAft>
        <a:buClr>
          <a:schemeClr val="tx1"/>
        </a:buClr>
        <a:buSzPct val="65000"/>
        <a:buFont typeface="Monotype Sorts" pitchFamily="2" charset="2"/>
        <a:buChar char="u"/>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206875"/>
            <a:ext cx="9166225" cy="2640013"/>
            <a:chOff x="0" y="2650"/>
            <a:chExt cx="5774" cy="1663"/>
          </a:xfrm>
        </p:grpSpPr>
        <p:sp>
          <p:nvSpPr>
            <p:cNvPr id="2" name="Rectangle 3"/>
            <p:cNvSpPr>
              <a:spLocks noChangeArrowheads="1"/>
            </p:cNvSpPr>
            <p:nvPr/>
          </p:nvSpPr>
          <p:spPr bwMode="auto">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endParaRPr lang="en-US" sz="2400">
                <a:solidFill>
                  <a:srgbClr val="FFFFFF"/>
                </a:solidFill>
                <a:latin typeface="Times New Roman" panose="02020603050405020304" pitchFamily="18" charset="0"/>
              </a:endParaRPr>
            </a:p>
          </p:txBody>
        </p:sp>
        <p:grpSp>
          <p:nvGrpSpPr>
            <p:cNvPr id="3081" name="Group 4"/>
            <p:cNvGrpSpPr>
              <a:grpSpLocks/>
            </p:cNvGrpSpPr>
            <p:nvPr/>
          </p:nvGrpSpPr>
          <p:grpSpPr bwMode="auto">
            <a:xfrm>
              <a:off x="0" y="2650"/>
              <a:ext cx="1075" cy="1655"/>
              <a:chOff x="0" y="2650"/>
              <a:chExt cx="1075" cy="1655"/>
            </a:xfrm>
          </p:grpSpPr>
          <p:sp>
            <p:nvSpPr>
              <p:cNvPr id="3098" name="Freeform 5"/>
              <p:cNvSpPr>
                <a:spLocks/>
              </p:cNvSpPr>
              <p:nvPr/>
            </p:nvSpPr>
            <p:spPr bwMode="auto">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9" name="Freeform 6"/>
              <p:cNvSpPr>
                <a:spLocks/>
              </p:cNvSpPr>
              <p:nvPr/>
            </p:nvSpPr>
            <p:spPr bwMode="auto">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100" name="Freeform 7"/>
              <p:cNvSpPr>
                <a:spLocks/>
              </p:cNvSpPr>
              <p:nvPr/>
            </p:nvSpPr>
            <p:spPr bwMode="auto">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49"/>
                    </a:lnTo>
                    <a:lnTo>
                      <a:pt x="5" y="613"/>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293"/>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80"/>
                    </a:lnTo>
                    <a:lnTo>
                      <a:pt x="5" y="116"/>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101" name="Group 8"/>
              <p:cNvGrpSpPr>
                <a:grpSpLocks/>
              </p:cNvGrpSpPr>
              <p:nvPr/>
            </p:nvGrpSpPr>
            <p:grpSpPr bwMode="auto">
              <a:xfrm>
                <a:off x="48" y="3440"/>
                <a:ext cx="1027" cy="657"/>
                <a:chOff x="48" y="3440"/>
                <a:chExt cx="1027" cy="657"/>
              </a:xfrm>
            </p:grpSpPr>
            <p:sp>
              <p:nvSpPr>
                <p:cNvPr id="3103" name="Freeform 9"/>
                <p:cNvSpPr>
                  <a:spLocks/>
                </p:cNvSpPr>
                <p:nvPr/>
              </p:nvSpPr>
              <p:spPr bwMode="auto">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 name="Freeform 10"/>
                <p:cNvSpPr>
                  <a:spLocks/>
                </p:cNvSpPr>
                <p:nvPr/>
              </p:nvSpPr>
              <p:spPr bwMode="auto">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4" name="Freeform 11"/>
                <p:cNvSpPr>
                  <a:spLocks/>
                </p:cNvSpPr>
                <p:nvPr/>
              </p:nvSpPr>
              <p:spPr bwMode="auto">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5" name="Freeform 12"/>
                <p:cNvSpPr>
                  <a:spLocks/>
                </p:cNvSpPr>
                <p:nvPr/>
              </p:nvSpPr>
              <p:spPr bwMode="auto">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102" name="Freeform 13"/>
              <p:cNvSpPr>
                <a:spLocks/>
              </p:cNvSpPr>
              <p:nvPr/>
            </p:nvSpPr>
            <p:spPr bwMode="auto">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3082" name="Group 14"/>
            <p:cNvGrpSpPr>
              <a:grpSpLocks/>
            </p:cNvGrpSpPr>
            <p:nvPr/>
          </p:nvGrpSpPr>
          <p:grpSpPr bwMode="auto">
            <a:xfrm>
              <a:off x="4653" y="2849"/>
              <a:ext cx="1084" cy="1464"/>
              <a:chOff x="4653" y="2849"/>
              <a:chExt cx="1084" cy="1464"/>
            </a:xfrm>
          </p:grpSpPr>
          <p:grpSp>
            <p:nvGrpSpPr>
              <p:cNvPr id="3087" name="Group 15"/>
              <p:cNvGrpSpPr>
                <a:grpSpLocks/>
              </p:cNvGrpSpPr>
              <p:nvPr/>
            </p:nvGrpSpPr>
            <p:grpSpPr bwMode="auto">
              <a:xfrm>
                <a:off x="5207" y="2849"/>
                <a:ext cx="530" cy="1443"/>
                <a:chOff x="5207" y="2849"/>
                <a:chExt cx="530" cy="1443"/>
              </a:xfrm>
            </p:grpSpPr>
            <p:sp>
              <p:nvSpPr>
                <p:cNvPr id="3096" name="Freeform 16"/>
                <p:cNvSpPr>
                  <a:spLocks/>
                </p:cNvSpPr>
                <p:nvPr/>
              </p:nvSpPr>
              <p:spPr bwMode="auto">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7" name="Freeform 17"/>
                <p:cNvSpPr>
                  <a:spLocks/>
                </p:cNvSpPr>
                <p:nvPr/>
              </p:nvSpPr>
              <p:spPr bwMode="auto">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nvGrpSpPr>
              <p:cNvPr id="3088" name="Group 18"/>
              <p:cNvGrpSpPr>
                <a:grpSpLocks/>
              </p:cNvGrpSpPr>
              <p:nvPr/>
            </p:nvGrpSpPr>
            <p:grpSpPr bwMode="auto">
              <a:xfrm>
                <a:off x="4653" y="3240"/>
                <a:ext cx="991" cy="1073"/>
                <a:chOff x="4653" y="3240"/>
                <a:chExt cx="991" cy="1073"/>
              </a:xfrm>
            </p:grpSpPr>
            <p:sp>
              <p:nvSpPr>
                <p:cNvPr id="3089" name="Freeform 19"/>
                <p:cNvSpPr>
                  <a:spLocks/>
                </p:cNvSpPr>
                <p:nvPr/>
              </p:nvSpPr>
              <p:spPr bwMode="auto">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0" name="Freeform 20"/>
                <p:cNvSpPr>
                  <a:spLocks/>
                </p:cNvSpPr>
                <p:nvPr/>
              </p:nvSpPr>
              <p:spPr bwMode="auto">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58" y="9"/>
                      </a:lnTo>
                      <a:lnTo>
                        <a:pt x="67" y="19"/>
                      </a:lnTo>
                      <a:lnTo>
                        <a:pt x="81" y="40"/>
                      </a:lnTo>
                      <a:lnTo>
                        <a:pt x="92" y="56"/>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nvGrpSpPr>
                <p:cNvPr id="3091" name="Group 21"/>
                <p:cNvGrpSpPr>
                  <a:grpSpLocks/>
                </p:cNvGrpSpPr>
                <p:nvPr/>
              </p:nvGrpSpPr>
              <p:grpSpPr bwMode="auto">
                <a:xfrm>
                  <a:off x="4653" y="3240"/>
                  <a:ext cx="991" cy="621"/>
                  <a:chOff x="4653" y="3240"/>
                  <a:chExt cx="991" cy="621"/>
                </a:xfrm>
              </p:grpSpPr>
              <p:sp>
                <p:nvSpPr>
                  <p:cNvPr id="3092" name="Freeform 22"/>
                  <p:cNvSpPr>
                    <a:spLocks/>
                  </p:cNvSpPr>
                  <p:nvPr/>
                </p:nvSpPr>
                <p:spPr bwMode="auto">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3" name="Freeform 23"/>
                  <p:cNvSpPr>
                    <a:spLocks/>
                  </p:cNvSpPr>
                  <p:nvPr/>
                </p:nvSpPr>
                <p:spPr bwMode="auto">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4" name="Freeform 24"/>
                  <p:cNvSpPr>
                    <a:spLocks/>
                  </p:cNvSpPr>
                  <p:nvPr/>
                </p:nvSpPr>
                <p:spPr bwMode="auto">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sp>
                <p:nvSpPr>
                  <p:cNvPr id="3095" name="Freeform 25"/>
                  <p:cNvSpPr>
                    <a:spLocks/>
                  </p:cNvSpPr>
                  <p:nvPr/>
                </p:nvSpPr>
                <p:spPr bwMode="auto">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grpSp>
        </p:grpSp>
        <p:sp>
          <p:nvSpPr>
            <p:cNvPr id="3083" name="Arc 26"/>
            <p:cNvSpPr>
              <a:spLocks/>
            </p:cNvSpPr>
            <p:nvPr/>
          </p:nvSpPr>
          <p:spPr bwMode="auto">
            <a:xfrm>
              <a:off x="1" y="4174"/>
              <a:ext cx="5753" cy="136"/>
            </a:xfrm>
            <a:custGeom>
              <a:avLst/>
              <a:gdLst>
                <a:gd name="T0" fmla="*/ 0 w 43200"/>
                <a:gd name="T1" fmla="*/ 1 h 21615"/>
                <a:gd name="T2" fmla="*/ 766 w 43200"/>
                <a:gd name="T3" fmla="*/ 1 h 21615"/>
                <a:gd name="T4" fmla="*/ 383 w 43200"/>
                <a:gd name="T5" fmla="*/ 1 h 21615"/>
                <a:gd name="T6" fmla="*/ 0 60000 65536"/>
                <a:gd name="T7" fmla="*/ 0 60000 65536"/>
                <a:gd name="T8" fmla="*/ 0 60000 65536"/>
              </a:gdLst>
              <a:ahLst/>
              <a:cxnLst>
                <a:cxn ang="T6">
                  <a:pos x="T0" y="T1"/>
                </a:cxn>
                <a:cxn ang="T7">
                  <a:pos x="T2" y="T3"/>
                </a:cxn>
                <a:cxn ang="T8">
                  <a:pos x="T4" y="T5"/>
                </a:cxn>
              </a:cxnLst>
              <a:rect l="0" t="0" r="r" b="b"/>
              <a:pathLst>
                <a:path w="43200" h="21615" fill="none"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path>
                <a:path w="43200" h="21615" stroke="0" extrusionOk="0">
                  <a:moveTo>
                    <a:pt x="0" y="21614"/>
                  </a:moveTo>
                  <a:cubicBezTo>
                    <a:pt x="0" y="21609"/>
                    <a:pt x="0" y="21604"/>
                    <a:pt x="0" y="21600"/>
                  </a:cubicBezTo>
                  <a:cubicBezTo>
                    <a:pt x="0" y="9670"/>
                    <a:pt x="9670" y="0"/>
                    <a:pt x="21600" y="0"/>
                  </a:cubicBezTo>
                  <a:cubicBezTo>
                    <a:pt x="33529" y="0"/>
                    <a:pt x="43200" y="9670"/>
                    <a:pt x="43200" y="21600"/>
                  </a:cubicBezTo>
                  <a:cubicBezTo>
                    <a:pt x="43200" y="21604"/>
                    <a:pt x="43199" y="21609"/>
                    <a:pt x="43199" y="21614"/>
                  </a:cubicBezTo>
                  <a:lnTo>
                    <a:pt x="21600" y="21600"/>
                  </a:lnTo>
                  <a:lnTo>
                    <a:pt x="0" y="21614"/>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3084" name="Line 27"/>
            <p:cNvSpPr>
              <a:spLocks noChangeShapeType="1"/>
            </p:cNvSpPr>
            <p:nvPr/>
          </p:nvSpPr>
          <p:spPr bwMode="auto">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3085" name="Oval 28"/>
            <p:cNvSpPr>
              <a:spLocks noChangeArrowheads="1"/>
            </p:cNvSpPr>
            <p:nvPr/>
          </p:nvSpPr>
          <p:spPr bwMode="auto">
            <a:xfrm>
              <a:off x="2631" y="3555"/>
              <a:ext cx="498" cy="438"/>
            </a:xfrm>
            <a:prstGeom prst="ellipse">
              <a:avLst/>
            </a:prstGeom>
            <a:gradFill rotWithShape="0">
              <a:gsLst>
                <a:gs pos="0">
                  <a:schemeClr val="hlink"/>
                </a:gs>
                <a:gs pos="100000">
                  <a:srgbClr val="FFB87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3086" name="Freeform 29" descr="Narrow horizontal"/>
            <p:cNvSpPr>
              <a:spLocks/>
            </p:cNvSpPr>
            <p:nvPr/>
          </p:nvSpPr>
          <p:spPr bwMode="auto">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smtClean="0">
                <a:solidFill>
                  <a:srgbClr val="FFFFFF"/>
                </a:solidFill>
                <a:latin typeface="Times New Roman" panose="02020603050405020304" pitchFamily="18" charset="0"/>
              </a:endParaRPr>
            </a:p>
          </p:txBody>
        </p:sp>
      </p:grpSp>
      <p:sp>
        <p:nvSpPr>
          <p:cNvPr id="3075" name="Rectangle 30"/>
          <p:cNvSpPr>
            <a:spLocks noGrp="1" noChangeArrowheads="1"/>
          </p:cNvSpPr>
          <p:nvPr>
            <p:ph type="title"/>
          </p:nvPr>
        </p:nvSpPr>
        <p:spPr bwMode="auto">
          <a:xfrm>
            <a:off x="685800" y="400050"/>
            <a:ext cx="77724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6" name="Rectangle 31"/>
          <p:cNvSpPr>
            <a:spLocks noGrp="1" noChangeArrowheads="1"/>
          </p:cNvSpPr>
          <p:nvPr>
            <p:ph type="body" idx="1"/>
          </p:nvPr>
        </p:nvSpPr>
        <p:spPr bwMode="auto">
          <a:xfrm>
            <a:off x="685800" y="1790700"/>
            <a:ext cx="77724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04" name="Rectangle 32"/>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defRPr sz="1400"/>
            </a:lvl1pPr>
          </a:lstStyle>
          <a:p>
            <a:pPr algn="l">
              <a:defRPr/>
            </a:pPr>
            <a:endParaRPr lang="en-US">
              <a:solidFill>
                <a:srgbClr val="FFFFFF"/>
              </a:solidFill>
              <a:latin typeface="Times New Roman" panose="02020603050405020304" pitchFamily="18" charset="0"/>
            </a:endParaRPr>
          </a:p>
        </p:txBody>
      </p:sp>
      <p:sp>
        <p:nvSpPr>
          <p:cNvPr id="3105" name="Rectangle 33"/>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ctr">
              <a:defRPr sz="1400"/>
            </a:lvl1pPr>
          </a:lstStyle>
          <a:p>
            <a:pPr>
              <a:defRPr/>
            </a:pPr>
            <a:endParaRPr lang="en-US">
              <a:solidFill>
                <a:srgbClr val="FFFFFF"/>
              </a:solidFill>
              <a:latin typeface="Times New Roman" panose="02020603050405020304" pitchFamily="18" charset="0"/>
            </a:endParaRPr>
          </a:p>
        </p:txBody>
      </p:sp>
      <p:sp>
        <p:nvSpPr>
          <p:cNvPr id="3106"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a:defRPr sz="1400"/>
            </a:lvl1pPr>
          </a:lstStyle>
          <a:p>
            <a:fld id="{781B431C-224D-4FD5-986A-B4E4A11369DE}" type="slidenum">
              <a:rPr lang="en-US" altLang="en-US" smtClean="0">
                <a:solidFill>
                  <a:srgbClr val="FFFFFF"/>
                </a:solidFill>
                <a:latin typeface="Times New Roman" panose="02020603050405020304" pitchFamily="18" charset="0"/>
              </a:rPr>
              <a:pPr/>
              <a:t>‹#›</a:t>
            </a:fld>
            <a:endParaRPr lang="en-US" altLang="en-US"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83673837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3200">
          <a:solidFill>
            <a:schemeClr val="tx1"/>
          </a:solidFill>
          <a:latin typeface="+mn-lt"/>
        </a:defRPr>
      </a:lvl2pPr>
      <a:lvl3pPr marL="1143000" indent="-228600" algn="l" rtl="0" eaLnBrk="0" fontAlgn="base" hangingPunct="0">
        <a:spcBef>
          <a:spcPct val="20000"/>
        </a:spcBef>
        <a:spcAft>
          <a:spcPct val="0"/>
        </a:spcAft>
        <a:buClr>
          <a:schemeClr val="tx1"/>
        </a:buClr>
        <a:buSzPct val="65000"/>
        <a:buFont typeface="Monotype Sorts" pitchFamily="2" charset="2"/>
        <a:buChar char="u"/>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livingspringsaustin.org/watch-the-living-springs-project/living-spr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slides/_rels/slide5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atercyclehigh"/>
          <p:cNvPicPr>
            <a:picLocks noChangeAspect="1" noChangeArrowheads="1"/>
          </p:cNvPicPr>
          <p:nvPr/>
        </p:nvPicPr>
        <p:blipFill>
          <a:blip r:embed="rId3" cstate="print"/>
          <a:srcRect/>
          <a:stretch>
            <a:fillRect/>
          </a:stretch>
        </p:blipFill>
        <p:spPr bwMode="auto">
          <a:xfrm>
            <a:off x="304800" y="304800"/>
            <a:ext cx="8610600" cy="5991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national aquifers.tif"/>
          <p:cNvPicPr>
            <a:picLocks noChangeAspect="1"/>
          </p:cNvPicPr>
          <p:nvPr/>
        </p:nvPicPr>
        <p:blipFill>
          <a:blip r:embed="rId2" cstate="print"/>
          <a:srcRect/>
          <a:stretch>
            <a:fillRect/>
          </a:stretch>
        </p:blipFill>
        <p:spPr bwMode="auto">
          <a:xfrm>
            <a:off x="152400" y="152400"/>
            <a:ext cx="8869363" cy="5662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28600" y="228600"/>
            <a:ext cx="8712200" cy="6124575"/>
          </a:xfrm>
          <a:prstGeom prst="rect">
            <a:avLst/>
          </a:prstGeom>
          <a:noFill/>
          <a:ln w="9525">
            <a:noFill/>
            <a:miter lim="800000"/>
            <a:headEnd/>
            <a:tailEnd/>
          </a:ln>
        </p:spPr>
      </p:pic>
      <p:sp>
        <p:nvSpPr>
          <p:cNvPr id="13315" name="Text Box 3"/>
          <p:cNvSpPr txBox="1">
            <a:spLocks noChangeArrowheads="1"/>
          </p:cNvSpPr>
          <p:nvPr/>
        </p:nvSpPr>
        <p:spPr bwMode="auto">
          <a:xfrm>
            <a:off x="228600" y="6324600"/>
            <a:ext cx="4146550" cy="457200"/>
          </a:xfrm>
          <a:prstGeom prst="rect">
            <a:avLst/>
          </a:prstGeom>
          <a:noFill/>
          <a:ln w="9525">
            <a:noFill/>
            <a:miter lim="800000"/>
            <a:headEnd/>
            <a:tailEnd/>
          </a:ln>
        </p:spPr>
        <p:txBody>
          <a:bodyPr wrap="none">
            <a:spAutoFit/>
          </a:bodyPr>
          <a:lstStyle/>
          <a:p>
            <a:pPr algn="l"/>
            <a:r>
              <a:rPr lang="en-US" sz="2400" b="1"/>
              <a:t>Hickory Aquifer, sandstone</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28600" y="228600"/>
            <a:ext cx="8712200" cy="6124575"/>
          </a:xfrm>
          <a:prstGeom prst="rect">
            <a:avLst/>
          </a:prstGeom>
          <a:noFill/>
          <a:ln w="9525">
            <a:noFill/>
            <a:miter lim="800000"/>
            <a:headEnd/>
            <a:tailEnd/>
          </a:ln>
        </p:spPr>
      </p:pic>
      <p:sp>
        <p:nvSpPr>
          <p:cNvPr id="14339" name="Text Box 3"/>
          <p:cNvSpPr txBox="1">
            <a:spLocks noChangeArrowheads="1"/>
          </p:cNvSpPr>
          <p:nvPr/>
        </p:nvSpPr>
        <p:spPr bwMode="auto">
          <a:xfrm>
            <a:off x="152400" y="6324600"/>
            <a:ext cx="6683375" cy="457200"/>
          </a:xfrm>
          <a:prstGeom prst="rect">
            <a:avLst/>
          </a:prstGeom>
          <a:noFill/>
          <a:ln w="9525">
            <a:noFill/>
            <a:miter lim="800000"/>
            <a:headEnd/>
            <a:tailEnd/>
          </a:ln>
        </p:spPr>
        <p:txBody>
          <a:bodyPr wrap="none">
            <a:spAutoFit/>
          </a:bodyPr>
          <a:lstStyle/>
          <a:p>
            <a:pPr algn="l" eaLnBrk="1" hangingPunct="1"/>
            <a:r>
              <a:rPr lang="en-US" sz="2400" b="1"/>
              <a:t>Edwards-Trinity (Plateau) Aquifer, limestone </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28600" y="228600"/>
            <a:ext cx="8648700" cy="6083300"/>
          </a:xfrm>
          <a:prstGeom prst="rect">
            <a:avLst/>
          </a:prstGeom>
          <a:noFill/>
          <a:ln w="9525">
            <a:noFill/>
            <a:miter lim="800000"/>
            <a:headEnd/>
            <a:tailEnd/>
          </a:ln>
        </p:spPr>
      </p:pic>
      <p:sp>
        <p:nvSpPr>
          <p:cNvPr id="15363" name="Text Box 3"/>
          <p:cNvSpPr txBox="1">
            <a:spLocks noChangeArrowheads="1"/>
          </p:cNvSpPr>
          <p:nvPr/>
        </p:nvSpPr>
        <p:spPr bwMode="auto">
          <a:xfrm>
            <a:off x="152400" y="6276975"/>
            <a:ext cx="5006975" cy="457200"/>
          </a:xfrm>
          <a:prstGeom prst="rect">
            <a:avLst/>
          </a:prstGeom>
          <a:noFill/>
          <a:ln w="9525">
            <a:noFill/>
            <a:miter lim="800000"/>
            <a:headEnd/>
            <a:tailEnd/>
          </a:ln>
        </p:spPr>
        <p:txBody>
          <a:bodyPr wrap="none">
            <a:spAutoFit/>
          </a:bodyPr>
          <a:lstStyle/>
          <a:p>
            <a:pPr algn="l" eaLnBrk="1" hangingPunct="1"/>
            <a:r>
              <a:rPr lang="en-US" sz="2400" b="1"/>
              <a:t>Ogallala Aquifer, sand and gravel</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p:spPr>
        <p:txBody>
          <a:bodyPr/>
          <a:lstStyle/>
          <a:p>
            <a:pPr eaLnBrk="1" hangingPunct="1"/>
            <a:endParaRPr lang="en-US" b="1" dirty="0" smtClean="0">
              <a:solidFill>
                <a:srgbClr val="0066FF"/>
              </a:solidFill>
            </a:endParaRPr>
          </a:p>
          <a:p>
            <a:pPr eaLnBrk="1" hangingPunct="1"/>
            <a:endParaRPr lang="en-US" b="1" dirty="0" smtClean="0">
              <a:solidFill>
                <a:srgbClr val="0066FF"/>
              </a:solidFill>
            </a:endParaRPr>
          </a:p>
          <a:p>
            <a:pPr eaLnBrk="1" hangingPunct="1"/>
            <a:r>
              <a:rPr lang="en-US" b="1" dirty="0" smtClean="0">
                <a:solidFill>
                  <a:srgbClr val="5F5F5F"/>
                </a:solidFill>
              </a:rPr>
              <a:t>an aquifer is geologic media that can yield economically usable amounts of water.</a:t>
            </a:r>
            <a:r>
              <a:rPr lang="en-US" b="1" dirty="0" smtClean="0">
                <a:solidFill>
                  <a:srgbClr val="0066FF"/>
                </a:solidFill>
              </a:rPr>
              <a:t> </a:t>
            </a:r>
            <a:endParaRPr lang="en-US" b="1" dirty="0" smtClean="0">
              <a:solidFill>
                <a:srgbClr val="0066FF"/>
              </a:solidFill>
            </a:endParaRPr>
          </a:p>
          <a:p>
            <a:pPr eaLnBrk="1" hangingPunct="1"/>
            <a:r>
              <a:rPr lang="en-US" sz="2400" b="1" dirty="0" smtClean="0">
                <a:solidFill>
                  <a:srgbClr val="0066FF"/>
                </a:solidFill>
              </a:rPr>
              <a:t>Fill in the definition in your notes</a:t>
            </a:r>
            <a:endParaRPr lang="en-US" sz="2400" b="1" dirty="0" smtClean="0">
              <a:solidFill>
                <a:srgbClr val="0066FF"/>
              </a:solidFill>
            </a:endParaRPr>
          </a:p>
        </p:txBody>
      </p:sp>
      <p:sp>
        <p:nvSpPr>
          <p:cNvPr id="18435" name="Rectangle 3"/>
          <p:cNvSpPr>
            <a:spLocks noGrp="1" noChangeArrowheads="1"/>
          </p:cNvSpPr>
          <p:nvPr>
            <p:ph type="title"/>
          </p:nvPr>
        </p:nvSpPr>
        <p:spPr>
          <a:xfrm>
            <a:off x="685800" y="304800"/>
            <a:ext cx="7772400" cy="1447800"/>
          </a:xfrm>
          <a:noFill/>
        </p:spPr>
        <p:txBody>
          <a:bodyPr/>
          <a:lstStyle/>
          <a:p>
            <a:pPr eaLnBrk="1" hangingPunct="1"/>
            <a:r>
              <a:rPr lang="en-US" dirty="0" smtClean="0">
                <a:solidFill>
                  <a:srgbClr val="A50021"/>
                </a:solidFill>
              </a:rPr>
              <a:t>what is an</a:t>
            </a:r>
            <a:r>
              <a:rPr lang="en-US" dirty="0" smtClean="0">
                <a:solidFill>
                  <a:srgbClr val="660066"/>
                </a:solidFill>
              </a:rPr>
              <a:t> </a:t>
            </a:r>
            <a:r>
              <a:rPr lang="en-US" sz="4800" b="1" dirty="0" smtClean="0">
                <a:solidFill>
                  <a:schemeClr val="accent2"/>
                </a:solidFill>
                <a:hlinkClick r:id="rId3"/>
              </a:rPr>
              <a:t>aquifer</a:t>
            </a:r>
            <a:r>
              <a:rPr lang="en-US" dirty="0" smtClean="0">
                <a:solidFill>
                  <a:srgbClr val="A50021"/>
                </a:solidFill>
              </a:rPr>
              <a:t>?</a:t>
            </a:r>
            <a:endParaRPr lang="en-US" dirty="0" smtClean="0"/>
          </a:p>
        </p:txBody>
      </p:sp>
      <p:sp>
        <p:nvSpPr>
          <p:cNvPr id="13316" name="Freeform 4"/>
          <p:cNvSpPr>
            <a:spLocks/>
          </p:cNvSpPr>
          <p:nvPr/>
        </p:nvSpPr>
        <p:spPr bwMode="auto">
          <a:xfrm>
            <a:off x="3260725" y="2551113"/>
            <a:ext cx="3217863" cy="895350"/>
          </a:xfrm>
          <a:custGeom>
            <a:avLst/>
            <a:gdLst>
              <a:gd name="T0" fmla="*/ 2147483647 w 2051"/>
              <a:gd name="T1" fmla="*/ 138645470 h 589"/>
              <a:gd name="T2" fmla="*/ 1425221203 w 2051"/>
              <a:gd name="T3" fmla="*/ 83186973 h 589"/>
              <a:gd name="T4" fmla="*/ 716303062 w 2051"/>
              <a:gd name="T5" fmla="*/ 175617785 h 589"/>
              <a:gd name="T6" fmla="*/ 460305003 w 2051"/>
              <a:gd name="T7" fmla="*/ 286534778 h 589"/>
              <a:gd name="T8" fmla="*/ 401228671 w 2051"/>
              <a:gd name="T9" fmla="*/ 323507093 h 589"/>
              <a:gd name="T10" fmla="*/ 322459313 w 2051"/>
              <a:gd name="T11" fmla="*/ 434422614 h 589"/>
              <a:gd name="T12" fmla="*/ 302767758 w 2051"/>
              <a:gd name="T13" fmla="*/ 489881087 h 589"/>
              <a:gd name="T14" fmla="*/ 27076489 w 2051"/>
              <a:gd name="T15" fmla="*/ 711714978 h 589"/>
              <a:gd name="T16" fmla="*/ 105845883 w 2051"/>
              <a:gd name="T17" fmla="*/ 1210838384 h 589"/>
              <a:gd name="T18" fmla="*/ 243689955 w 2051"/>
              <a:gd name="T19" fmla="*/ 1247810699 h 589"/>
              <a:gd name="T20" fmla="*/ 735994617 w 2051"/>
              <a:gd name="T21" fmla="*/ 1229324541 h 589"/>
              <a:gd name="T22" fmla="*/ 972301318 w 2051"/>
              <a:gd name="T23" fmla="*/ 1155379911 h 589"/>
              <a:gd name="T24" fmla="*/ 2147483647 w 2051"/>
              <a:gd name="T25" fmla="*/ 1247810699 h 589"/>
              <a:gd name="T26" fmla="*/ 2147483647 w 2051"/>
              <a:gd name="T27" fmla="*/ 1266296856 h 589"/>
              <a:gd name="T28" fmla="*/ 2147483647 w 2051"/>
              <a:gd name="T29" fmla="*/ 1118407595 h 589"/>
              <a:gd name="T30" fmla="*/ 2147483647 w 2051"/>
              <a:gd name="T31" fmla="*/ 1007492170 h 589"/>
              <a:gd name="T32" fmla="*/ 2147483647 w 2051"/>
              <a:gd name="T33" fmla="*/ 711714978 h 589"/>
              <a:gd name="T34" fmla="*/ 2147483647 w 2051"/>
              <a:gd name="T35" fmla="*/ 508367244 h 589"/>
              <a:gd name="T36" fmla="*/ 2147483647 w 2051"/>
              <a:gd name="T37" fmla="*/ 378964046 h 589"/>
              <a:gd name="T38" fmla="*/ 2147483647 w 2051"/>
              <a:gd name="T39" fmla="*/ 341993251 h 589"/>
              <a:gd name="T40" fmla="*/ 2147483647 w 2051"/>
              <a:gd name="T41" fmla="*/ 305020936 h 589"/>
              <a:gd name="T42" fmla="*/ 2147483647 w 2051"/>
              <a:gd name="T43" fmla="*/ 286534778 h 589"/>
              <a:gd name="T44" fmla="*/ 2147483647 w 2051"/>
              <a:gd name="T45" fmla="*/ 212590148 h 589"/>
              <a:gd name="T46" fmla="*/ 2147483647 w 2051"/>
              <a:gd name="T47" fmla="*/ 138645470 h 589"/>
              <a:gd name="T48" fmla="*/ 2147483647 w 2051"/>
              <a:gd name="T49" fmla="*/ 120159312 h 589"/>
              <a:gd name="T50" fmla="*/ 2147483647 w 2051"/>
              <a:gd name="T51" fmla="*/ 101673154 h 589"/>
              <a:gd name="T52" fmla="*/ 2147483647 w 2051"/>
              <a:gd name="T53" fmla="*/ 138645470 h 5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51"/>
              <a:gd name="T82" fmla="*/ 0 h 589"/>
              <a:gd name="T83" fmla="*/ 2051 w 2051"/>
              <a:gd name="T84" fmla="*/ 589 h 5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51" h="589">
                <a:moveTo>
                  <a:pt x="947" y="60"/>
                </a:moveTo>
                <a:cubicBezTo>
                  <a:pt x="829" y="21"/>
                  <a:pt x="697" y="75"/>
                  <a:pt x="579" y="36"/>
                </a:cubicBezTo>
                <a:cubicBezTo>
                  <a:pt x="451" y="41"/>
                  <a:pt x="394" y="38"/>
                  <a:pt x="291" y="76"/>
                </a:cubicBezTo>
                <a:cubicBezTo>
                  <a:pt x="245" y="93"/>
                  <a:pt x="232" y="94"/>
                  <a:pt x="187" y="124"/>
                </a:cubicBezTo>
                <a:cubicBezTo>
                  <a:pt x="179" y="129"/>
                  <a:pt x="163" y="140"/>
                  <a:pt x="163" y="140"/>
                </a:cubicBezTo>
                <a:cubicBezTo>
                  <a:pt x="144" y="197"/>
                  <a:pt x="171" y="128"/>
                  <a:pt x="131" y="188"/>
                </a:cubicBezTo>
                <a:cubicBezTo>
                  <a:pt x="126" y="195"/>
                  <a:pt x="128" y="205"/>
                  <a:pt x="123" y="212"/>
                </a:cubicBezTo>
                <a:cubicBezTo>
                  <a:pt x="96" y="252"/>
                  <a:pt x="45" y="274"/>
                  <a:pt x="11" y="308"/>
                </a:cubicBezTo>
                <a:cubicBezTo>
                  <a:pt x="12" y="319"/>
                  <a:pt x="0" y="481"/>
                  <a:pt x="43" y="524"/>
                </a:cubicBezTo>
                <a:cubicBezTo>
                  <a:pt x="47" y="528"/>
                  <a:pt x="99" y="540"/>
                  <a:pt x="99" y="540"/>
                </a:cubicBezTo>
                <a:cubicBezTo>
                  <a:pt x="166" y="537"/>
                  <a:pt x="233" y="539"/>
                  <a:pt x="299" y="532"/>
                </a:cubicBezTo>
                <a:cubicBezTo>
                  <a:pt x="324" y="529"/>
                  <a:pt x="368" y="505"/>
                  <a:pt x="395" y="500"/>
                </a:cubicBezTo>
                <a:cubicBezTo>
                  <a:pt x="738" y="506"/>
                  <a:pt x="1071" y="529"/>
                  <a:pt x="1411" y="540"/>
                </a:cubicBezTo>
                <a:cubicBezTo>
                  <a:pt x="1607" y="589"/>
                  <a:pt x="1453" y="556"/>
                  <a:pt x="1883" y="548"/>
                </a:cubicBezTo>
                <a:cubicBezTo>
                  <a:pt x="1966" y="536"/>
                  <a:pt x="1957" y="546"/>
                  <a:pt x="2019" y="484"/>
                </a:cubicBezTo>
                <a:cubicBezTo>
                  <a:pt x="2033" y="470"/>
                  <a:pt x="2051" y="436"/>
                  <a:pt x="2051" y="436"/>
                </a:cubicBezTo>
                <a:cubicBezTo>
                  <a:pt x="2048" y="393"/>
                  <a:pt x="2050" y="350"/>
                  <a:pt x="2043" y="308"/>
                </a:cubicBezTo>
                <a:cubicBezTo>
                  <a:pt x="2037" y="269"/>
                  <a:pt x="1980" y="239"/>
                  <a:pt x="1955" y="220"/>
                </a:cubicBezTo>
                <a:cubicBezTo>
                  <a:pt x="1928" y="200"/>
                  <a:pt x="1890" y="177"/>
                  <a:pt x="1859" y="164"/>
                </a:cubicBezTo>
                <a:cubicBezTo>
                  <a:pt x="1813" y="146"/>
                  <a:pt x="1830" y="166"/>
                  <a:pt x="1795" y="148"/>
                </a:cubicBezTo>
                <a:cubicBezTo>
                  <a:pt x="1786" y="144"/>
                  <a:pt x="1780" y="134"/>
                  <a:pt x="1771" y="132"/>
                </a:cubicBezTo>
                <a:cubicBezTo>
                  <a:pt x="1740" y="126"/>
                  <a:pt x="1707" y="127"/>
                  <a:pt x="1675" y="124"/>
                </a:cubicBezTo>
                <a:cubicBezTo>
                  <a:pt x="1597" y="104"/>
                  <a:pt x="1508" y="99"/>
                  <a:pt x="1427" y="92"/>
                </a:cubicBezTo>
                <a:cubicBezTo>
                  <a:pt x="1380" y="83"/>
                  <a:pt x="1331" y="66"/>
                  <a:pt x="1283" y="60"/>
                </a:cubicBezTo>
                <a:cubicBezTo>
                  <a:pt x="1248" y="56"/>
                  <a:pt x="1214" y="55"/>
                  <a:pt x="1179" y="52"/>
                </a:cubicBezTo>
                <a:cubicBezTo>
                  <a:pt x="1160" y="50"/>
                  <a:pt x="1142" y="47"/>
                  <a:pt x="1123" y="44"/>
                </a:cubicBezTo>
                <a:cubicBezTo>
                  <a:pt x="1067" y="25"/>
                  <a:pt x="977" y="0"/>
                  <a:pt x="947" y="60"/>
                </a:cubicBezTo>
                <a:close/>
              </a:path>
            </a:pathLst>
          </a:custGeom>
          <a:noFill/>
          <a:ln w="38100" cap="flat" cmpd="sng">
            <a:solidFill>
              <a:srgbClr val="FF3300"/>
            </a:solidFill>
            <a:prstDash val="solid"/>
            <a:round/>
            <a:headEnd/>
            <a:tailEnd/>
          </a:ln>
        </p:spPr>
        <p:txBody>
          <a:bodyPr wrap="none" anchor="ctr"/>
          <a:lstStyle/>
          <a:p>
            <a:endParaRPr lang="en-US"/>
          </a:p>
        </p:txBody>
      </p:sp>
      <p:sp>
        <p:nvSpPr>
          <p:cNvPr id="13317" name="Line 5"/>
          <p:cNvSpPr>
            <a:spLocks noChangeShapeType="1"/>
          </p:cNvSpPr>
          <p:nvPr/>
        </p:nvSpPr>
        <p:spPr bwMode="auto">
          <a:xfrm flipV="1">
            <a:off x="5030788" y="2246313"/>
            <a:ext cx="381000" cy="381000"/>
          </a:xfrm>
          <a:prstGeom prst="line">
            <a:avLst/>
          </a:prstGeom>
          <a:noFill/>
          <a:ln w="38100">
            <a:solidFill>
              <a:srgbClr val="FF3300"/>
            </a:solidFill>
            <a:round/>
            <a:headEnd/>
            <a:tailEnd/>
          </a:ln>
        </p:spPr>
        <p:txBody>
          <a:bodyPr wrap="none" anchor="ctr"/>
          <a:lstStyle/>
          <a:p>
            <a:endParaRPr lang="en-US"/>
          </a:p>
        </p:txBody>
      </p:sp>
      <p:sp>
        <p:nvSpPr>
          <p:cNvPr id="13318" name="Text Box 6"/>
          <p:cNvSpPr txBox="1">
            <a:spLocks noChangeArrowheads="1"/>
          </p:cNvSpPr>
          <p:nvPr/>
        </p:nvSpPr>
        <p:spPr bwMode="auto">
          <a:xfrm>
            <a:off x="5395913" y="1676400"/>
            <a:ext cx="2233612" cy="457200"/>
          </a:xfrm>
          <a:prstGeom prst="rect">
            <a:avLst/>
          </a:prstGeom>
          <a:noFill/>
          <a:ln w="38100">
            <a:noFill/>
            <a:miter lim="800000"/>
            <a:headEnd/>
            <a:tailEnd/>
          </a:ln>
        </p:spPr>
        <p:txBody>
          <a:bodyPr wrap="none">
            <a:spAutoFit/>
          </a:bodyPr>
          <a:lstStyle/>
          <a:p>
            <a:pPr algn="l">
              <a:spcBef>
                <a:spcPct val="20000"/>
              </a:spcBef>
            </a:pPr>
            <a:r>
              <a:rPr lang="en-US" sz="2400" b="1">
                <a:solidFill>
                  <a:srgbClr val="FF3300"/>
                </a:solidFill>
              </a:rPr>
              <a:t>Dirt and rocks</a:t>
            </a:r>
            <a:endParaRPr lang="en-US" sz="2400" b="1">
              <a:solidFill>
                <a:srgbClr val="0066FF"/>
              </a:solidFill>
            </a:endParaRPr>
          </a:p>
        </p:txBody>
      </p:sp>
      <p:sp>
        <p:nvSpPr>
          <p:cNvPr id="13319" name="Line 7"/>
          <p:cNvSpPr>
            <a:spLocks noChangeShapeType="1"/>
          </p:cNvSpPr>
          <p:nvPr/>
        </p:nvSpPr>
        <p:spPr bwMode="auto">
          <a:xfrm>
            <a:off x="5030787" y="3922712"/>
            <a:ext cx="954087" cy="322263"/>
          </a:xfrm>
          <a:prstGeom prst="line">
            <a:avLst/>
          </a:prstGeom>
          <a:noFill/>
          <a:ln w="38100">
            <a:solidFill>
              <a:srgbClr val="FF3300"/>
            </a:solidFill>
            <a:round/>
            <a:headEnd/>
            <a:tailEnd/>
          </a:ln>
        </p:spPr>
        <p:txBody>
          <a:bodyPr wrap="none" anchor="ctr"/>
          <a:lstStyle/>
          <a:p>
            <a:endParaRPr lang="en-US"/>
          </a:p>
        </p:txBody>
      </p:sp>
      <p:sp>
        <p:nvSpPr>
          <p:cNvPr id="13320" name="Text Box 8"/>
          <p:cNvSpPr txBox="1">
            <a:spLocks noChangeArrowheads="1"/>
          </p:cNvSpPr>
          <p:nvPr/>
        </p:nvSpPr>
        <p:spPr bwMode="auto">
          <a:xfrm>
            <a:off x="5638800" y="4244976"/>
            <a:ext cx="2211387" cy="895350"/>
          </a:xfrm>
          <a:prstGeom prst="rect">
            <a:avLst/>
          </a:prstGeom>
          <a:noFill/>
          <a:ln w="38100">
            <a:noFill/>
            <a:miter lim="800000"/>
            <a:headEnd/>
            <a:tailEnd/>
          </a:ln>
        </p:spPr>
        <p:txBody>
          <a:bodyPr wrap="none">
            <a:spAutoFit/>
          </a:bodyPr>
          <a:lstStyle/>
          <a:p>
            <a:pPr>
              <a:spcBef>
                <a:spcPct val="20000"/>
              </a:spcBef>
            </a:pPr>
            <a:r>
              <a:rPr lang="en-US" sz="2400" b="1" dirty="0">
                <a:solidFill>
                  <a:srgbClr val="FF3300"/>
                </a:solidFill>
              </a:rPr>
              <a:t>Depends on</a:t>
            </a:r>
          </a:p>
          <a:p>
            <a:pPr>
              <a:spcBef>
                <a:spcPct val="20000"/>
              </a:spcBef>
            </a:pPr>
            <a:r>
              <a:rPr lang="en-US" sz="2400" b="1" dirty="0">
                <a:solidFill>
                  <a:srgbClr val="FF3300"/>
                </a:solidFill>
              </a:rPr>
              <a:t>who’s using it</a:t>
            </a:r>
            <a:endParaRPr lang="en-US" sz="2400" b="1" dirty="0">
              <a:solidFill>
                <a:srgbClr val="0066FF"/>
              </a:solidFill>
            </a:endParaRPr>
          </a:p>
        </p:txBody>
      </p:sp>
      <p:sp>
        <p:nvSpPr>
          <p:cNvPr id="13321" name="Freeform 9"/>
          <p:cNvSpPr>
            <a:spLocks/>
          </p:cNvSpPr>
          <p:nvPr/>
        </p:nvSpPr>
        <p:spPr bwMode="auto">
          <a:xfrm>
            <a:off x="1828800" y="3262313"/>
            <a:ext cx="4156075" cy="676275"/>
          </a:xfrm>
          <a:custGeom>
            <a:avLst/>
            <a:gdLst>
              <a:gd name="T0" fmla="*/ 2147483647 w 2618"/>
              <a:gd name="T1" fmla="*/ 0 h 426"/>
              <a:gd name="T2" fmla="*/ 183972181 w 2618"/>
              <a:gd name="T3" fmla="*/ 141128759 h 426"/>
              <a:gd name="T4" fmla="*/ 183972181 w 2618"/>
              <a:gd name="T5" fmla="*/ 766127479 h 426"/>
              <a:gd name="T6" fmla="*/ 1050904367 w 2618"/>
              <a:gd name="T7" fmla="*/ 826611212 h 426"/>
              <a:gd name="T8" fmla="*/ 2018644403 w 2618"/>
              <a:gd name="T9" fmla="*/ 907256387 h 426"/>
              <a:gd name="T10" fmla="*/ 2147483647 w 2618"/>
              <a:gd name="T11" fmla="*/ 987901364 h 426"/>
              <a:gd name="T12" fmla="*/ 2147483647 w 2618"/>
              <a:gd name="T13" fmla="*/ 967740120 h 426"/>
              <a:gd name="T14" fmla="*/ 2147483647 w 2618"/>
              <a:gd name="T15" fmla="*/ 866933898 h 426"/>
              <a:gd name="T16" fmla="*/ 2147483647 w 2618"/>
              <a:gd name="T17" fmla="*/ 302418763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8"/>
              <a:gd name="T28" fmla="*/ 0 h 426"/>
              <a:gd name="T29" fmla="*/ 2618 w 2618"/>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8" h="426">
                <a:moveTo>
                  <a:pt x="921" y="0"/>
                </a:moveTo>
                <a:cubicBezTo>
                  <a:pt x="638" y="12"/>
                  <a:pt x="354" y="16"/>
                  <a:pt x="73" y="56"/>
                </a:cubicBezTo>
                <a:cubicBezTo>
                  <a:pt x="0" y="105"/>
                  <a:pt x="4" y="255"/>
                  <a:pt x="73" y="304"/>
                </a:cubicBezTo>
                <a:cubicBezTo>
                  <a:pt x="167" y="371"/>
                  <a:pt x="302" y="325"/>
                  <a:pt x="417" y="328"/>
                </a:cubicBezTo>
                <a:cubicBezTo>
                  <a:pt x="549" y="336"/>
                  <a:pt x="668" y="354"/>
                  <a:pt x="801" y="360"/>
                </a:cubicBezTo>
                <a:cubicBezTo>
                  <a:pt x="919" y="371"/>
                  <a:pt x="1025" y="387"/>
                  <a:pt x="1145" y="392"/>
                </a:cubicBezTo>
                <a:cubicBezTo>
                  <a:pt x="1482" y="426"/>
                  <a:pt x="1823" y="396"/>
                  <a:pt x="2161" y="384"/>
                </a:cubicBezTo>
                <a:cubicBezTo>
                  <a:pt x="2297" y="365"/>
                  <a:pt x="2452" y="422"/>
                  <a:pt x="2569" y="344"/>
                </a:cubicBezTo>
                <a:cubicBezTo>
                  <a:pt x="2618" y="271"/>
                  <a:pt x="2617" y="205"/>
                  <a:pt x="2617" y="120"/>
                </a:cubicBezTo>
              </a:path>
            </a:pathLst>
          </a:custGeom>
          <a:noFill/>
          <a:ln w="38100" cap="flat" cmpd="sng">
            <a:solidFill>
              <a:srgbClr val="FF3300"/>
            </a:solidFill>
            <a:prstDash val="solid"/>
            <a:round/>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dissolve">
                                      <p:cBhvr>
                                        <p:cTn id="7" dur="500"/>
                                        <p:tgtEl>
                                          <p:spTgt spid="133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Effect transition="in" filter="dissolve">
                                      <p:cBhvr>
                                        <p:cTn id="12" dur="500"/>
                                        <p:tgtEl>
                                          <p:spTgt spid="133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dissolve">
                                      <p:cBhvr>
                                        <p:cTn id="17" dur="500"/>
                                        <p:tgtEl>
                                          <p:spTgt spid="13316"/>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3317"/>
                                        </p:tgtEl>
                                        <p:attrNameLst>
                                          <p:attrName>style.visibility</p:attrName>
                                        </p:attrNameLst>
                                      </p:cBhvr>
                                      <p:to>
                                        <p:strVal val="visible"/>
                                      </p:to>
                                    </p:set>
                                    <p:animEffect transition="in" filter="dissolve">
                                      <p:cBhvr>
                                        <p:cTn id="21" dur="500"/>
                                        <p:tgtEl>
                                          <p:spTgt spid="13317"/>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3318"/>
                                        </p:tgtEl>
                                        <p:attrNameLst>
                                          <p:attrName>style.visibility</p:attrName>
                                        </p:attrNameLst>
                                      </p:cBhvr>
                                      <p:to>
                                        <p:strVal val="visible"/>
                                      </p:to>
                                    </p:set>
                                    <p:animEffect transition="in" filter="dissolve">
                                      <p:cBhvr>
                                        <p:cTn id="25" dur="500"/>
                                        <p:tgtEl>
                                          <p:spTgt spid="1331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321"/>
                                        </p:tgtEl>
                                        <p:attrNameLst>
                                          <p:attrName>style.visibility</p:attrName>
                                        </p:attrNameLst>
                                      </p:cBhvr>
                                      <p:to>
                                        <p:strVal val="visible"/>
                                      </p:to>
                                    </p:set>
                                    <p:animEffect transition="in" filter="dissolve">
                                      <p:cBhvr>
                                        <p:cTn id="30" dur="500"/>
                                        <p:tgtEl>
                                          <p:spTgt spid="13321"/>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3319"/>
                                        </p:tgtEl>
                                        <p:attrNameLst>
                                          <p:attrName>style.visibility</p:attrName>
                                        </p:attrNameLst>
                                      </p:cBhvr>
                                      <p:to>
                                        <p:strVal val="visible"/>
                                      </p:to>
                                    </p:set>
                                    <p:animEffect transition="in" filter="dissolve">
                                      <p:cBhvr>
                                        <p:cTn id="34" dur="500"/>
                                        <p:tgtEl>
                                          <p:spTgt spid="13319"/>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3320"/>
                                        </p:tgtEl>
                                        <p:attrNameLst>
                                          <p:attrName>style.visibility</p:attrName>
                                        </p:attrNameLst>
                                      </p:cBhvr>
                                      <p:to>
                                        <p:strVal val="visible"/>
                                      </p:to>
                                    </p:set>
                                    <p:animEffect transition="in" filter="dissolve">
                                      <p:cBhvr>
                                        <p:cTn id="38"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6" grpId="0" animBg="1"/>
      <p:bldP spid="13317" grpId="0" animBg="1"/>
      <p:bldP spid="13318" grpId="0" autoUpdateAnimBg="0"/>
      <p:bldP spid="13319" grpId="0" animBg="1"/>
      <p:bldP spid="13320" grpId="0" autoUpdateAnimBg="0"/>
      <p:bldP spid="133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715169" y="250934"/>
            <a:ext cx="7772400" cy="1447800"/>
          </a:xfrm>
          <a:noFill/>
        </p:spPr>
        <p:txBody>
          <a:bodyPr/>
          <a:lstStyle/>
          <a:p>
            <a:pPr eaLnBrk="1" hangingPunct="1"/>
            <a:r>
              <a:rPr lang="en-US" dirty="0" smtClean="0">
                <a:solidFill>
                  <a:srgbClr val="A50021"/>
                </a:solidFill>
              </a:rPr>
              <a:t>Aquifers have certain properties:</a:t>
            </a:r>
            <a:br>
              <a:rPr lang="en-US" dirty="0" smtClean="0">
                <a:solidFill>
                  <a:srgbClr val="A50021"/>
                </a:solidFill>
              </a:rPr>
            </a:br>
            <a:endParaRPr lang="en-US" dirty="0" smtClean="0"/>
          </a:p>
        </p:txBody>
      </p:sp>
      <p:sp>
        <p:nvSpPr>
          <p:cNvPr id="19459" name="Text Box 10"/>
          <p:cNvSpPr txBox="1">
            <a:spLocks noChangeArrowheads="1"/>
          </p:cNvSpPr>
          <p:nvPr/>
        </p:nvSpPr>
        <p:spPr bwMode="auto">
          <a:xfrm>
            <a:off x="580231" y="1219200"/>
            <a:ext cx="7983538" cy="1066800"/>
          </a:xfrm>
          <a:prstGeom prst="rect">
            <a:avLst/>
          </a:prstGeom>
          <a:noFill/>
          <a:ln w="9525" algn="ctr">
            <a:noFill/>
            <a:miter lim="800000"/>
            <a:headEnd/>
            <a:tailEnd/>
          </a:ln>
        </p:spPr>
        <p:txBody>
          <a:bodyPr wrap="none">
            <a:spAutoFit/>
          </a:bodyPr>
          <a:lstStyle/>
          <a:p>
            <a:r>
              <a:rPr lang="en-US" sz="3200" b="1" dirty="0">
                <a:solidFill>
                  <a:srgbClr val="5F5F5F"/>
                </a:solidFill>
              </a:rPr>
              <a:t>Limestone (especially </a:t>
            </a:r>
            <a:r>
              <a:rPr lang="en-US" sz="3200" b="1" dirty="0" err="1">
                <a:solidFill>
                  <a:srgbClr val="5F5F5F"/>
                </a:solidFill>
              </a:rPr>
              <a:t>karstified</a:t>
            </a:r>
            <a:r>
              <a:rPr lang="en-US" sz="3200" b="1" dirty="0">
                <a:solidFill>
                  <a:srgbClr val="5F5F5F"/>
                </a:solidFill>
              </a:rPr>
              <a:t>), </a:t>
            </a:r>
          </a:p>
          <a:p>
            <a:r>
              <a:rPr lang="en-US" sz="3200" b="1" dirty="0">
                <a:solidFill>
                  <a:srgbClr val="5F5F5F"/>
                </a:solidFill>
              </a:rPr>
              <a:t>sandstone, sand, gravel, fractured rocks</a:t>
            </a:r>
          </a:p>
        </p:txBody>
      </p:sp>
      <p:pic>
        <p:nvPicPr>
          <p:cNvPr id="19460" name="Picture 13" descr="aquifer"/>
          <p:cNvPicPr>
            <a:picLocks noChangeAspect="1" noChangeArrowheads="1"/>
          </p:cNvPicPr>
          <p:nvPr/>
        </p:nvPicPr>
        <p:blipFill>
          <a:blip r:embed="rId3" cstate="print"/>
          <a:srcRect/>
          <a:stretch>
            <a:fillRect/>
          </a:stretch>
        </p:blipFill>
        <p:spPr bwMode="auto">
          <a:xfrm>
            <a:off x="3733800" y="5485388"/>
            <a:ext cx="5538787" cy="1346336"/>
          </a:xfrm>
          <a:prstGeom prst="rect">
            <a:avLst/>
          </a:prstGeom>
          <a:noFill/>
          <a:ln w="9525">
            <a:noFill/>
            <a:miter lim="800000"/>
            <a:headEnd/>
            <a:tailEnd/>
          </a:ln>
        </p:spPr>
      </p:pic>
      <p:sp>
        <p:nvSpPr>
          <p:cNvPr id="5" name="Text Box 10"/>
          <p:cNvSpPr txBox="1">
            <a:spLocks noChangeArrowheads="1"/>
          </p:cNvSpPr>
          <p:nvPr/>
        </p:nvSpPr>
        <p:spPr bwMode="auto">
          <a:xfrm>
            <a:off x="0" y="2438400"/>
            <a:ext cx="9144000" cy="3046988"/>
          </a:xfrm>
          <a:prstGeom prst="rect">
            <a:avLst/>
          </a:prstGeom>
          <a:noFill/>
          <a:ln w="9525" algn="ctr">
            <a:noFill/>
            <a:miter lim="800000"/>
            <a:headEnd/>
            <a:tailEnd/>
          </a:ln>
        </p:spPr>
        <p:txBody>
          <a:bodyPr wrap="square">
            <a:spAutoFit/>
          </a:bodyPr>
          <a:lstStyle/>
          <a:p>
            <a:r>
              <a:rPr lang="en-US" sz="3200" b="1" dirty="0" smtClean="0">
                <a:solidFill>
                  <a:srgbClr val="5F5F5F"/>
                </a:solidFill>
              </a:rPr>
              <a:t>It must have spaces that water can fill up; </a:t>
            </a:r>
          </a:p>
          <a:p>
            <a:r>
              <a:rPr lang="en-US" sz="3200" b="1" dirty="0" smtClean="0">
                <a:solidFill>
                  <a:srgbClr val="5F5F5F"/>
                </a:solidFill>
              </a:rPr>
              <a:t>These spaces are called </a:t>
            </a:r>
            <a:r>
              <a:rPr lang="en-US" sz="3200" b="1" u="sng" dirty="0" smtClean="0">
                <a:solidFill>
                  <a:srgbClr val="5F5F5F"/>
                </a:solidFill>
              </a:rPr>
              <a:t>pores</a:t>
            </a:r>
            <a:r>
              <a:rPr lang="en-US" sz="3200" b="1" dirty="0" smtClean="0">
                <a:solidFill>
                  <a:srgbClr val="5F5F5F"/>
                </a:solidFill>
              </a:rPr>
              <a:t>. We call these</a:t>
            </a:r>
          </a:p>
          <a:p>
            <a:r>
              <a:rPr lang="en-US" sz="3200" b="1" dirty="0" smtClean="0">
                <a:solidFill>
                  <a:srgbClr val="5F5F5F"/>
                </a:solidFill>
              </a:rPr>
              <a:t>Materials </a:t>
            </a:r>
            <a:r>
              <a:rPr lang="en-US" sz="3200" b="1" u="sng" dirty="0" smtClean="0">
                <a:solidFill>
                  <a:srgbClr val="5F5F5F"/>
                </a:solidFill>
              </a:rPr>
              <a:t>porous</a:t>
            </a:r>
            <a:r>
              <a:rPr lang="en-US" sz="3200" b="1" dirty="0" smtClean="0">
                <a:solidFill>
                  <a:srgbClr val="5F5F5F"/>
                </a:solidFill>
              </a:rPr>
              <a:t>.  (The related noun is porosity)</a:t>
            </a:r>
          </a:p>
          <a:p>
            <a:r>
              <a:rPr lang="en-US" sz="3200" b="1" dirty="0" smtClean="0">
                <a:solidFill>
                  <a:srgbClr val="5F5F5F"/>
                </a:solidFill>
              </a:rPr>
              <a:t>It is measured by volume of space/total volume of material.</a:t>
            </a:r>
            <a:endParaRPr lang="en-US" sz="3200" b="1" dirty="0">
              <a:solidFill>
                <a:srgbClr val="5F5F5F"/>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4025" y="1295400"/>
            <a:ext cx="3924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smtClean="0">
                <a:solidFill>
                  <a:srgbClr val="FFFFFF"/>
                </a:solidFill>
              </a:rPr>
              <a:t>Porosity is determined by:</a:t>
            </a:r>
          </a:p>
        </p:txBody>
      </p:sp>
      <p:sp>
        <p:nvSpPr>
          <p:cNvPr id="6147" name="Rectangle 3"/>
          <p:cNvSpPr>
            <a:spLocks noChangeArrowheads="1"/>
          </p:cNvSpPr>
          <p:nvPr/>
        </p:nvSpPr>
        <p:spPr bwMode="auto">
          <a:xfrm>
            <a:off x="457200" y="217805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57350" indent="-16573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smtClean="0">
                <a:solidFill>
                  <a:srgbClr val="FFFFFF"/>
                </a:solidFill>
              </a:rPr>
              <a:t>1. </a:t>
            </a:r>
            <a:r>
              <a:rPr lang="en-US" altLang="en-US" sz="2800" u="sng" smtClean="0">
                <a:solidFill>
                  <a:srgbClr val="FFFFFF"/>
                </a:solidFill>
              </a:rPr>
              <a:t>Shape</a:t>
            </a:r>
            <a:r>
              <a:rPr lang="en-US" altLang="en-US" sz="2800" smtClean="0">
                <a:solidFill>
                  <a:srgbClr val="FFFFFF"/>
                </a:solidFill>
              </a:rPr>
              <a:t> - Well rounded particles have greater porosity than angular.</a:t>
            </a:r>
          </a:p>
        </p:txBody>
      </p:sp>
      <p:grpSp>
        <p:nvGrpSpPr>
          <p:cNvPr id="6148" name="Group 9"/>
          <p:cNvGrpSpPr>
            <a:grpSpLocks/>
          </p:cNvGrpSpPr>
          <p:nvPr/>
        </p:nvGrpSpPr>
        <p:grpSpPr bwMode="auto">
          <a:xfrm>
            <a:off x="4343400" y="3124200"/>
            <a:ext cx="3886200" cy="2251075"/>
            <a:chOff x="3072" y="1440"/>
            <a:chExt cx="2448" cy="1418"/>
          </a:xfrm>
        </p:grpSpPr>
        <p:grpSp>
          <p:nvGrpSpPr>
            <p:cNvPr id="6156" name="Group 10"/>
            <p:cNvGrpSpPr>
              <a:grpSpLocks/>
            </p:cNvGrpSpPr>
            <p:nvPr/>
          </p:nvGrpSpPr>
          <p:grpSpPr bwMode="auto">
            <a:xfrm>
              <a:off x="3072" y="1440"/>
              <a:ext cx="1128" cy="1113"/>
              <a:chOff x="3112" y="2544"/>
              <a:chExt cx="1128" cy="1113"/>
            </a:xfrm>
          </p:grpSpPr>
          <p:sp>
            <p:nvSpPr>
              <p:cNvPr id="6197" name="Oval 11"/>
              <p:cNvSpPr>
                <a:spLocks noChangeArrowheads="1"/>
              </p:cNvSpPr>
              <p:nvPr/>
            </p:nvSpPr>
            <p:spPr bwMode="auto">
              <a:xfrm>
                <a:off x="3120"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8" name="Oval 12"/>
              <p:cNvSpPr>
                <a:spLocks noChangeArrowheads="1"/>
              </p:cNvSpPr>
              <p:nvPr/>
            </p:nvSpPr>
            <p:spPr bwMode="auto">
              <a:xfrm>
                <a:off x="3120"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9" name="Oval 13"/>
              <p:cNvSpPr>
                <a:spLocks noChangeArrowheads="1"/>
              </p:cNvSpPr>
              <p:nvPr/>
            </p:nvSpPr>
            <p:spPr bwMode="auto">
              <a:xfrm>
                <a:off x="3120"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0" name="Oval 14"/>
              <p:cNvSpPr>
                <a:spLocks noChangeArrowheads="1"/>
              </p:cNvSpPr>
              <p:nvPr/>
            </p:nvSpPr>
            <p:spPr bwMode="auto">
              <a:xfrm>
                <a:off x="3120"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1" name="Oval 15"/>
              <p:cNvSpPr>
                <a:spLocks noChangeArrowheads="1"/>
              </p:cNvSpPr>
              <p:nvPr/>
            </p:nvSpPr>
            <p:spPr bwMode="auto">
              <a:xfrm>
                <a:off x="3120"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2" name="Oval 16"/>
              <p:cNvSpPr>
                <a:spLocks noChangeArrowheads="1"/>
              </p:cNvSpPr>
              <p:nvPr/>
            </p:nvSpPr>
            <p:spPr bwMode="auto">
              <a:xfrm>
                <a:off x="3120"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3" name="Oval 17"/>
              <p:cNvSpPr>
                <a:spLocks noChangeArrowheads="1"/>
              </p:cNvSpPr>
              <p:nvPr/>
            </p:nvSpPr>
            <p:spPr bwMode="auto">
              <a:xfrm>
                <a:off x="3312"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4" name="Oval 18"/>
              <p:cNvSpPr>
                <a:spLocks noChangeArrowheads="1"/>
              </p:cNvSpPr>
              <p:nvPr/>
            </p:nvSpPr>
            <p:spPr bwMode="auto">
              <a:xfrm>
                <a:off x="3312"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5" name="Oval 19"/>
              <p:cNvSpPr>
                <a:spLocks noChangeArrowheads="1"/>
              </p:cNvSpPr>
              <p:nvPr/>
            </p:nvSpPr>
            <p:spPr bwMode="auto">
              <a:xfrm>
                <a:off x="3312"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6" name="Oval 20"/>
              <p:cNvSpPr>
                <a:spLocks noChangeArrowheads="1"/>
              </p:cNvSpPr>
              <p:nvPr/>
            </p:nvSpPr>
            <p:spPr bwMode="auto">
              <a:xfrm>
                <a:off x="3312"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7" name="Oval 21"/>
              <p:cNvSpPr>
                <a:spLocks noChangeArrowheads="1"/>
              </p:cNvSpPr>
              <p:nvPr/>
            </p:nvSpPr>
            <p:spPr bwMode="auto">
              <a:xfrm>
                <a:off x="3312"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8" name="Oval 22"/>
              <p:cNvSpPr>
                <a:spLocks noChangeArrowheads="1"/>
              </p:cNvSpPr>
              <p:nvPr/>
            </p:nvSpPr>
            <p:spPr bwMode="auto">
              <a:xfrm>
                <a:off x="3312"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09" name="Oval 23"/>
              <p:cNvSpPr>
                <a:spLocks noChangeArrowheads="1"/>
              </p:cNvSpPr>
              <p:nvPr/>
            </p:nvSpPr>
            <p:spPr bwMode="auto">
              <a:xfrm>
                <a:off x="3504"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0" name="Oval 24"/>
              <p:cNvSpPr>
                <a:spLocks noChangeArrowheads="1"/>
              </p:cNvSpPr>
              <p:nvPr/>
            </p:nvSpPr>
            <p:spPr bwMode="auto">
              <a:xfrm>
                <a:off x="3504"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1" name="Oval 25"/>
              <p:cNvSpPr>
                <a:spLocks noChangeArrowheads="1"/>
              </p:cNvSpPr>
              <p:nvPr/>
            </p:nvSpPr>
            <p:spPr bwMode="auto">
              <a:xfrm>
                <a:off x="3504"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2" name="Oval 26"/>
              <p:cNvSpPr>
                <a:spLocks noChangeArrowheads="1"/>
              </p:cNvSpPr>
              <p:nvPr/>
            </p:nvSpPr>
            <p:spPr bwMode="auto">
              <a:xfrm>
                <a:off x="3504"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3" name="Oval 27"/>
              <p:cNvSpPr>
                <a:spLocks noChangeArrowheads="1"/>
              </p:cNvSpPr>
              <p:nvPr/>
            </p:nvSpPr>
            <p:spPr bwMode="auto">
              <a:xfrm>
                <a:off x="3504"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4" name="Oval 28"/>
              <p:cNvSpPr>
                <a:spLocks noChangeArrowheads="1"/>
              </p:cNvSpPr>
              <p:nvPr/>
            </p:nvSpPr>
            <p:spPr bwMode="auto">
              <a:xfrm>
                <a:off x="3504"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5" name="Oval 29"/>
              <p:cNvSpPr>
                <a:spLocks noChangeArrowheads="1"/>
              </p:cNvSpPr>
              <p:nvPr/>
            </p:nvSpPr>
            <p:spPr bwMode="auto">
              <a:xfrm>
                <a:off x="3696"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6" name="Oval 30"/>
              <p:cNvSpPr>
                <a:spLocks noChangeArrowheads="1"/>
              </p:cNvSpPr>
              <p:nvPr/>
            </p:nvSpPr>
            <p:spPr bwMode="auto">
              <a:xfrm>
                <a:off x="3696"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7" name="Oval 31"/>
              <p:cNvSpPr>
                <a:spLocks noChangeArrowheads="1"/>
              </p:cNvSpPr>
              <p:nvPr/>
            </p:nvSpPr>
            <p:spPr bwMode="auto">
              <a:xfrm>
                <a:off x="3696"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8" name="Oval 32"/>
              <p:cNvSpPr>
                <a:spLocks noChangeArrowheads="1"/>
              </p:cNvSpPr>
              <p:nvPr/>
            </p:nvSpPr>
            <p:spPr bwMode="auto">
              <a:xfrm>
                <a:off x="3696"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19" name="Oval 33"/>
              <p:cNvSpPr>
                <a:spLocks noChangeArrowheads="1"/>
              </p:cNvSpPr>
              <p:nvPr/>
            </p:nvSpPr>
            <p:spPr bwMode="auto">
              <a:xfrm>
                <a:off x="3696"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0" name="Oval 34"/>
              <p:cNvSpPr>
                <a:spLocks noChangeArrowheads="1"/>
              </p:cNvSpPr>
              <p:nvPr/>
            </p:nvSpPr>
            <p:spPr bwMode="auto">
              <a:xfrm>
                <a:off x="3696"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1" name="Oval 35"/>
              <p:cNvSpPr>
                <a:spLocks noChangeArrowheads="1"/>
              </p:cNvSpPr>
              <p:nvPr/>
            </p:nvSpPr>
            <p:spPr bwMode="auto">
              <a:xfrm>
                <a:off x="3888"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2" name="Oval 36"/>
              <p:cNvSpPr>
                <a:spLocks noChangeArrowheads="1"/>
              </p:cNvSpPr>
              <p:nvPr/>
            </p:nvSpPr>
            <p:spPr bwMode="auto">
              <a:xfrm>
                <a:off x="3888"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3" name="Oval 37"/>
              <p:cNvSpPr>
                <a:spLocks noChangeArrowheads="1"/>
              </p:cNvSpPr>
              <p:nvPr/>
            </p:nvSpPr>
            <p:spPr bwMode="auto">
              <a:xfrm>
                <a:off x="3888"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4" name="Oval 38"/>
              <p:cNvSpPr>
                <a:spLocks noChangeArrowheads="1"/>
              </p:cNvSpPr>
              <p:nvPr/>
            </p:nvSpPr>
            <p:spPr bwMode="auto">
              <a:xfrm>
                <a:off x="3888"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5" name="Oval 39"/>
              <p:cNvSpPr>
                <a:spLocks noChangeArrowheads="1"/>
              </p:cNvSpPr>
              <p:nvPr/>
            </p:nvSpPr>
            <p:spPr bwMode="auto">
              <a:xfrm>
                <a:off x="3888"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6" name="Oval 40"/>
              <p:cNvSpPr>
                <a:spLocks noChangeArrowheads="1"/>
              </p:cNvSpPr>
              <p:nvPr/>
            </p:nvSpPr>
            <p:spPr bwMode="auto">
              <a:xfrm>
                <a:off x="3888"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7" name="Oval 41"/>
              <p:cNvSpPr>
                <a:spLocks noChangeArrowheads="1"/>
              </p:cNvSpPr>
              <p:nvPr/>
            </p:nvSpPr>
            <p:spPr bwMode="auto">
              <a:xfrm>
                <a:off x="4080"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8" name="Oval 42"/>
              <p:cNvSpPr>
                <a:spLocks noChangeArrowheads="1"/>
              </p:cNvSpPr>
              <p:nvPr/>
            </p:nvSpPr>
            <p:spPr bwMode="auto">
              <a:xfrm>
                <a:off x="4080"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29" name="Oval 43"/>
              <p:cNvSpPr>
                <a:spLocks noChangeArrowheads="1"/>
              </p:cNvSpPr>
              <p:nvPr/>
            </p:nvSpPr>
            <p:spPr bwMode="auto">
              <a:xfrm>
                <a:off x="4080"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30" name="Oval 44"/>
              <p:cNvSpPr>
                <a:spLocks noChangeArrowheads="1"/>
              </p:cNvSpPr>
              <p:nvPr/>
            </p:nvSpPr>
            <p:spPr bwMode="auto">
              <a:xfrm>
                <a:off x="4080"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31" name="Oval 45"/>
              <p:cNvSpPr>
                <a:spLocks noChangeArrowheads="1"/>
              </p:cNvSpPr>
              <p:nvPr/>
            </p:nvSpPr>
            <p:spPr bwMode="auto">
              <a:xfrm>
                <a:off x="4080"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32" name="Oval 46"/>
              <p:cNvSpPr>
                <a:spLocks noChangeArrowheads="1"/>
              </p:cNvSpPr>
              <p:nvPr/>
            </p:nvSpPr>
            <p:spPr bwMode="auto">
              <a:xfrm>
                <a:off x="4080"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233" name="Rectangle 47"/>
              <p:cNvSpPr>
                <a:spLocks noChangeArrowheads="1"/>
              </p:cNvSpPr>
              <p:nvPr/>
            </p:nvSpPr>
            <p:spPr bwMode="auto">
              <a:xfrm>
                <a:off x="3112" y="2544"/>
                <a:ext cx="1128" cy="1113"/>
              </a:xfrm>
              <a:prstGeom prst="rect">
                <a:avLst/>
              </a:prstGeom>
              <a:noFill/>
              <a:ln w="12700"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grpSp>
          <p:nvGrpSpPr>
            <p:cNvPr id="6157" name="Group 48"/>
            <p:cNvGrpSpPr>
              <a:grpSpLocks/>
            </p:cNvGrpSpPr>
            <p:nvPr/>
          </p:nvGrpSpPr>
          <p:grpSpPr bwMode="auto">
            <a:xfrm>
              <a:off x="4416" y="1440"/>
              <a:ext cx="1104" cy="1113"/>
              <a:chOff x="3072" y="3024"/>
              <a:chExt cx="1104" cy="1113"/>
            </a:xfrm>
          </p:grpSpPr>
          <p:sp>
            <p:nvSpPr>
              <p:cNvPr id="6160" name="Rectangle 49"/>
              <p:cNvSpPr>
                <a:spLocks noChangeArrowheads="1"/>
              </p:cNvSpPr>
              <p:nvPr/>
            </p:nvSpPr>
            <p:spPr bwMode="auto">
              <a:xfrm>
                <a:off x="3072" y="3024"/>
                <a:ext cx="1103" cy="1113"/>
              </a:xfrm>
              <a:prstGeom prst="rect">
                <a:avLst/>
              </a:prstGeom>
              <a:noFill/>
              <a:ln w="12700"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1" name="Rectangle 50"/>
              <p:cNvSpPr>
                <a:spLocks noChangeArrowheads="1"/>
              </p:cNvSpPr>
              <p:nvPr/>
            </p:nvSpPr>
            <p:spPr bwMode="auto">
              <a:xfrm>
                <a:off x="3080"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2" name="Rectangle 51"/>
              <p:cNvSpPr>
                <a:spLocks noChangeArrowheads="1"/>
              </p:cNvSpPr>
              <p:nvPr/>
            </p:nvSpPr>
            <p:spPr bwMode="auto">
              <a:xfrm>
                <a:off x="3264"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3" name="Rectangle 52"/>
              <p:cNvSpPr>
                <a:spLocks noChangeArrowheads="1"/>
              </p:cNvSpPr>
              <p:nvPr/>
            </p:nvSpPr>
            <p:spPr bwMode="auto">
              <a:xfrm>
                <a:off x="3456"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4" name="Rectangle 53"/>
              <p:cNvSpPr>
                <a:spLocks noChangeArrowheads="1"/>
              </p:cNvSpPr>
              <p:nvPr/>
            </p:nvSpPr>
            <p:spPr bwMode="auto">
              <a:xfrm>
                <a:off x="3648"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5" name="Rectangle 54"/>
              <p:cNvSpPr>
                <a:spLocks noChangeArrowheads="1"/>
              </p:cNvSpPr>
              <p:nvPr/>
            </p:nvSpPr>
            <p:spPr bwMode="auto">
              <a:xfrm>
                <a:off x="3840"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6" name="Rectangle 55"/>
              <p:cNvSpPr>
                <a:spLocks noChangeArrowheads="1"/>
              </p:cNvSpPr>
              <p:nvPr/>
            </p:nvSpPr>
            <p:spPr bwMode="auto">
              <a:xfrm>
                <a:off x="4032" y="303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7" name="Rectangle 56"/>
              <p:cNvSpPr>
                <a:spLocks noChangeArrowheads="1"/>
              </p:cNvSpPr>
              <p:nvPr/>
            </p:nvSpPr>
            <p:spPr bwMode="auto">
              <a:xfrm>
                <a:off x="3072"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8" name="Rectangle 57"/>
              <p:cNvSpPr>
                <a:spLocks noChangeArrowheads="1"/>
              </p:cNvSpPr>
              <p:nvPr/>
            </p:nvSpPr>
            <p:spPr bwMode="auto">
              <a:xfrm>
                <a:off x="3256"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69" name="Rectangle 58"/>
              <p:cNvSpPr>
                <a:spLocks noChangeArrowheads="1"/>
              </p:cNvSpPr>
              <p:nvPr/>
            </p:nvSpPr>
            <p:spPr bwMode="auto">
              <a:xfrm>
                <a:off x="3448"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0" name="Rectangle 59"/>
              <p:cNvSpPr>
                <a:spLocks noChangeArrowheads="1"/>
              </p:cNvSpPr>
              <p:nvPr/>
            </p:nvSpPr>
            <p:spPr bwMode="auto">
              <a:xfrm>
                <a:off x="3640"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1" name="Rectangle 60"/>
              <p:cNvSpPr>
                <a:spLocks noChangeArrowheads="1"/>
              </p:cNvSpPr>
              <p:nvPr/>
            </p:nvSpPr>
            <p:spPr bwMode="auto">
              <a:xfrm>
                <a:off x="3832"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2" name="Rectangle 61"/>
              <p:cNvSpPr>
                <a:spLocks noChangeArrowheads="1"/>
              </p:cNvSpPr>
              <p:nvPr/>
            </p:nvSpPr>
            <p:spPr bwMode="auto">
              <a:xfrm>
                <a:off x="4024" y="3216"/>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3" name="Rectangle 62"/>
              <p:cNvSpPr>
                <a:spLocks noChangeArrowheads="1"/>
              </p:cNvSpPr>
              <p:nvPr/>
            </p:nvSpPr>
            <p:spPr bwMode="auto">
              <a:xfrm>
                <a:off x="3072"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4" name="Rectangle 63"/>
              <p:cNvSpPr>
                <a:spLocks noChangeArrowheads="1"/>
              </p:cNvSpPr>
              <p:nvPr/>
            </p:nvSpPr>
            <p:spPr bwMode="auto">
              <a:xfrm>
                <a:off x="3256"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5" name="Rectangle 64"/>
              <p:cNvSpPr>
                <a:spLocks noChangeArrowheads="1"/>
              </p:cNvSpPr>
              <p:nvPr/>
            </p:nvSpPr>
            <p:spPr bwMode="auto">
              <a:xfrm>
                <a:off x="3448"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6" name="Rectangle 65"/>
              <p:cNvSpPr>
                <a:spLocks noChangeArrowheads="1"/>
              </p:cNvSpPr>
              <p:nvPr/>
            </p:nvSpPr>
            <p:spPr bwMode="auto">
              <a:xfrm>
                <a:off x="3640"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7" name="Rectangle 66"/>
              <p:cNvSpPr>
                <a:spLocks noChangeArrowheads="1"/>
              </p:cNvSpPr>
              <p:nvPr/>
            </p:nvSpPr>
            <p:spPr bwMode="auto">
              <a:xfrm>
                <a:off x="3832"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8" name="Rectangle 67"/>
              <p:cNvSpPr>
                <a:spLocks noChangeArrowheads="1"/>
              </p:cNvSpPr>
              <p:nvPr/>
            </p:nvSpPr>
            <p:spPr bwMode="auto">
              <a:xfrm>
                <a:off x="4024" y="3408"/>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79" name="Rectangle 68"/>
              <p:cNvSpPr>
                <a:spLocks noChangeArrowheads="1"/>
              </p:cNvSpPr>
              <p:nvPr/>
            </p:nvSpPr>
            <p:spPr bwMode="auto">
              <a:xfrm>
                <a:off x="3072"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0" name="Rectangle 69"/>
              <p:cNvSpPr>
                <a:spLocks noChangeArrowheads="1"/>
              </p:cNvSpPr>
              <p:nvPr/>
            </p:nvSpPr>
            <p:spPr bwMode="auto">
              <a:xfrm>
                <a:off x="3256"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1" name="Rectangle 70"/>
              <p:cNvSpPr>
                <a:spLocks noChangeArrowheads="1"/>
              </p:cNvSpPr>
              <p:nvPr/>
            </p:nvSpPr>
            <p:spPr bwMode="auto">
              <a:xfrm>
                <a:off x="3448"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2" name="Rectangle 71"/>
              <p:cNvSpPr>
                <a:spLocks noChangeArrowheads="1"/>
              </p:cNvSpPr>
              <p:nvPr/>
            </p:nvSpPr>
            <p:spPr bwMode="auto">
              <a:xfrm>
                <a:off x="3640"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3" name="Rectangle 72"/>
              <p:cNvSpPr>
                <a:spLocks noChangeArrowheads="1"/>
              </p:cNvSpPr>
              <p:nvPr/>
            </p:nvSpPr>
            <p:spPr bwMode="auto">
              <a:xfrm>
                <a:off x="3832"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4" name="Rectangle 73"/>
              <p:cNvSpPr>
                <a:spLocks noChangeArrowheads="1"/>
              </p:cNvSpPr>
              <p:nvPr/>
            </p:nvSpPr>
            <p:spPr bwMode="auto">
              <a:xfrm>
                <a:off x="4024" y="3600"/>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5" name="Rectangle 74"/>
              <p:cNvSpPr>
                <a:spLocks noChangeArrowheads="1"/>
              </p:cNvSpPr>
              <p:nvPr/>
            </p:nvSpPr>
            <p:spPr bwMode="auto">
              <a:xfrm>
                <a:off x="3072"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6" name="Rectangle 75"/>
              <p:cNvSpPr>
                <a:spLocks noChangeArrowheads="1"/>
              </p:cNvSpPr>
              <p:nvPr/>
            </p:nvSpPr>
            <p:spPr bwMode="auto">
              <a:xfrm>
                <a:off x="3256"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7" name="Rectangle 76"/>
              <p:cNvSpPr>
                <a:spLocks noChangeArrowheads="1"/>
              </p:cNvSpPr>
              <p:nvPr/>
            </p:nvSpPr>
            <p:spPr bwMode="auto">
              <a:xfrm>
                <a:off x="3448"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8" name="Rectangle 77"/>
              <p:cNvSpPr>
                <a:spLocks noChangeArrowheads="1"/>
              </p:cNvSpPr>
              <p:nvPr/>
            </p:nvSpPr>
            <p:spPr bwMode="auto">
              <a:xfrm>
                <a:off x="3640"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89" name="Rectangle 78"/>
              <p:cNvSpPr>
                <a:spLocks noChangeArrowheads="1"/>
              </p:cNvSpPr>
              <p:nvPr/>
            </p:nvSpPr>
            <p:spPr bwMode="auto">
              <a:xfrm>
                <a:off x="3832"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0" name="Rectangle 79"/>
              <p:cNvSpPr>
                <a:spLocks noChangeArrowheads="1"/>
              </p:cNvSpPr>
              <p:nvPr/>
            </p:nvSpPr>
            <p:spPr bwMode="auto">
              <a:xfrm>
                <a:off x="4024" y="3792"/>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1" name="Rectangle 80"/>
              <p:cNvSpPr>
                <a:spLocks noChangeArrowheads="1"/>
              </p:cNvSpPr>
              <p:nvPr/>
            </p:nvSpPr>
            <p:spPr bwMode="auto">
              <a:xfrm>
                <a:off x="3072"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2" name="Rectangle 81"/>
              <p:cNvSpPr>
                <a:spLocks noChangeArrowheads="1"/>
              </p:cNvSpPr>
              <p:nvPr/>
            </p:nvSpPr>
            <p:spPr bwMode="auto">
              <a:xfrm>
                <a:off x="3256"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3" name="Rectangle 82"/>
              <p:cNvSpPr>
                <a:spLocks noChangeArrowheads="1"/>
              </p:cNvSpPr>
              <p:nvPr/>
            </p:nvSpPr>
            <p:spPr bwMode="auto">
              <a:xfrm>
                <a:off x="3448"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4" name="Rectangle 83"/>
              <p:cNvSpPr>
                <a:spLocks noChangeArrowheads="1"/>
              </p:cNvSpPr>
              <p:nvPr/>
            </p:nvSpPr>
            <p:spPr bwMode="auto">
              <a:xfrm>
                <a:off x="3640"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5" name="Rectangle 84"/>
              <p:cNvSpPr>
                <a:spLocks noChangeArrowheads="1"/>
              </p:cNvSpPr>
              <p:nvPr/>
            </p:nvSpPr>
            <p:spPr bwMode="auto">
              <a:xfrm>
                <a:off x="3832"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6196" name="Rectangle 85"/>
              <p:cNvSpPr>
                <a:spLocks noChangeArrowheads="1"/>
              </p:cNvSpPr>
              <p:nvPr/>
            </p:nvSpPr>
            <p:spPr bwMode="auto">
              <a:xfrm>
                <a:off x="4024" y="3984"/>
                <a:ext cx="144" cy="144"/>
              </a:xfrm>
              <a:prstGeom prst="rect">
                <a:avLst/>
              </a:prstGeom>
              <a:solidFill>
                <a:srgbClr val="FFFF00"/>
              </a:solidFill>
              <a:ln w="127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sp>
          <p:nvSpPr>
            <p:cNvPr id="6158" name="Text Box 86"/>
            <p:cNvSpPr txBox="1">
              <a:spLocks noChangeArrowheads="1"/>
            </p:cNvSpPr>
            <p:nvPr/>
          </p:nvSpPr>
          <p:spPr bwMode="auto">
            <a:xfrm>
              <a:off x="3254" y="2570"/>
              <a:ext cx="8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ROUND</a:t>
              </a:r>
            </a:p>
          </p:txBody>
        </p:sp>
        <p:sp>
          <p:nvSpPr>
            <p:cNvPr id="6159" name="Text Box 87"/>
            <p:cNvSpPr txBox="1">
              <a:spLocks noChangeArrowheads="1"/>
            </p:cNvSpPr>
            <p:nvPr/>
          </p:nvSpPr>
          <p:spPr bwMode="auto">
            <a:xfrm>
              <a:off x="4464" y="2544"/>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ANGULAR</a:t>
              </a:r>
            </a:p>
          </p:txBody>
        </p:sp>
      </p:grpSp>
      <p:sp>
        <p:nvSpPr>
          <p:cNvPr id="6149" name="Rectangle 88"/>
          <p:cNvSpPr>
            <a:spLocks noChangeArrowheads="1"/>
          </p:cNvSpPr>
          <p:nvPr/>
        </p:nvSpPr>
        <p:spPr bwMode="auto">
          <a:xfrm>
            <a:off x="454025" y="471488"/>
            <a:ext cx="7869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u="sng" smtClean="0">
                <a:solidFill>
                  <a:srgbClr val="FFFFFF"/>
                </a:solidFill>
              </a:rPr>
              <a:t>Porosity</a:t>
            </a:r>
            <a:r>
              <a:rPr lang="en-US" altLang="en-US" sz="2800" smtClean="0">
                <a:solidFill>
                  <a:srgbClr val="FFFFFF"/>
                </a:solidFill>
              </a:rPr>
              <a:t> - The amount of space in between sediments.</a:t>
            </a:r>
          </a:p>
        </p:txBody>
      </p:sp>
      <p:sp>
        <p:nvSpPr>
          <p:cNvPr id="6150" name="Rectangle 89"/>
          <p:cNvSpPr>
            <a:spLocks noChangeArrowheads="1"/>
          </p:cNvSpPr>
          <p:nvPr/>
        </p:nvSpPr>
        <p:spPr bwMode="auto">
          <a:xfrm>
            <a:off x="762000" y="3200400"/>
            <a:ext cx="2971800" cy="2819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nvGrpSpPr>
          <p:cNvPr id="6151" name="Group 4"/>
          <p:cNvGrpSpPr>
            <a:grpSpLocks/>
          </p:cNvGrpSpPr>
          <p:nvPr/>
        </p:nvGrpSpPr>
        <p:grpSpPr bwMode="auto">
          <a:xfrm>
            <a:off x="836613" y="3505200"/>
            <a:ext cx="2592387" cy="2514600"/>
            <a:chOff x="863" y="1680"/>
            <a:chExt cx="1633" cy="1584"/>
          </a:xfrm>
        </p:grpSpPr>
        <p:sp>
          <p:nvSpPr>
            <p:cNvPr id="6152" name="Freeform 5"/>
            <p:cNvSpPr>
              <a:spLocks/>
            </p:cNvSpPr>
            <p:nvPr/>
          </p:nvSpPr>
          <p:spPr bwMode="auto">
            <a:xfrm>
              <a:off x="1152" y="1738"/>
              <a:ext cx="1344" cy="1200"/>
            </a:xfrm>
            <a:custGeom>
              <a:avLst/>
              <a:gdLst>
                <a:gd name="T0" fmla="*/ 0 w 1344"/>
                <a:gd name="T1" fmla="*/ 0 h 1200"/>
                <a:gd name="T2" fmla="*/ 0 w 1344"/>
                <a:gd name="T3" fmla="*/ 1200 h 1200"/>
                <a:gd name="T4" fmla="*/ 1344 w 1344"/>
                <a:gd name="T5" fmla="*/ 1200 h 1200"/>
                <a:gd name="T6" fmla="*/ 0 60000 65536"/>
                <a:gd name="T7" fmla="*/ 0 60000 65536"/>
                <a:gd name="T8" fmla="*/ 0 60000 65536"/>
              </a:gdLst>
              <a:ahLst/>
              <a:cxnLst>
                <a:cxn ang="T6">
                  <a:pos x="T0" y="T1"/>
                </a:cxn>
                <a:cxn ang="T7">
                  <a:pos x="T2" y="T3"/>
                </a:cxn>
                <a:cxn ang="T8">
                  <a:pos x="T4" y="T5"/>
                </a:cxn>
              </a:cxnLst>
              <a:rect l="0" t="0" r="r" b="b"/>
              <a:pathLst>
                <a:path w="1344" h="1200">
                  <a:moveTo>
                    <a:pt x="0" y="0"/>
                  </a:moveTo>
                  <a:lnTo>
                    <a:pt x="0" y="1200"/>
                  </a:lnTo>
                  <a:lnTo>
                    <a:pt x="1344" y="1200"/>
                  </a:lnTo>
                </a:path>
              </a:pathLst>
            </a:custGeom>
            <a:noFill/>
            <a:ln w="38100" cap="sq"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6153" name="Text Box 6"/>
            <p:cNvSpPr txBox="1">
              <a:spLocks noChangeArrowheads="1"/>
            </p:cNvSpPr>
            <p:nvPr/>
          </p:nvSpPr>
          <p:spPr bwMode="auto">
            <a:xfrm rot="-5400000">
              <a:off x="479" y="220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POROSITY</a:t>
              </a:r>
            </a:p>
          </p:txBody>
        </p:sp>
        <p:sp>
          <p:nvSpPr>
            <p:cNvPr id="6154" name="Text Box 7"/>
            <p:cNvSpPr txBox="1">
              <a:spLocks noChangeArrowheads="1"/>
            </p:cNvSpPr>
            <p:nvPr/>
          </p:nvSpPr>
          <p:spPr bwMode="auto">
            <a:xfrm>
              <a:off x="1178" y="2976"/>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ROUNDNESS</a:t>
              </a:r>
            </a:p>
          </p:txBody>
        </p:sp>
        <p:sp>
          <p:nvSpPr>
            <p:cNvPr id="6155" name="Line 8"/>
            <p:cNvSpPr>
              <a:spLocks noChangeShapeType="1"/>
            </p:cNvSpPr>
            <p:nvPr/>
          </p:nvSpPr>
          <p:spPr bwMode="auto">
            <a:xfrm flipV="1">
              <a:off x="1248" y="1680"/>
              <a:ext cx="1152" cy="1152"/>
            </a:xfrm>
            <a:prstGeom prst="line">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spTree>
    <p:extLst>
      <p:ext uri="{BB962C8B-B14F-4D97-AF65-F5344CB8AC3E}">
        <p14:creationId xmlns:p14="http://schemas.microsoft.com/office/powerpoint/2010/main" val="3420058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4572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165350" indent="-21653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smtClean="0">
                <a:solidFill>
                  <a:srgbClr val="FFFFFF"/>
                </a:solidFill>
              </a:rPr>
              <a:t>2. </a:t>
            </a:r>
            <a:r>
              <a:rPr lang="en-US" altLang="en-US" sz="2800" u="sng" smtClean="0">
                <a:solidFill>
                  <a:srgbClr val="FFFFFF"/>
                </a:solidFill>
              </a:rPr>
              <a:t>PACKING</a:t>
            </a:r>
            <a:r>
              <a:rPr lang="en-US" altLang="en-US" sz="2800" smtClean="0">
                <a:solidFill>
                  <a:srgbClr val="FFFFFF"/>
                </a:solidFill>
              </a:rPr>
              <a:t>- The more closely packed the particles the lower the porosity.</a:t>
            </a:r>
          </a:p>
        </p:txBody>
      </p:sp>
      <p:grpSp>
        <p:nvGrpSpPr>
          <p:cNvPr id="7171" name="Group 8"/>
          <p:cNvGrpSpPr>
            <a:grpSpLocks/>
          </p:cNvGrpSpPr>
          <p:nvPr/>
        </p:nvGrpSpPr>
        <p:grpSpPr bwMode="auto">
          <a:xfrm>
            <a:off x="4554538" y="2743200"/>
            <a:ext cx="3903662" cy="2209800"/>
            <a:chOff x="2773" y="1248"/>
            <a:chExt cx="2459" cy="1392"/>
          </a:xfrm>
        </p:grpSpPr>
        <p:grpSp>
          <p:nvGrpSpPr>
            <p:cNvPr id="7178" name="Group 9"/>
            <p:cNvGrpSpPr>
              <a:grpSpLocks/>
            </p:cNvGrpSpPr>
            <p:nvPr/>
          </p:nvGrpSpPr>
          <p:grpSpPr bwMode="auto">
            <a:xfrm>
              <a:off x="2773" y="1248"/>
              <a:ext cx="1163" cy="1392"/>
              <a:chOff x="2773" y="1248"/>
              <a:chExt cx="1163" cy="1392"/>
            </a:xfrm>
          </p:grpSpPr>
          <p:grpSp>
            <p:nvGrpSpPr>
              <p:cNvPr id="7247" name="Group 10"/>
              <p:cNvGrpSpPr>
                <a:grpSpLocks/>
              </p:cNvGrpSpPr>
              <p:nvPr/>
            </p:nvGrpSpPr>
            <p:grpSpPr bwMode="auto">
              <a:xfrm>
                <a:off x="2784" y="1248"/>
                <a:ext cx="1128" cy="1113"/>
                <a:chOff x="3112" y="2544"/>
                <a:chExt cx="1128" cy="1113"/>
              </a:xfrm>
            </p:grpSpPr>
            <p:sp>
              <p:nvSpPr>
                <p:cNvPr id="7249" name="Oval 11"/>
                <p:cNvSpPr>
                  <a:spLocks noChangeArrowheads="1"/>
                </p:cNvSpPr>
                <p:nvPr/>
              </p:nvSpPr>
              <p:spPr bwMode="auto">
                <a:xfrm>
                  <a:off x="3120"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0" name="Oval 12"/>
                <p:cNvSpPr>
                  <a:spLocks noChangeArrowheads="1"/>
                </p:cNvSpPr>
                <p:nvPr/>
              </p:nvSpPr>
              <p:spPr bwMode="auto">
                <a:xfrm>
                  <a:off x="3120"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1" name="Oval 13"/>
                <p:cNvSpPr>
                  <a:spLocks noChangeArrowheads="1"/>
                </p:cNvSpPr>
                <p:nvPr/>
              </p:nvSpPr>
              <p:spPr bwMode="auto">
                <a:xfrm>
                  <a:off x="3120"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2" name="Oval 14"/>
                <p:cNvSpPr>
                  <a:spLocks noChangeArrowheads="1"/>
                </p:cNvSpPr>
                <p:nvPr/>
              </p:nvSpPr>
              <p:spPr bwMode="auto">
                <a:xfrm>
                  <a:off x="3120"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3" name="Oval 15"/>
                <p:cNvSpPr>
                  <a:spLocks noChangeArrowheads="1"/>
                </p:cNvSpPr>
                <p:nvPr/>
              </p:nvSpPr>
              <p:spPr bwMode="auto">
                <a:xfrm>
                  <a:off x="3120"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4" name="Oval 16"/>
                <p:cNvSpPr>
                  <a:spLocks noChangeArrowheads="1"/>
                </p:cNvSpPr>
                <p:nvPr/>
              </p:nvSpPr>
              <p:spPr bwMode="auto">
                <a:xfrm>
                  <a:off x="3120"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5" name="Oval 17"/>
                <p:cNvSpPr>
                  <a:spLocks noChangeArrowheads="1"/>
                </p:cNvSpPr>
                <p:nvPr/>
              </p:nvSpPr>
              <p:spPr bwMode="auto">
                <a:xfrm>
                  <a:off x="3312"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6" name="Oval 18"/>
                <p:cNvSpPr>
                  <a:spLocks noChangeArrowheads="1"/>
                </p:cNvSpPr>
                <p:nvPr/>
              </p:nvSpPr>
              <p:spPr bwMode="auto">
                <a:xfrm>
                  <a:off x="3312"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7" name="Oval 19"/>
                <p:cNvSpPr>
                  <a:spLocks noChangeArrowheads="1"/>
                </p:cNvSpPr>
                <p:nvPr/>
              </p:nvSpPr>
              <p:spPr bwMode="auto">
                <a:xfrm>
                  <a:off x="3312"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8" name="Oval 20"/>
                <p:cNvSpPr>
                  <a:spLocks noChangeArrowheads="1"/>
                </p:cNvSpPr>
                <p:nvPr/>
              </p:nvSpPr>
              <p:spPr bwMode="auto">
                <a:xfrm>
                  <a:off x="3312"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59" name="Oval 21"/>
                <p:cNvSpPr>
                  <a:spLocks noChangeArrowheads="1"/>
                </p:cNvSpPr>
                <p:nvPr/>
              </p:nvSpPr>
              <p:spPr bwMode="auto">
                <a:xfrm>
                  <a:off x="3312"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0" name="Oval 22"/>
                <p:cNvSpPr>
                  <a:spLocks noChangeArrowheads="1"/>
                </p:cNvSpPr>
                <p:nvPr/>
              </p:nvSpPr>
              <p:spPr bwMode="auto">
                <a:xfrm>
                  <a:off x="3312"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1" name="Oval 23"/>
                <p:cNvSpPr>
                  <a:spLocks noChangeArrowheads="1"/>
                </p:cNvSpPr>
                <p:nvPr/>
              </p:nvSpPr>
              <p:spPr bwMode="auto">
                <a:xfrm>
                  <a:off x="3504"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2" name="Oval 24"/>
                <p:cNvSpPr>
                  <a:spLocks noChangeArrowheads="1"/>
                </p:cNvSpPr>
                <p:nvPr/>
              </p:nvSpPr>
              <p:spPr bwMode="auto">
                <a:xfrm>
                  <a:off x="3504"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3" name="Oval 25"/>
                <p:cNvSpPr>
                  <a:spLocks noChangeArrowheads="1"/>
                </p:cNvSpPr>
                <p:nvPr/>
              </p:nvSpPr>
              <p:spPr bwMode="auto">
                <a:xfrm>
                  <a:off x="3504"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4" name="Oval 26"/>
                <p:cNvSpPr>
                  <a:spLocks noChangeArrowheads="1"/>
                </p:cNvSpPr>
                <p:nvPr/>
              </p:nvSpPr>
              <p:spPr bwMode="auto">
                <a:xfrm>
                  <a:off x="3504"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5" name="Oval 27"/>
                <p:cNvSpPr>
                  <a:spLocks noChangeArrowheads="1"/>
                </p:cNvSpPr>
                <p:nvPr/>
              </p:nvSpPr>
              <p:spPr bwMode="auto">
                <a:xfrm>
                  <a:off x="3504"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6" name="Oval 28"/>
                <p:cNvSpPr>
                  <a:spLocks noChangeArrowheads="1"/>
                </p:cNvSpPr>
                <p:nvPr/>
              </p:nvSpPr>
              <p:spPr bwMode="auto">
                <a:xfrm>
                  <a:off x="3504"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7" name="Oval 29"/>
                <p:cNvSpPr>
                  <a:spLocks noChangeArrowheads="1"/>
                </p:cNvSpPr>
                <p:nvPr/>
              </p:nvSpPr>
              <p:spPr bwMode="auto">
                <a:xfrm>
                  <a:off x="3696"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8" name="Oval 30"/>
                <p:cNvSpPr>
                  <a:spLocks noChangeArrowheads="1"/>
                </p:cNvSpPr>
                <p:nvPr/>
              </p:nvSpPr>
              <p:spPr bwMode="auto">
                <a:xfrm>
                  <a:off x="3696"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69" name="Oval 31"/>
                <p:cNvSpPr>
                  <a:spLocks noChangeArrowheads="1"/>
                </p:cNvSpPr>
                <p:nvPr/>
              </p:nvSpPr>
              <p:spPr bwMode="auto">
                <a:xfrm>
                  <a:off x="3696"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0" name="Oval 32"/>
                <p:cNvSpPr>
                  <a:spLocks noChangeArrowheads="1"/>
                </p:cNvSpPr>
                <p:nvPr/>
              </p:nvSpPr>
              <p:spPr bwMode="auto">
                <a:xfrm>
                  <a:off x="3696"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1" name="Oval 33"/>
                <p:cNvSpPr>
                  <a:spLocks noChangeArrowheads="1"/>
                </p:cNvSpPr>
                <p:nvPr/>
              </p:nvSpPr>
              <p:spPr bwMode="auto">
                <a:xfrm>
                  <a:off x="3696"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2" name="Oval 34"/>
                <p:cNvSpPr>
                  <a:spLocks noChangeArrowheads="1"/>
                </p:cNvSpPr>
                <p:nvPr/>
              </p:nvSpPr>
              <p:spPr bwMode="auto">
                <a:xfrm>
                  <a:off x="3696"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3" name="Oval 35"/>
                <p:cNvSpPr>
                  <a:spLocks noChangeArrowheads="1"/>
                </p:cNvSpPr>
                <p:nvPr/>
              </p:nvSpPr>
              <p:spPr bwMode="auto">
                <a:xfrm>
                  <a:off x="3888"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4" name="Oval 36"/>
                <p:cNvSpPr>
                  <a:spLocks noChangeArrowheads="1"/>
                </p:cNvSpPr>
                <p:nvPr/>
              </p:nvSpPr>
              <p:spPr bwMode="auto">
                <a:xfrm>
                  <a:off x="3888"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5" name="Oval 37"/>
                <p:cNvSpPr>
                  <a:spLocks noChangeArrowheads="1"/>
                </p:cNvSpPr>
                <p:nvPr/>
              </p:nvSpPr>
              <p:spPr bwMode="auto">
                <a:xfrm>
                  <a:off x="3888"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6" name="Oval 38"/>
                <p:cNvSpPr>
                  <a:spLocks noChangeArrowheads="1"/>
                </p:cNvSpPr>
                <p:nvPr/>
              </p:nvSpPr>
              <p:spPr bwMode="auto">
                <a:xfrm>
                  <a:off x="3888"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7" name="Oval 39"/>
                <p:cNvSpPr>
                  <a:spLocks noChangeArrowheads="1"/>
                </p:cNvSpPr>
                <p:nvPr/>
              </p:nvSpPr>
              <p:spPr bwMode="auto">
                <a:xfrm>
                  <a:off x="3888"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8" name="Oval 40"/>
                <p:cNvSpPr>
                  <a:spLocks noChangeArrowheads="1"/>
                </p:cNvSpPr>
                <p:nvPr/>
              </p:nvSpPr>
              <p:spPr bwMode="auto">
                <a:xfrm>
                  <a:off x="3888"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79" name="Oval 41"/>
                <p:cNvSpPr>
                  <a:spLocks noChangeArrowheads="1"/>
                </p:cNvSpPr>
                <p:nvPr/>
              </p:nvSpPr>
              <p:spPr bwMode="auto">
                <a:xfrm>
                  <a:off x="4080" y="25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0" name="Oval 42"/>
                <p:cNvSpPr>
                  <a:spLocks noChangeArrowheads="1"/>
                </p:cNvSpPr>
                <p:nvPr/>
              </p:nvSpPr>
              <p:spPr bwMode="auto">
                <a:xfrm>
                  <a:off x="4080" y="273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1" name="Oval 43"/>
                <p:cNvSpPr>
                  <a:spLocks noChangeArrowheads="1"/>
                </p:cNvSpPr>
                <p:nvPr/>
              </p:nvSpPr>
              <p:spPr bwMode="auto">
                <a:xfrm>
                  <a:off x="4080" y="292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2" name="Oval 44"/>
                <p:cNvSpPr>
                  <a:spLocks noChangeArrowheads="1"/>
                </p:cNvSpPr>
                <p:nvPr/>
              </p:nvSpPr>
              <p:spPr bwMode="auto">
                <a:xfrm>
                  <a:off x="4080" y="31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3" name="Oval 45"/>
                <p:cNvSpPr>
                  <a:spLocks noChangeArrowheads="1"/>
                </p:cNvSpPr>
                <p:nvPr/>
              </p:nvSpPr>
              <p:spPr bwMode="auto">
                <a:xfrm>
                  <a:off x="4080" y="331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4" name="Oval 46"/>
                <p:cNvSpPr>
                  <a:spLocks noChangeArrowheads="1"/>
                </p:cNvSpPr>
                <p:nvPr/>
              </p:nvSpPr>
              <p:spPr bwMode="auto">
                <a:xfrm>
                  <a:off x="4080" y="350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85" name="Rectangle 47"/>
                <p:cNvSpPr>
                  <a:spLocks noChangeArrowheads="1"/>
                </p:cNvSpPr>
                <p:nvPr/>
              </p:nvSpPr>
              <p:spPr bwMode="auto">
                <a:xfrm>
                  <a:off x="3112" y="2544"/>
                  <a:ext cx="1128" cy="1113"/>
                </a:xfrm>
                <a:prstGeom prst="rect">
                  <a:avLst/>
                </a:prstGeom>
                <a:noFill/>
                <a:ln w="12700"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sp>
            <p:nvSpPr>
              <p:cNvPr id="7248" name="Text Box 48"/>
              <p:cNvSpPr txBox="1">
                <a:spLocks noChangeArrowheads="1"/>
              </p:cNvSpPr>
              <p:nvPr/>
            </p:nvSpPr>
            <p:spPr bwMode="auto">
              <a:xfrm>
                <a:off x="2773" y="2352"/>
                <a:ext cx="11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UNPACKED</a:t>
                </a:r>
              </a:p>
            </p:txBody>
          </p:sp>
        </p:grpSp>
        <p:grpSp>
          <p:nvGrpSpPr>
            <p:cNvPr id="7179" name="Group 49"/>
            <p:cNvGrpSpPr>
              <a:grpSpLocks/>
            </p:cNvGrpSpPr>
            <p:nvPr/>
          </p:nvGrpSpPr>
          <p:grpSpPr bwMode="auto">
            <a:xfrm>
              <a:off x="4104" y="1248"/>
              <a:ext cx="1128" cy="1392"/>
              <a:chOff x="4104" y="1248"/>
              <a:chExt cx="1128" cy="1392"/>
            </a:xfrm>
          </p:grpSpPr>
          <p:grpSp>
            <p:nvGrpSpPr>
              <p:cNvPr id="7180" name="Group 50"/>
              <p:cNvGrpSpPr>
                <a:grpSpLocks/>
              </p:cNvGrpSpPr>
              <p:nvPr/>
            </p:nvGrpSpPr>
            <p:grpSpPr bwMode="auto">
              <a:xfrm>
                <a:off x="4104" y="1248"/>
                <a:ext cx="1128" cy="1113"/>
                <a:chOff x="4176" y="1200"/>
                <a:chExt cx="1056" cy="1161"/>
              </a:xfrm>
            </p:grpSpPr>
            <p:sp>
              <p:nvSpPr>
                <p:cNvPr id="7182" name="Oval 51"/>
                <p:cNvSpPr>
                  <a:spLocks noChangeArrowheads="1"/>
                </p:cNvSpPr>
                <p:nvPr/>
              </p:nvSpPr>
              <p:spPr bwMode="auto">
                <a:xfrm>
                  <a:off x="4432"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3" name="Oval 52"/>
                <p:cNvSpPr>
                  <a:spLocks noChangeArrowheads="1"/>
                </p:cNvSpPr>
                <p:nvPr/>
              </p:nvSpPr>
              <p:spPr bwMode="auto">
                <a:xfrm>
                  <a:off x="4432"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4" name="Oval 53"/>
                <p:cNvSpPr>
                  <a:spLocks noChangeArrowheads="1"/>
                </p:cNvSpPr>
                <p:nvPr/>
              </p:nvSpPr>
              <p:spPr bwMode="auto">
                <a:xfrm>
                  <a:off x="4432"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5" name="Oval 54"/>
                <p:cNvSpPr>
                  <a:spLocks noChangeArrowheads="1"/>
                </p:cNvSpPr>
                <p:nvPr/>
              </p:nvSpPr>
              <p:spPr bwMode="auto">
                <a:xfrm>
                  <a:off x="4432"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6" name="Oval 55"/>
                <p:cNvSpPr>
                  <a:spLocks noChangeArrowheads="1"/>
                </p:cNvSpPr>
                <p:nvPr/>
              </p:nvSpPr>
              <p:spPr bwMode="auto">
                <a:xfrm>
                  <a:off x="4432"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7" name="Oval 56"/>
                <p:cNvSpPr>
                  <a:spLocks noChangeArrowheads="1"/>
                </p:cNvSpPr>
                <p:nvPr/>
              </p:nvSpPr>
              <p:spPr bwMode="auto">
                <a:xfrm>
                  <a:off x="4432"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8" name="Oval 57"/>
                <p:cNvSpPr>
                  <a:spLocks noChangeArrowheads="1"/>
                </p:cNvSpPr>
                <p:nvPr/>
              </p:nvSpPr>
              <p:spPr bwMode="auto">
                <a:xfrm>
                  <a:off x="4560"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89" name="Oval 58"/>
                <p:cNvSpPr>
                  <a:spLocks noChangeArrowheads="1"/>
                </p:cNvSpPr>
                <p:nvPr/>
              </p:nvSpPr>
              <p:spPr bwMode="auto">
                <a:xfrm>
                  <a:off x="4560"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0" name="Oval 59"/>
                <p:cNvSpPr>
                  <a:spLocks noChangeArrowheads="1"/>
                </p:cNvSpPr>
                <p:nvPr/>
              </p:nvSpPr>
              <p:spPr bwMode="auto">
                <a:xfrm>
                  <a:off x="4560"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1" name="Oval 60"/>
                <p:cNvSpPr>
                  <a:spLocks noChangeArrowheads="1"/>
                </p:cNvSpPr>
                <p:nvPr/>
              </p:nvSpPr>
              <p:spPr bwMode="auto">
                <a:xfrm>
                  <a:off x="4560"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2" name="Oval 61"/>
                <p:cNvSpPr>
                  <a:spLocks noChangeArrowheads="1"/>
                </p:cNvSpPr>
                <p:nvPr/>
              </p:nvSpPr>
              <p:spPr bwMode="auto">
                <a:xfrm>
                  <a:off x="4560"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3" name="Oval 62"/>
                <p:cNvSpPr>
                  <a:spLocks noChangeArrowheads="1"/>
                </p:cNvSpPr>
                <p:nvPr/>
              </p:nvSpPr>
              <p:spPr bwMode="auto">
                <a:xfrm>
                  <a:off x="4560"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4" name="Oval 63"/>
                <p:cNvSpPr>
                  <a:spLocks noChangeArrowheads="1"/>
                </p:cNvSpPr>
                <p:nvPr/>
              </p:nvSpPr>
              <p:spPr bwMode="auto">
                <a:xfrm>
                  <a:off x="4688"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5" name="Oval 64"/>
                <p:cNvSpPr>
                  <a:spLocks noChangeArrowheads="1"/>
                </p:cNvSpPr>
                <p:nvPr/>
              </p:nvSpPr>
              <p:spPr bwMode="auto">
                <a:xfrm>
                  <a:off x="4688"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6" name="Oval 65"/>
                <p:cNvSpPr>
                  <a:spLocks noChangeArrowheads="1"/>
                </p:cNvSpPr>
                <p:nvPr/>
              </p:nvSpPr>
              <p:spPr bwMode="auto">
                <a:xfrm>
                  <a:off x="4688"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7" name="Oval 66"/>
                <p:cNvSpPr>
                  <a:spLocks noChangeArrowheads="1"/>
                </p:cNvSpPr>
                <p:nvPr/>
              </p:nvSpPr>
              <p:spPr bwMode="auto">
                <a:xfrm>
                  <a:off x="4688"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8" name="Oval 67"/>
                <p:cNvSpPr>
                  <a:spLocks noChangeArrowheads="1"/>
                </p:cNvSpPr>
                <p:nvPr/>
              </p:nvSpPr>
              <p:spPr bwMode="auto">
                <a:xfrm>
                  <a:off x="4688"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199" name="Oval 68"/>
                <p:cNvSpPr>
                  <a:spLocks noChangeArrowheads="1"/>
                </p:cNvSpPr>
                <p:nvPr/>
              </p:nvSpPr>
              <p:spPr bwMode="auto">
                <a:xfrm>
                  <a:off x="4688"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0" name="Oval 69"/>
                <p:cNvSpPr>
                  <a:spLocks noChangeArrowheads="1"/>
                </p:cNvSpPr>
                <p:nvPr/>
              </p:nvSpPr>
              <p:spPr bwMode="auto">
                <a:xfrm>
                  <a:off x="4816"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1" name="Oval 70"/>
                <p:cNvSpPr>
                  <a:spLocks noChangeArrowheads="1"/>
                </p:cNvSpPr>
                <p:nvPr/>
              </p:nvSpPr>
              <p:spPr bwMode="auto">
                <a:xfrm>
                  <a:off x="4816"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2" name="Oval 71"/>
                <p:cNvSpPr>
                  <a:spLocks noChangeArrowheads="1"/>
                </p:cNvSpPr>
                <p:nvPr/>
              </p:nvSpPr>
              <p:spPr bwMode="auto">
                <a:xfrm>
                  <a:off x="4816"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3" name="Oval 72"/>
                <p:cNvSpPr>
                  <a:spLocks noChangeArrowheads="1"/>
                </p:cNvSpPr>
                <p:nvPr/>
              </p:nvSpPr>
              <p:spPr bwMode="auto">
                <a:xfrm>
                  <a:off x="4816"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4" name="Oval 73"/>
                <p:cNvSpPr>
                  <a:spLocks noChangeArrowheads="1"/>
                </p:cNvSpPr>
                <p:nvPr/>
              </p:nvSpPr>
              <p:spPr bwMode="auto">
                <a:xfrm>
                  <a:off x="4816"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5" name="Oval 74"/>
                <p:cNvSpPr>
                  <a:spLocks noChangeArrowheads="1"/>
                </p:cNvSpPr>
                <p:nvPr/>
              </p:nvSpPr>
              <p:spPr bwMode="auto">
                <a:xfrm>
                  <a:off x="4816"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6" name="Oval 75"/>
                <p:cNvSpPr>
                  <a:spLocks noChangeArrowheads="1"/>
                </p:cNvSpPr>
                <p:nvPr/>
              </p:nvSpPr>
              <p:spPr bwMode="auto">
                <a:xfrm>
                  <a:off x="4944"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7" name="Oval 76"/>
                <p:cNvSpPr>
                  <a:spLocks noChangeArrowheads="1"/>
                </p:cNvSpPr>
                <p:nvPr/>
              </p:nvSpPr>
              <p:spPr bwMode="auto">
                <a:xfrm>
                  <a:off x="4944"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8" name="Oval 77"/>
                <p:cNvSpPr>
                  <a:spLocks noChangeArrowheads="1"/>
                </p:cNvSpPr>
                <p:nvPr/>
              </p:nvSpPr>
              <p:spPr bwMode="auto">
                <a:xfrm>
                  <a:off x="4944"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09" name="Oval 78"/>
                <p:cNvSpPr>
                  <a:spLocks noChangeArrowheads="1"/>
                </p:cNvSpPr>
                <p:nvPr/>
              </p:nvSpPr>
              <p:spPr bwMode="auto">
                <a:xfrm>
                  <a:off x="4944"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0" name="Oval 79"/>
                <p:cNvSpPr>
                  <a:spLocks noChangeArrowheads="1"/>
                </p:cNvSpPr>
                <p:nvPr/>
              </p:nvSpPr>
              <p:spPr bwMode="auto">
                <a:xfrm>
                  <a:off x="4944"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1" name="Oval 80"/>
                <p:cNvSpPr>
                  <a:spLocks noChangeArrowheads="1"/>
                </p:cNvSpPr>
                <p:nvPr/>
              </p:nvSpPr>
              <p:spPr bwMode="auto">
                <a:xfrm>
                  <a:off x="4944"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2" name="Oval 81"/>
                <p:cNvSpPr>
                  <a:spLocks noChangeArrowheads="1"/>
                </p:cNvSpPr>
                <p:nvPr/>
              </p:nvSpPr>
              <p:spPr bwMode="auto">
                <a:xfrm>
                  <a:off x="5072"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3" name="Oval 82"/>
                <p:cNvSpPr>
                  <a:spLocks noChangeArrowheads="1"/>
                </p:cNvSpPr>
                <p:nvPr/>
              </p:nvSpPr>
              <p:spPr bwMode="auto">
                <a:xfrm>
                  <a:off x="5072"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4" name="Oval 83"/>
                <p:cNvSpPr>
                  <a:spLocks noChangeArrowheads="1"/>
                </p:cNvSpPr>
                <p:nvPr/>
              </p:nvSpPr>
              <p:spPr bwMode="auto">
                <a:xfrm>
                  <a:off x="5072"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5" name="Oval 84"/>
                <p:cNvSpPr>
                  <a:spLocks noChangeArrowheads="1"/>
                </p:cNvSpPr>
                <p:nvPr/>
              </p:nvSpPr>
              <p:spPr bwMode="auto">
                <a:xfrm>
                  <a:off x="5072"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6" name="Oval 85"/>
                <p:cNvSpPr>
                  <a:spLocks noChangeArrowheads="1"/>
                </p:cNvSpPr>
                <p:nvPr/>
              </p:nvSpPr>
              <p:spPr bwMode="auto">
                <a:xfrm>
                  <a:off x="5072"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7" name="Oval 86"/>
                <p:cNvSpPr>
                  <a:spLocks noChangeArrowheads="1"/>
                </p:cNvSpPr>
                <p:nvPr/>
              </p:nvSpPr>
              <p:spPr bwMode="auto">
                <a:xfrm>
                  <a:off x="5072"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8" name="Rectangle 87"/>
                <p:cNvSpPr>
                  <a:spLocks noChangeArrowheads="1"/>
                </p:cNvSpPr>
                <p:nvPr/>
              </p:nvSpPr>
              <p:spPr bwMode="auto">
                <a:xfrm>
                  <a:off x="4178" y="1200"/>
                  <a:ext cx="1054" cy="1161"/>
                </a:xfrm>
                <a:prstGeom prst="rect">
                  <a:avLst/>
                </a:prstGeom>
                <a:noFill/>
                <a:ln w="12700"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19" name="Oval 88"/>
                <p:cNvSpPr>
                  <a:spLocks noChangeArrowheads="1"/>
                </p:cNvSpPr>
                <p:nvPr/>
              </p:nvSpPr>
              <p:spPr bwMode="auto">
                <a:xfrm>
                  <a:off x="4424"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0" name="Oval 89"/>
                <p:cNvSpPr>
                  <a:spLocks noChangeArrowheads="1"/>
                </p:cNvSpPr>
                <p:nvPr/>
              </p:nvSpPr>
              <p:spPr bwMode="auto">
                <a:xfrm>
                  <a:off x="4424"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1" name="Oval 90"/>
                <p:cNvSpPr>
                  <a:spLocks noChangeArrowheads="1"/>
                </p:cNvSpPr>
                <p:nvPr/>
              </p:nvSpPr>
              <p:spPr bwMode="auto">
                <a:xfrm>
                  <a:off x="4552"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2" name="Oval 91"/>
                <p:cNvSpPr>
                  <a:spLocks noChangeArrowheads="1"/>
                </p:cNvSpPr>
                <p:nvPr/>
              </p:nvSpPr>
              <p:spPr bwMode="auto">
                <a:xfrm>
                  <a:off x="4552"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3" name="Oval 92"/>
                <p:cNvSpPr>
                  <a:spLocks noChangeArrowheads="1"/>
                </p:cNvSpPr>
                <p:nvPr/>
              </p:nvSpPr>
              <p:spPr bwMode="auto">
                <a:xfrm>
                  <a:off x="4680"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4" name="Oval 93"/>
                <p:cNvSpPr>
                  <a:spLocks noChangeArrowheads="1"/>
                </p:cNvSpPr>
                <p:nvPr/>
              </p:nvSpPr>
              <p:spPr bwMode="auto">
                <a:xfrm>
                  <a:off x="4680"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5" name="Oval 94"/>
                <p:cNvSpPr>
                  <a:spLocks noChangeArrowheads="1"/>
                </p:cNvSpPr>
                <p:nvPr/>
              </p:nvSpPr>
              <p:spPr bwMode="auto">
                <a:xfrm>
                  <a:off x="4808"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6" name="Oval 95"/>
                <p:cNvSpPr>
                  <a:spLocks noChangeArrowheads="1"/>
                </p:cNvSpPr>
                <p:nvPr/>
              </p:nvSpPr>
              <p:spPr bwMode="auto">
                <a:xfrm>
                  <a:off x="4808"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7" name="Oval 96"/>
                <p:cNvSpPr>
                  <a:spLocks noChangeArrowheads="1"/>
                </p:cNvSpPr>
                <p:nvPr/>
              </p:nvSpPr>
              <p:spPr bwMode="auto">
                <a:xfrm>
                  <a:off x="4936"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8" name="Oval 97"/>
                <p:cNvSpPr>
                  <a:spLocks noChangeArrowheads="1"/>
                </p:cNvSpPr>
                <p:nvPr/>
              </p:nvSpPr>
              <p:spPr bwMode="auto">
                <a:xfrm>
                  <a:off x="4936"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29" name="Oval 98"/>
                <p:cNvSpPr>
                  <a:spLocks noChangeArrowheads="1"/>
                </p:cNvSpPr>
                <p:nvPr/>
              </p:nvSpPr>
              <p:spPr bwMode="auto">
                <a:xfrm>
                  <a:off x="5064"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0" name="Oval 99"/>
                <p:cNvSpPr>
                  <a:spLocks noChangeArrowheads="1"/>
                </p:cNvSpPr>
                <p:nvPr/>
              </p:nvSpPr>
              <p:spPr bwMode="auto">
                <a:xfrm>
                  <a:off x="5064"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1" name="Oval 100"/>
                <p:cNvSpPr>
                  <a:spLocks noChangeArrowheads="1"/>
                </p:cNvSpPr>
                <p:nvPr/>
              </p:nvSpPr>
              <p:spPr bwMode="auto">
                <a:xfrm>
                  <a:off x="4184"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2" name="Oval 101"/>
                <p:cNvSpPr>
                  <a:spLocks noChangeArrowheads="1"/>
                </p:cNvSpPr>
                <p:nvPr/>
              </p:nvSpPr>
              <p:spPr bwMode="auto">
                <a:xfrm>
                  <a:off x="4184"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3" name="Oval 102"/>
                <p:cNvSpPr>
                  <a:spLocks noChangeArrowheads="1"/>
                </p:cNvSpPr>
                <p:nvPr/>
              </p:nvSpPr>
              <p:spPr bwMode="auto">
                <a:xfrm>
                  <a:off x="4184"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4" name="Oval 103"/>
                <p:cNvSpPr>
                  <a:spLocks noChangeArrowheads="1"/>
                </p:cNvSpPr>
                <p:nvPr/>
              </p:nvSpPr>
              <p:spPr bwMode="auto">
                <a:xfrm>
                  <a:off x="4184"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5" name="Oval 104"/>
                <p:cNvSpPr>
                  <a:spLocks noChangeArrowheads="1"/>
                </p:cNvSpPr>
                <p:nvPr/>
              </p:nvSpPr>
              <p:spPr bwMode="auto">
                <a:xfrm>
                  <a:off x="4184"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6" name="Oval 105"/>
                <p:cNvSpPr>
                  <a:spLocks noChangeArrowheads="1"/>
                </p:cNvSpPr>
                <p:nvPr/>
              </p:nvSpPr>
              <p:spPr bwMode="auto">
                <a:xfrm>
                  <a:off x="4184"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7" name="Oval 106"/>
                <p:cNvSpPr>
                  <a:spLocks noChangeArrowheads="1"/>
                </p:cNvSpPr>
                <p:nvPr/>
              </p:nvSpPr>
              <p:spPr bwMode="auto">
                <a:xfrm>
                  <a:off x="4312" y="148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8" name="Oval 107"/>
                <p:cNvSpPr>
                  <a:spLocks noChangeArrowheads="1"/>
                </p:cNvSpPr>
                <p:nvPr/>
              </p:nvSpPr>
              <p:spPr bwMode="auto">
                <a:xfrm>
                  <a:off x="4312" y="1632"/>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39" name="Oval 108"/>
                <p:cNvSpPr>
                  <a:spLocks noChangeArrowheads="1"/>
                </p:cNvSpPr>
                <p:nvPr/>
              </p:nvSpPr>
              <p:spPr bwMode="auto">
                <a:xfrm>
                  <a:off x="4312" y="1776"/>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0" name="Oval 109"/>
                <p:cNvSpPr>
                  <a:spLocks noChangeArrowheads="1"/>
                </p:cNvSpPr>
                <p:nvPr/>
              </p:nvSpPr>
              <p:spPr bwMode="auto">
                <a:xfrm>
                  <a:off x="4312" y="192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1" name="Oval 110"/>
                <p:cNvSpPr>
                  <a:spLocks noChangeArrowheads="1"/>
                </p:cNvSpPr>
                <p:nvPr/>
              </p:nvSpPr>
              <p:spPr bwMode="auto">
                <a:xfrm>
                  <a:off x="4312" y="206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2" name="Oval 111"/>
                <p:cNvSpPr>
                  <a:spLocks noChangeArrowheads="1"/>
                </p:cNvSpPr>
                <p:nvPr/>
              </p:nvSpPr>
              <p:spPr bwMode="auto">
                <a:xfrm>
                  <a:off x="4312" y="2208"/>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3" name="Oval 112"/>
                <p:cNvSpPr>
                  <a:spLocks noChangeArrowheads="1"/>
                </p:cNvSpPr>
                <p:nvPr/>
              </p:nvSpPr>
              <p:spPr bwMode="auto">
                <a:xfrm>
                  <a:off x="4176"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4" name="Oval 113"/>
                <p:cNvSpPr>
                  <a:spLocks noChangeArrowheads="1"/>
                </p:cNvSpPr>
                <p:nvPr/>
              </p:nvSpPr>
              <p:spPr bwMode="auto">
                <a:xfrm>
                  <a:off x="4176"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5" name="Oval 114"/>
                <p:cNvSpPr>
                  <a:spLocks noChangeArrowheads="1"/>
                </p:cNvSpPr>
                <p:nvPr/>
              </p:nvSpPr>
              <p:spPr bwMode="auto">
                <a:xfrm>
                  <a:off x="4304" y="1200"/>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sp>
              <p:nvSpPr>
                <p:cNvPr id="7246" name="Oval 115"/>
                <p:cNvSpPr>
                  <a:spLocks noChangeArrowheads="1"/>
                </p:cNvSpPr>
                <p:nvPr/>
              </p:nvSpPr>
              <p:spPr bwMode="auto">
                <a:xfrm>
                  <a:off x="4304" y="1344"/>
                  <a:ext cx="144" cy="144"/>
                </a:xfrm>
                <a:prstGeom prst="ellipse">
                  <a:avLst/>
                </a:prstGeom>
                <a:solidFill>
                  <a:srgbClr val="FFFF00"/>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sp>
            <p:nvSpPr>
              <p:cNvPr id="7181" name="Text Box 116"/>
              <p:cNvSpPr txBox="1">
                <a:spLocks noChangeArrowheads="1"/>
              </p:cNvSpPr>
              <p:nvPr/>
            </p:nvSpPr>
            <p:spPr bwMode="auto">
              <a:xfrm>
                <a:off x="4165" y="2352"/>
                <a:ext cx="8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PACKED</a:t>
                </a:r>
              </a:p>
            </p:txBody>
          </p:sp>
        </p:grpSp>
      </p:grpSp>
      <p:sp>
        <p:nvSpPr>
          <p:cNvPr id="7172" name="Rectangle 117"/>
          <p:cNvSpPr>
            <a:spLocks noChangeArrowheads="1"/>
          </p:cNvSpPr>
          <p:nvPr/>
        </p:nvSpPr>
        <p:spPr bwMode="auto">
          <a:xfrm>
            <a:off x="914400" y="2286000"/>
            <a:ext cx="2971800" cy="2819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nvGrpSpPr>
          <p:cNvPr id="7173" name="Group 3"/>
          <p:cNvGrpSpPr>
            <a:grpSpLocks/>
          </p:cNvGrpSpPr>
          <p:nvPr/>
        </p:nvGrpSpPr>
        <p:grpSpPr bwMode="auto">
          <a:xfrm>
            <a:off x="1066800" y="2590800"/>
            <a:ext cx="2592388" cy="2438400"/>
            <a:chOff x="863" y="1728"/>
            <a:chExt cx="1633" cy="1536"/>
          </a:xfrm>
        </p:grpSpPr>
        <p:sp>
          <p:nvSpPr>
            <p:cNvPr id="7174" name="Freeform 4"/>
            <p:cNvSpPr>
              <a:spLocks/>
            </p:cNvSpPr>
            <p:nvPr/>
          </p:nvSpPr>
          <p:spPr bwMode="auto">
            <a:xfrm>
              <a:off x="1152" y="1738"/>
              <a:ext cx="1344" cy="1200"/>
            </a:xfrm>
            <a:custGeom>
              <a:avLst/>
              <a:gdLst>
                <a:gd name="T0" fmla="*/ 0 w 1344"/>
                <a:gd name="T1" fmla="*/ 0 h 1200"/>
                <a:gd name="T2" fmla="*/ 0 w 1344"/>
                <a:gd name="T3" fmla="*/ 1200 h 1200"/>
                <a:gd name="T4" fmla="*/ 1344 w 1344"/>
                <a:gd name="T5" fmla="*/ 1200 h 1200"/>
                <a:gd name="T6" fmla="*/ 0 60000 65536"/>
                <a:gd name="T7" fmla="*/ 0 60000 65536"/>
                <a:gd name="T8" fmla="*/ 0 60000 65536"/>
              </a:gdLst>
              <a:ahLst/>
              <a:cxnLst>
                <a:cxn ang="T6">
                  <a:pos x="T0" y="T1"/>
                </a:cxn>
                <a:cxn ang="T7">
                  <a:pos x="T2" y="T3"/>
                </a:cxn>
                <a:cxn ang="T8">
                  <a:pos x="T4" y="T5"/>
                </a:cxn>
              </a:cxnLst>
              <a:rect l="0" t="0" r="r" b="b"/>
              <a:pathLst>
                <a:path w="1344" h="1200">
                  <a:moveTo>
                    <a:pt x="0" y="0"/>
                  </a:moveTo>
                  <a:lnTo>
                    <a:pt x="0" y="1200"/>
                  </a:lnTo>
                  <a:lnTo>
                    <a:pt x="1344" y="1200"/>
                  </a:lnTo>
                </a:path>
              </a:pathLst>
            </a:custGeom>
            <a:noFill/>
            <a:ln w="38100" cap="sq"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7175" name="Text Box 5"/>
            <p:cNvSpPr txBox="1">
              <a:spLocks noChangeArrowheads="1"/>
            </p:cNvSpPr>
            <p:nvPr/>
          </p:nvSpPr>
          <p:spPr bwMode="auto">
            <a:xfrm rot="-5400000">
              <a:off x="479" y="220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POROSITY</a:t>
              </a:r>
            </a:p>
          </p:txBody>
        </p:sp>
        <p:sp>
          <p:nvSpPr>
            <p:cNvPr id="7176" name="Text Box 6"/>
            <p:cNvSpPr txBox="1">
              <a:spLocks noChangeArrowheads="1"/>
            </p:cNvSpPr>
            <p:nvPr/>
          </p:nvSpPr>
          <p:spPr bwMode="auto">
            <a:xfrm>
              <a:off x="1333" y="2976"/>
              <a:ext cx="9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PACKING</a:t>
              </a:r>
            </a:p>
          </p:txBody>
        </p:sp>
        <p:sp>
          <p:nvSpPr>
            <p:cNvPr id="7177" name="Line 7"/>
            <p:cNvSpPr>
              <a:spLocks noChangeShapeType="1"/>
            </p:cNvSpPr>
            <p:nvPr/>
          </p:nvSpPr>
          <p:spPr bwMode="auto">
            <a:xfrm>
              <a:off x="1248" y="1728"/>
              <a:ext cx="1200" cy="1104"/>
            </a:xfrm>
            <a:prstGeom prst="line">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spTree>
    <p:extLst>
      <p:ext uri="{BB962C8B-B14F-4D97-AF65-F5344CB8AC3E}">
        <p14:creationId xmlns:p14="http://schemas.microsoft.com/office/powerpoint/2010/main" val="366061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304800"/>
            <a:ext cx="8915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114550" indent="-21145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smtClean="0">
                <a:solidFill>
                  <a:srgbClr val="FFFFFF"/>
                </a:solidFill>
              </a:rPr>
              <a:t>3. </a:t>
            </a:r>
            <a:r>
              <a:rPr lang="en-US" altLang="en-US" sz="2800" u="sng" smtClean="0">
                <a:solidFill>
                  <a:srgbClr val="FFFFFF"/>
                </a:solidFill>
              </a:rPr>
              <a:t>SORTING</a:t>
            </a:r>
            <a:r>
              <a:rPr lang="en-US" altLang="en-US" sz="2800" smtClean="0">
                <a:solidFill>
                  <a:srgbClr val="FFFFFF"/>
                </a:solidFill>
              </a:rPr>
              <a:t>- </a:t>
            </a:r>
          </a:p>
          <a:p>
            <a:pPr algn="just"/>
            <a:r>
              <a:rPr lang="en-US" altLang="en-US" sz="2800" smtClean="0">
                <a:solidFill>
                  <a:srgbClr val="FFFFFF"/>
                </a:solidFill>
              </a:rPr>
              <a:t>-  If all particles are the same size they are sorted. </a:t>
            </a:r>
          </a:p>
          <a:p>
            <a:pPr algn="just"/>
            <a:r>
              <a:rPr lang="en-US" altLang="en-US" sz="2800" smtClean="0">
                <a:solidFill>
                  <a:srgbClr val="FFFFFF"/>
                </a:solidFill>
              </a:rPr>
              <a:t>-  If the particles are different sizes they are </a:t>
            </a:r>
          </a:p>
          <a:p>
            <a:pPr algn="just"/>
            <a:r>
              <a:rPr lang="en-US" altLang="en-US" sz="2800" smtClean="0">
                <a:solidFill>
                  <a:srgbClr val="FFFFFF"/>
                </a:solidFill>
              </a:rPr>
              <a:t>    unsorted (poorly sorted) </a:t>
            </a:r>
          </a:p>
          <a:p>
            <a:pPr algn="just"/>
            <a:r>
              <a:rPr lang="en-US" altLang="en-US" sz="2800" smtClean="0">
                <a:solidFill>
                  <a:srgbClr val="FFFFFF"/>
                </a:solidFill>
              </a:rPr>
              <a:t>-  The more sorted the higher the porosity</a:t>
            </a:r>
          </a:p>
        </p:txBody>
      </p:sp>
      <p:sp>
        <p:nvSpPr>
          <p:cNvPr id="8195" name="Rectangle 128"/>
          <p:cNvSpPr>
            <a:spLocks noChangeArrowheads="1"/>
          </p:cNvSpPr>
          <p:nvPr/>
        </p:nvSpPr>
        <p:spPr bwMode="auto">
          <a:xfrm>
            <a:off x="533400" y="2895600"/>
            <a:ext cx="2971800" cy="2819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nvGrpSpPr>
          <p:cNvPr id="8196" name="Group 3"/>
          <p:cNvGrpSpPr>
            <a:grpSpLocks/>
          </p:cNvGrpSpPr>
          <p:nvPr/>
        </p:nvGrpSpPr>
        <p:grpSpPr bwMode="auto">
          <a:xfrm>
            <a:off x="685800" y="3216275"/>
            <a:ext cx="2592388" cy="2422525"/>
            <a:chOff x="672" y="1402"/>
            <a:chExt cx="1633" cy="1526"/>
          </a:xfrm>
        </p:grpSpPr>
        <p:sp>
          <p:nvSpPr>
            <p:cNvPr id="8198" name="Freeform 4"/>
            <p:cNvSpPr>
              <a:spLocks/>
            </p:cNvSpPr>
            <p:nvPr/>
          </p:nvSpPr>
          <p:spPr bwMode="auto">
            <a:xfrm>
              <a:off x="961" y="1402"/>
              <a:ext cx="1344" cy="1200"/>
            </a:xfrm>
            <a:custGeom>
              <a:avLst/>
              <a:gdLst>
                <a:gd name="T0" fmla="*/ 0 w 1344"/>
                <a:gd name="T1" fmla="*/ 0 h 1200"/>
                <a:gd name="T2" fmla="*/ 0 w 1344"/>
                <a:gd name="T3" fmla="*/ 1200 h 1200"/>
                <a:gd name="T4" fmla="*/ 1344 w 1344"/>
                <a:gd name="T5" fmla="*/ 1200 h 1200"/>
                <a:gd name="T6" fmla="*/ 0 60000 65536"/>
                <a:gd name="T7" fmla="*/ 0 60000 65536"/>
                <a:gd name="T8" fmla="*/ 0 60000 65536"/>
              </a:gdLst>
              <a:ahLst/>
              <a:cxnLst>
                <a:cxn ang="T6">
                  <a:pos x="T0" y="T1"/>
                </a:cxn>
                <a:cxn ang="T7">
                  <a:pos x="T2" y="T3"/>
                </a:cxn>
                <a:cxn ang="T8">
                  <a:pos x="T4" y="T5"/>
                </a:cxn>
              </a:cxnLst>
              <a:rect l="0" t="0" r="r" b="b"/>
              <a:pathLst>
                <a:path w="1344" h="1200">
                  <a:moveTo>
                    <a:pt x="0" y="0"/>
                  </a:moveTo>
                  <a:lnTo>
                    <a:pt x="0" y="1200"/>
                  </a:lnTo>
                  <a:lnTo>
                    <a:pt x="1344" y="1200"/>
                  </a:lnTo>
                </a:path>
              </a:pathLst>
            </a:custGeom>
            <a:noFill/>
            <a:ln w="38100" cap="sq"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8199" name="Text Box 5"/>
            <p:cNvSpPr txBox="1">
              <a:spLocks noChangeArrowheads="1"/>
            </p:cNvSpPr>
            <p:nvPr/>
          </p:nvSpPr>
          <p:spPr bwMode="auto">
            <a:xfrm rot="-5400000">
              <a:off x="288" y="1872"/>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POROSITY</a:t>
              </a:r>
            </a:p>
          </p:txBody>
        </p:sp>
        <p:sp>
          <p:nvSpPr>
            <p:cNvPr id="8200" name="Text Box 6"/>
            <p:cNvSpPr txBox="1">
              <a:spLocks noChangeArrowheads="1"/>
            </p:cNvSpPr>
            <p:nvPr/>
          </p:nvSpPr>
          <p:spPr bwMode="auto">
            <a:xfrm>
              <a:off x="1142" y="2640"/>
              <a:ext cx="9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SORTING</a:t>
              </a:r>
            </a:p>
          </p:txBody>
        </p:sp>
        <p:sp>
          <p:nvSpPr>
            <p:cNvPr id="8201" name="Line 7"/>
            <p:cNvSpPr>
              <a:spLocks noChangeShapeType="1"/>
            </p:cNvSpPr>
            <p:nvPr/>
          </p:nvSpPr>
          <p:spPr bwMode="auto">
            <a:xfrm flipV="1">
              <a:off x="1056" y="1440"/>
              <a:ext cx="1104" cy="1056"/>
            </a:xfrm>
            <a:prstGeom prst="line">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pic>
        <p:nvPicPr>
          <p:cNvPr id="8197" name="Picture 129"/>
          <p:cNvPicPr>
            <a:picLocks noChangeAspect="1" noChangeArrowheads="1"/>
          </p:cNvPicPr>
          <p:nvPr/>
        </p:nvPicPr>
        <p:blipFill>
          <a:blip r:embed="rId2">
            <a:extLst>
              <a:ext uri="{28A0092B-C50C-407E-A947-70E740481C1C}">
                <a14:useLocalDpi xmlns:a14="http://schemas.microsoft.com/office/drawing/2010/main" val="0"/>
              </a:ext>
            </a:extLst>
          </a:blip>
          <a:srcRect l="23856" t="8989" r="20500" b="48314"/>
          <a:stretch>
            <a:fillRect/>
          </a:stretch>
        </p:blipFill>
        <p:spPr bwMode="auto">
          <a:xfrm>
            <a:off x="4267200" y="3276600"/>
            <a:ext cx="441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35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762000" y="0"/>
            <a:ext cx="7772400" cy="1447800"/>
          </a:xfrm>
          <a:noFill/>
        </p:spPr>
        <p:txBody>
          <a:bodyPr/>
          <a:lstStyle/>
          <a:p>
            <a:pPr eaLnBrk="1" hangingPunct="1"/>
            <a:r>
              <a:rPr lang="en-US" dirty="0" smtClean="0">
                <a:solidFill>
                  <a:srgbClr val="A50021"/>
                </a:solidFill>
              </a:rPr>
              <a:t>what is an</a:t>
            </a:r>
            <a:r>
              <a:rPr lang="en-US" dirty="0" smtClean="0">
                <a:solidFill>
                  <a:srgbClr val="660066"/>
                </a:solidFill>
              </a:rPr>
              <a:t> </a:t>
            </a:r>
            <a:r>
              <a:rPr lang="en-US" sz="4800" b="1" dirty="0" smtClean="0">
                <a:solidFill>
                  <a:schemeClr val="accent2"/>
                </a:solidFill>
              </a:rPr>
              <a:t>aquifer</a:t>
            </a:r>
            <a:r>
              <a:rPr lang="en-US" dirty="0" smtClean="0">
                <a:solidFill>
                  <a:srgbClr val="A50021"/>
                </a:solidFill>
              </a:rPr>
              <a:t>?</a:t>
            </a:r>
            <a:endParaRPr lang="en-US" dirty="0" smtClean="0"/>
          </a:p>
        </p:txBody>
      </p:sp>
      <p:sp>
        <p:nvSpPr>
          <p:cNvPr id="5" name="Text Box 10"/>
          <p:cNvSpPr txBox="1">
            <a:spLocks noChangeArrowheads="1"/>
          </p:cNvSpPr>
          <p:nvPr/>
        </p:nvSpPr>
        <p:spPr bwMode="auto">
          <a:xfrm>
            <a:off x="1" y="2590800"/>
            <a:ext cx="9144000" cy="3046988"/>
          </a:xfrm>
          <a:prstGeom prst="rect">
            <a:avLst/>
          </a:prstGeom>
          <a:noFill/>
          <a:ln w="9525" algn="ctr">
            <a:noFill/>
            <a:miter lim="800000"/>
            <a:headEnd/>
            <a:tailEnd/>
          </a:ln>
        </p:spPr>
        <p:txBody>
          <a:bodyPr wrap="square">
            <a:spAutoFit/>
          </a:bodyPr>
          <a:lstStyle/>
          <a:p>
            <a:r>
              <a:rPr lang="en-US" sz="3200" b="1" dirty="0" smtClean="0">
                <a:solidFill>
                  <a:srgbClr val="5F5F5F"/>
                </a:solidFill>
              </a:rPr>
              <a:t>For a layer to be a true aquifer, it must</a:t>
            </a:r>
          </a:p>
          <a:p>
            <a:r>
              <a:rPr lang="en-US" sz="3200" b="1" dirty="0" smtClean="0">
                <a:solidFill>
                  <a:srgbClr val="5F5F5F"/>
                </a:solidFill>
              </a:rPr>
              <a:t>Allow water to flow; if a layer lets water flow,</a:t>
            </a:r>
          </a:p>
          <a:p>
            <a:r>
              <a:rPr lang="en-US" sz="3200" b="1" dirty="0" smtClean="0">
                <a:solidFill>
                  <a:srgbClr val="5F5F5F"/>
                </a:solidFill>
              </a:rPr>
              <a:t>We say its </a:t>
            </a:r>
            <a:r>
              <a:rPr lang="en-US" sz="3200" b="1" u="sng" dirty="0" smtClean="0">
                <a:solidFill>
                  <a:srgbClr val="5F5F5F"/>
                </a:solidFill>
              </a:rPr>
              <a:t>permeable</a:t>
            </a:r>
            <a:r>
              <a:rPr lang="en-US" sz="3200" b="1" dirty="0" smtClean="0">
                <a:solidFill>
                  <a:srgbClr val="5F5F5F"/>
                </a:solidFill>
              </a:rPr>
              <a:t>. (The related noun is</a:t>
            </a:r>
          </a:p>
          <a:p>
            <a:r>
              <a:rPr lang="en-US" sz="3200" b="1" u="sng" dirty="0" smtClean="0">
                <a:solidFill>
                  <a:srgbClr val="5F5F5F"/>
                </a:solidFill>
              </a:rPr>
              <a:t>Permeability</a:t>
            </a:r>
            <a:r>
              <a:rPr lang="en-US" sz="3200" b="1" dirty="0" smtClean="0">
                <a:solidFill>
                  <a:srgbClr val="5F5F5F"/>
                </a:solidFill>
              </a:rPr>
              <a:t>.)</a:t>
            </a:r>
          </a:p>
          <a:p>
            <a:endParaRPr lang="en-US" sz="3200" b="1" dirty="0" smtClean="0">
              <a:solidFill>
                <a:srgbClr val="5F5F5F"/>
              </a:solidFill>
            </a:endParaRPr>
          </a:p>
          <a:p>
            <a:r>
              <a:rPr lang="en-US" sz="3200" b="1" dirty="0" smtClean="0">
                <a:solidFill>
                  <a:srgbClr val="5F5F5F"/>
                </a:solidFill>
              </a:rPr>
              <a:t>This is how interconnected the pores are.</a:t>
            </a:r>
            <a:endParaRPr lang="en-US" sz="3200" b="1" dirty="0">
              <a:solidFill>
                <a:srgbClr val="5F5F5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gtex"/>
          <p:cNvPicPr>
            <a:picLocks noChangeAspect="1" noChangeArrowheads="1"/>
          </p:cNvPicPr>
          <p:nvPr/>
        </p:nvPicPr>
        <p:blipFill>
          <a:blip r:embed="rId2" cstate="print"/>
          <a:srcRect/>
          <a:stretch>
            <a:fillRect/>
          </a:stretch>
        </p:blipFill>
        <p:spPr bwMode="auto">
          <a:xfrm>
            <a:off x="228600" y="228600"/>
            <a:ext cx="5830888" cy="6324600"/>
          </a:xfrm>
          <a:prstGeom prst="rect">
            <a:avLst/>
          </a:prstGeom>
          <a:noFill/>
          <a:ln w="9525">
            <a:noFill/>
            <a:miter lim="800000"/>
            <a:headEnd/>
            <a:tailEnd/>
          </a:ln>
        </p:spPr>
      </p:pic>
      <p:sp>
        <p:nvSpPr>
          <p:cNvPr id="2051" name="Rectangle 3"/>
          <p:cNvSpPr>
            <a:spLocks noGrp="1" noChangeArrowheads="1"/>
          </p:cNvSpPr>
          <p:nvPr>
            <p:ph type="ctrTitle"/>
          </p:nvPr>
        </p:nvSpPr>
        <p:spPr>
          <a:xfrm>
            <a:off x="1676400" y="304800"/>
            <a:ext cx="7239000" cy="2438400"/>
          </a:xfrm>
          <a:noFill/>
        </p:spPr>
        <p:txBody>
          <a:bodyPr/>
          <a:lstStyle/>
          <a:p>
            <a:pPr algn="r" eaLnBrk="1" hangingPunct="1"/>
            <a:r>
              <a:rPr lang="en-US" sz="7200" b="1" smtClean="0">
                <a:solidFill>
                  <a:srgbClr val="6600CC"/>
                </a:solidFill>
                <a:latin typeface="Helvetica" pitchFamily="34" charset="0"/>
              </a:rPr>
              <a:t>Aquifers 101</a:t>
            </a:r>
            <a:r>
              <a:rPr lang="en-US" sz="6600" b="1" smtClean="0">
                <a:solidFill>
                  <a:srgbClr val="6600CC"/>
                </a:solidFill>
                <a:latin typeface="Helvetica" pitchFamily="34" charset="0"/>
              </a:rPr>
              <a:t>         </a:t>
            </a:r>
            <a:endParaRPr lang="en-US" sz="6600" smtClean="0">
              <a:solidFill>
                <a:srgbClr val="6600CC"/>
              </a:solidFill>
            </a:endParaRPr>
          </a:p>
        </p:txBody>
      </p:sp>
      <p:sp>
        <p:nvSpPr>
          <p:cNvPr id="2052" name="Rectangle 4"/>
          <p:cNvSpPr>
            <a:spLocks noGrp="1" noChangeArrowheads="1"/>
          </p:cNvSpPr>
          <p:nvPr>
            <p:ph type="subTitle" idx="1"/>
          </p:nvPr>
        </p:nvSpPr>
        <p:spPr>
          <a:xfrm>
            <a:off x="3505200" y="5181600"/>
            <a:ext cx="5410200" cy="1447800"/>
          </a:xfrm>
          <a:noFill/>
        </p:spPr>
        <p:txBody>
          <a:bodyPr/>
          <a:lstStyle/>
          <a:p>
            <a:pPr algn="r" eaLnBrk="1" hangingPunct="1">
              <a:lnSpc>
                <a:spcPct val="80000"/>
              </a:lnSpc>
            </a:pPr>
            <a:r>
              <a:rPr lang="en-US" sz="2400" b="1" smtClean="0">
                <a:solidFill>
                  <a:srgbClr val="6600CC"/>
                </a:solidFill>
                <a:latin typeface="Helvetica" pitchFamily="34" charset="0"/>
              </a:rPr>
              <a:t>Robert E. Mace</a:t>
            </a:r>
            <a:endParaRPr lang="en-US" sz="2400" smtClean="0">
              <a:solidFill>
                <a:srgbClr val="6600CC"/>
              </a:solidFill>
              <a:latin typeface="Helvetica" pitchFamily="34" charset="0"/>
            </a:endParaRPr>
          </a:p>
          <a:p>
            <a:pPr algn="r" eaLnBrk="1" hangingPunct="1">
              <a:lnSpc>
                <a:spcPct val="80000"/>
              </a:lnSpc>
            </a:pPr>
            <a:r>
              <a:rPr lang="en-US" sz="2000" b="1" smtClean="0">
                <a:solidFill>
                  <a:srgbClr val="CC9900"/>
                </a:solidFill>
                <a:latin typeface="Helvetica" pitchFamily="34" charset="0"/>
              </a:rPr>
              <a:t>Texas Water Development Board</a:t>
            </a:r>
          </a:p>
          <a:p>
            <a:pPr algn="r" eaLnBrk="1" hangingPunct="1">
              <a:lnSpc>
                <a:spcPct val="80000"/>
              </a:lnSpc>
            </a:pPr>
            <a:r>
              <a:rPr lang="en-US" sz="2000" b="1" smtClean="0">
                <a:solidFill>
                  <a:srgbClr val="CC3300"/>
                </a:solidFill>
                <a:latin typeface="Helvetica" pitchFamily="34" charset="0"/>
              </a:rPr>
              <a:t>Groundwater 101</a:t>
            </a:r>
            <a:br>
              <a:rPr lang="en-US" sz="2000" b="1" smtClean="0">
                <a:solidFill>
                  <a:srgbClr val="CC3300"/>
                </a:solidFill>
                <a:latin typeface="Helvetica" pitchFamily="34" charset="0"/>
              </a:rPr>
            </a:br>
            <a:r>
              <a:rPr lang="en-US" sz="2000" b="1" smtClean="0">
                <a:solidFill>
                  <a:srgbClr val="FF9900"/>
                </a:solidFill>
                <a:latin typeface="Helvetica" pitchFamily="34" charset="0"/>
              </a:rPr>
              <a:t>November 10, 2010</a:t>
            </a:r>
            <a:endParaRPr lang="en-US" sz="4000" smtClean="0">
              <a:solidFill>
                <a:srgbClr val="FF99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Permeability</a:t>
            </a:r>
          </a:p>
        </p:txBody>
      </p:sp>
      <p:sp>
        <p:nvSpPr>
          <p:cNvPr id="11267" name="Rectangle 3"/>
          <p:cNvSpPr>
            <a:spLocks noGrp="1" noChangeArrowheads="1"/>
          </p:cNvSpPr>
          <p:nvPr>
            <p:ph type="body" idx="1"/>
          </p:nvPr>
        </p:nvSpPr>
        <p:spPr>
          <a:xfrm>
            <a:off x="304800" y="1447800"/>
            <a:ext cx="7772400" cy="4095750"/>
          </a:xfrm>
        </p:spPr>
        <p:txBody>
          <a:bodyPr/>
          <a:lstStyle/>
          <a:p>
            <a:r>
              <a:rPr lang="en-US" altLang="en-US" smtClean="0"/>
              <a:t>Ability of water to pass through</a:t>
            </a:r>
          </a:p>
          <a:p>
            <a:r>
              <a:rPr lang="en-US" altLang="en-US" smtClean="0"/>
              <a:t>Affected by: packing and particle size</a:t>
            </a:r>
          </a:p>
          <a:p>
            <a:r>
              <a:rPr lang="en-US" altLang="en-US" smtClean="0"/>
              <a:t>Tighter packing and Smaller particles = less permeability</a:t>
            </a:r>
          </a:p>
          <a:p>
            <a:r>
              <a:rPr lang="en-US" altLang="en-US" smtClean="0"/>
              <a:t>Looser Packing and </a:t>
            </a:r>
            <a:br>
              <a:rPr lang="en-US" altLang="en-US" smtClean="0"/>
            </a:br>
            <a:r>
              <a:rPr lang="en-US" altLang="en-US" smtClean="0"/>
              <a:t>Larger particles = </a:t>
            </a:r>
            <a:br>
              <a:rPr lang="en-US" altLang="en-US" smtClean="0"/>
            </a:br>
            <a:r>
              <a:rPr lang="en-US" altLang="en-US" smtClean="0"/>
              <a:t>more permeability</a:t>
            </a:r>
          </a:p>
        </p:txBody>
      </p:sp>
      <p:sp>
        <p:nvSpPr>
          <p:cNvPr id="11268" name="Rectangle 9"/>
          <p:cNvSpPr>
            <a:spLocks noChangeArrowheads="1"/>
          </p:cNvSpPr>
          <p:nvPr/>
        </p:nvSpPr>
        <p:spPr bwMode="auto">
          <a:xfrm>
            <a:off x="6019800" y="3429000"/>
            <a:ext cx="3124200" cy="3276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mtClean="0">
              <a:solidFill>
                <a:srgbClr val="FFFFFF"/>
              </a:solidFill>
            </a:endParaRPr>
          </a:p>
        </p:txBody>
      </p:sp>
      <p:grpSp>
        <p:nvGrpSpPr>
          <p:cNvPr id="15364" name="Group 4"/>
          <p:cNvGrpSpPr>
            <a:grpSpLocks/>
          </p:cNvGrpSpPr>
          <p:nvPr/>
        </p:nvGrpSpPr>
        <p:grpSpPr bwMode="auto">
          <a:xfrm>
            <a:off x="6324600" y="3505200"/>
            <a:ext cx="2595563" cy="3124200"/>
            <a:chOff x="623" y="912"/>
            <a:chExt cx="1635" cy="1968"/>
          </a:xfrm>
        </p:grpSpPr>
        <p:sp>
          <p:nvSpPr>
            <p:cNvPr id="11270" name="Freeform 5"/>
            <p:cNvSpPr>
              <a:spLocks/>
            </p:cNvSpPr>
            <p:nvPr/>
          </p:nvSpPr>
          <p:spPr bwMode="auto">
            <a:xfrm>
              <a:off x="914" y="1124"/>
              <a:ext cx="1344" cy="1200"/>
            </a:xfrm>
            <a:custGeom>
              <a:avLst/>
              <a:gdLst>
                <a:gd name="T0" fmla="*/ 0 w 1344"/>
                <a:gd name="T1" fmla="*/ 0 h 1200"/>
                <a:gd name="T2" fmla="*/ 0 w 1344"/>
                <a:gd name="T3" fmla="*/ 1200 h 1200"/>
                <a:gd name="T4" fmla="*/ 1344 w 1344"/>
                <a:gd name="T5" fmla="*/ 1200 h 1200"/>
                <a:gd name="T6" fmla="*/ 0 60000 65536"/>
                <a:gd name="T7" fmla="*/ 0 60000 65536"/>
                <a:gd name="T8" fmla="*/ 0 60000 65536"/>
              </a:gdLst>
              <a:ahLst/>
              <a:cxnLst>
                <a:cxn ang="T6">
                  <a:pos x="T0" y="T1"/>
                </a:cxn>
                <a:cxn ang="T7">
                  <a:pos x="T2" y="T3"/>
                </a:cxn>
                <a:cxn ang="T8">
                  <a:pos x="T4" y="T5"/>
                </a:cxn>
              </a:cxnLst>
              <a:rect l="0" t="0" r="r" b="b"/>
              <a:pathLst>
                <a:path w="1344" h="1200">
                  <a:moveTo>
                    <a:pt x="0" y="0"/>
                  </a:moveTo>
                  <a:lnTo>
                    <a:pt x="0" y="1200"/>
                  </a:lnTo>
                  <a:lnTo>
                    <a:pt x="1344" y="1200"/>
                  </a:lnTo>
                </a:path>
              </a:pathLst>
            </a:custGeom>
            <a:noFill/>
            <a:ln w="38100" cap="sq"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sp>
          <p:nvSpPr>
            <p:cNvPr id="11271" name="Text Box 6"/>
            <p:cNvSpPr txBox="1">
              <a:spLocks noChangeArrowheads="1"/>
            </p:cNvSpPr>
            <p:nvPr/>
          </p:nvSpPr>
          <p:spPr bwMode="auto">
            <a:xfrm rot="-5400000">
              <a:off x="5" y="1530"/>
              <a:ext cx="1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FFFF00"/>
                  </a:solidFill>
                </a:rPr>
                <a:t>PERMEABILITY</a:t>
              </a:r>
            </a:p>
          </p:txBody>
        </p:sp>
        <p:sp>
          <p:nvSpPr>
            <p:cNvPr id="11272" name="Text Box 7"/>
            <p:cNvSpPr txBox="1">
              <a:spLocks noChangeArrowheads="1"/>
            </p:cNvSpPr>
            <p:nvPr/>
          </p:nvSpPr>
          <p:spPr bwMode="auto">
            <a:xfrm>
              <a:off x="1079" y="2362"/>
              <a:ext cx="108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mtClean="0">
                  <a:solidFill>
                    <a:srgbClr val="FFFF00"/>
                  </a:solidFill>
                </a:rPr>
                <a:t>PARTICLE </a:t>
              </a:r>
            </a:p>
            <a:p>
              <a:r>
                <a:rPr lang="en-US" altLang="en-US" smtClean="0">
                  <a:solidFill>
                    <a:srgbClr val="FFFF00"/>
                  </a:solidFill>
                </a:rPr>
                <a:t>SIZE</a:t>
              </a:r>
            </a:p>
          </p:txBody>
        </p:sp>
        <p:sp>
          <p:nvSpPr>
            <p:cNvPr id="11273" name="Line 8"/>
            <p:cNvSpPr>
              <a:spLocks noChangeShapeType="1"/>
            </p:cNvSpPr>
            <p:nvPr/>
          </p:nvSpPr>
          <p:spPr bwMode="auto">
            <a:xfrm flipV="1">
              <a:off x="960" y="1200"/>
              <a:ext cx="1056" cy="1056"/>
            </a:xfrm>
            <a:prstGeom prst="line">
              <a:avLst/>
            </a:prstGeom>
            <a:noFill/>
            <a:ln w="38100" cap="sq">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smtClean="0">
                <a:solidFill>
                  <a:srgbClr val="FFFFFF"/>
                </a:solidFill>
                <a:latin typeface="Times New Roman" panose="02020603050405020304" pitchFamily="18" charset="0"/>
              </a:endParaRPr>
            </a:p>
          </p:txBody>
        </p:sp>
      </p:grpSp>
    </p:spTree>
    <p:extLst>
      <p:ext uri="{BB962C8B-B14F-4D97-AF65-F5344CB8AC3E}">
        <p14:creationId xmlns:p14="http://schemas.microsoft.com/office/powerpoint/2010/main" val="2891250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4000" smtClean="0"/>
              <a:t>Other things about Permeability</a:t>
            </a:r>
          </a:p>
        </p:txBody>
      </p:sp>
      <p:sp>
        <p:nvSpPr>
          <p:cNvPr id="17412" name="Rectangle 4"/>
          <p:cNvSpPr>
            <a:spLocks noChangeArrowheads="1"/>
          </p:cNvSpPr>
          <p:nvPr/>
        </p:nvSpPr>
        <p:spPr bwMode="auto">
          <a:xfrm>
            <a:off x="4572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40175" indent="-39401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smtClean="0">
                <a:solidFill>
                  <a:srgbClr val="FFFFFF"/>
                </a:solidFill>
              </a:rPr>
              <a:t>Permeability Rate – How fast a fluid can flow through a material</a:t>
            </a:r>
          </a:p>
        </p:txBody>
      </p:sp>
      <p:sp>
        <p:nvSpPr>
          <p:cNvPr id="17413" name="Rectangle 5"/>
          <p:cNvSpPr>
            <a:spLocks noChangeArrowheads="1"/>
          </p:cNvSpPr>
          <p:nvPr/>
        </p:nvSpPr>
        <p:spPr bwMode="auto">
          <a:xfrm>
            <a:off x="152400" y="3192463"/>
            <a:ext cx="6111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u="sng" smtClean="0">
                <a:solidFill>
                  <a:srgbClr val="FFFFFF"/>
                </a:solidFill>
              </a:rPr>
              <a:t>Impermeability</a:t>
            </a:r>
            <a:r>
              <a:rPr lang="en-US" altLang="en-US" sz="2800" smtClean="0">
                <a:solidFill>
                  <a:srgbClr val="FFFFFF"/>
                </a:solidFill>
              </a:rPr>
              <a:t> (not permeable) is due to:</a:t>
            </a:r>
          </a:p>
        </p:txBody>
      </p:sp>
      <p:sp>
        <p:nvSpPr>
          <p:cNvPr id="17414" name="Rectangle 6"/>
          <p:cNvSpPr>
            <a:spLocks noChangeArrowheads="1"/>
          </p:cNvSpPr>
          <p:nvPr/>
        </p:nvSpPr>
        <p:spPr bwMode="auto">
          <a:xfrm>
            <a:off x="2041525" y="3960813"/>
            <a:ext cx="49561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800" smtClean="0">
                <a:solidFill>
                  <a:srgbClr val="FFFFFF"/>
                </a:solidFill>
              </a:rPr>
              <a:t>A. Tightly packing of particles</a:t>
            </a:r>
          </a:p>
          <a:p>
            <a:pPr algn="l"/>
            <a:r>
              <a:rPr lang="en-US" altLang="en-US" sz="2800" smtClean="0">
                <a:solidFill>
                  <a:srgbClr val="FFFFFF"/>
                </a:solidFill>
              </a:rPr>
              <a:t>B. Cementing of particles by clay</a:t>
            </a:r>
          </a:p>
          <a:p>
            <a:pPr algn="l"/>
            <a:r>
              <a:rPr lang="en-US" altLang="en-US" sz="2800" smtClean="0">
                <a:solidFill>
                  <a:srgbClr val="FFFFFF"/>
                </a:solidFill>
              </a:rPr>
              <a:t>C. Cementing of particles by ice</a:t>
            </a:r>
          </a:p>
        </p:txBody>
      </p:sp>
    </p:spTree>
    <p:extLst>
      <p:ext uri="{BB962C8B-B14F-4D97-AF65-F5344CB8AC3E}">
        <p14:creationId xmlns:p14="http://schemas.microsoft.com/office/powerpoint/2010/main" val="1425028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ssolve">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dissolve">
                                      <p:cBhvr>
                                        <p:cTn id="1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utoUpdateAnimBg="0"/>
      <p:bldP spid="174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ermeability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85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60" name="Group 20"/>
          <p:cNvGraphicFramePr>
            <a:graphicFrameLocks noGrp="1"/>
          </p:cNvGraphicFramePr>
          <p:nvPr/>
        </p:nvGraphicFramePr>
        <p:xfrm>
          <a:off x="838200" y="4648200"/>
          <a:ext cx="7319963" cy="1189038"/>
        </p:xfrm>
        <a:graphic>
          <a:graphicData uri="http://schemas.openxmlformats.org/drawingml/2006/table">
            <a:tbl>
              <a:tblPr/>
              <a:tblGrid>
                <a:gridCol w="2384425"/>
                <a:gridCol w="2774950"/>
                <a:gridCol w="2160588"/>
              </a:tblGrid>
              <a:tr h="1189038">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cs typeface="Arial" charset="0"/>
                        </a:rPr>
                        <a:t>GRAVEL </a:t>
                      </a:r>
                      <a:br>
                        <a:rPr kumimoji="0" lang="en-US" sz="2400" b="1" i="0" u="none" strike="noStrike" cap="none" normalizeH="0" baseline="0" smtClean="0">
                          <a:ln>
                            <a:noFill/>
                          </a:ln>
                          <a:solidFill>
                            <a:schemeClr val="tx1"/>
                          </a:solidFill>
                          <a:effectLst/>
                          <a:latin typeface="Arial" charset="0"/>
                          <a:cs typeface="Arial" charset="0"/>
                        </a:rPr>
                      </a:br>
                      <a:r>
                        <a:rPr kumimoji="0" lang="en-US" sz="2400" b="1" i="0" u="none" strike="noStrike" cap="none" normalizeH="0" baseline="0" smtClean="0">
                          <a:ln>
                            <a:noFill/>
                          </a:ln>
                          <a:solidFill>
                            <a:schemeClr val="tx1"/>
                          </a:solidFill>
                          <a:effectLst/>
                          <a:latin typeface="Arial" charset="0"/>
                          <a:cs typeface="Arial" charset="0"/>
                        </a:rPr>
                        <a:t>Rapid drainage</a:t>
                      </a:r>
                      <a:endParaRPr kumimoji="0" lang="en-US" sz="2400" b="0" i="0" u="none" strike="noStrike" cap="none" normalizeH="0" baseline="0" smtClean="0">
                        <a:ln>
                          <a:noFill/>
                        </a:ln>
                        <a:solidFill>
                          <a:schemeClr val="tx1"/>
                        </a:solidFill>
                        <a:effectLst/>
                        <a:latin typeface="Arial" charset="0"/>
                      </a:endParaRPr>
                    </a:p>
                  </a:txBody>
                  <a:tcPr marT="45732" marB="45732"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charset="0"/>
                        </a:rPr>
                        <a:t> </a:t>
                      </a:r>
                      <a:r>
                        <a:rPr kumimoji="0" lang="en-US" sz="2300" b="1" i="0" u="none" strike="noStrike" cap="none" normalizeH="0" baseline="0" smtClean="0">
                          <a:ln>
                            <a:noFill/>
                          </a:ln>
                          <a:solidFill>
                            <a:schemeClr val="tx1"/>
                          </a:solidFill>
                          <a:effectLst/>
                          <a:latin typeface="Arial" charset="0"/>
                          <a:cs typeface="Arial" charset="0"/>
                        </a:rPr>
                        <a:t>FINE SAND</a:t>
                      </a:r>
                      <a:br>
                        <a:rPr kumimoji="0" lang="en-US" sz="2300" b="1" i="0" u="none" strike="noStrike" cap="none" normalizeH="0" baseline="0" smtClean="0">
                          <a:ln>
                            <a:noFill/>
                          </a:ln>
                          <a:solidFill>
                            <a:schemeClr val="tx1"/>
                          </a:solidFill>
                          <a:effectLst/>
                          <a:latin typeface="Arial" charset="0"/>
                          <a:cs typeface="Arial" charset="0"/>
                        </a:rPr>
                      </a:br>
                      <a:r>
                        <a:rPr kumimoji="0" lang="en-US" sz="2300" b="1" i="0" u="none" strike="noStrike" cap="none" normalizeH="0" baseline="0" smtClean="0">
                          <a:ln>
                            <a:noFill/>
                          </a:ln>
                          <a:solidFill>
                            <a:schemeClr val="tx1"/>
                          </a:solidFill>
                          <a:effectLst/>
                          <a:latin typeface="Arial" charset="0"/>
                          <a:cs typeface="Arial" charset="0"/>
                        </a:rPr>
                        <a:t>Moderate drainage</a:t>
                      </a:r>
                      <a:endParaRPr kumimoji="0" lang="en-US" sz="2400" b="0" i="0" u="none" strike="noStrike" cap="none" normalizeH="0" baseline="0" smtClean="0">
                        <a:ln>
                          <a:noFill/>
                        </a:ln>
                        <a:solidFill>
                          <a:schemeClr val="tx1"/>
                        </a:solidFill>
                        <a:effectLst/>
                        <a:latin typeface="Arial" charset="0"/>
                      </a:endParaRPr>
                    </a:p>
                  </a:txBody>
                  <a:tcPr marT="45732" marB="45732"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charset="0"/>
                        </a:rPr>
                        <a:t> </a:t>
                      </a:r>
                      <a:r>
                        <a:rPr kumimoji="0" lang="en-US" sz="2300" b="1" i="0" u="none" strike="noStrike" cap="none" normalizeH="0" baseline="0" smtClean="0">
                          <a:ln>
                            <a:noFill/>
                          </a:ln>
                          <a:solidFill>
                            <a:schemeClr val="tx1"/>
                          </a:solidFill>
                          <a:effectLst/>
                          <a:latin typeface="Arial" charset="0"/>
                          <a:cs typeface="Arial" charset="0"/>
                        </a:rPr>
                        <a:t>CLAY</a:t>
                      </a:r>
                      <a:br>
                        <a:rPr kumimoji="0" lang="en-US" sz="2300" b="1" i="0" u="none" strike="noStrike" cap="none" normalizeH="0" baseline="0" smtClean="0">
                          <a:ln>
                            <a:noFill/>
                          </a:ln>
                          <a:solidFill>
                            <a:schemeClr val="tx1"/>
                          </a:solidFill>
                          <a:effectLst/>
                          <a:latin typeface="Arial" charset="0"/>
                          <a:cs typeface="Arial" charset="0"/>
                        </a:rPr>
                      </a:br>
                      <a:r>
                        <a:rPr kumimoji="0" lang="en-US" sz="2300" b="1" i="0" u="none" strike="noStrike" cap="none" normalizeH="0" baseline="0" smtClean="0">
                          <a:ln>
                            <a:noFill/>
                          </a:ln>
                          <a:solidFill>
                            <a:schemeClr val="tx1"/>
                          </a:solidFill>
                          <a:effectLst/>
                          <a:latin typeface="Arial" charset="0"/>
                          <a:cs typeface="Arial" charset="0"/>
                        </a:rPr>
                        <a:t>Slow drainage</a:t>
                      </a:r>
                      <a:endParaRPr kumimoji="0" lang="en-US" sz="2400" b="0" i="0" u="none" strike="noStrike" cap="none" normalizeH="0" baseline="0" smtClean="0">
                        <a:ln>
                          <a:noFill/>
                        </a:ln>
                        <a:solidFill>
                          <a:schemeClr val="tx1"/>
                        </a:solidFill>
                        <a:effectLst/>
                        <a:latin typeface="Arial" charset="0"/>
                      </a:endParaRPr>
                    </a:p>
                  </a:txBody>
                  <a:tcPr marT="45732" marB="45732" anchor="ctr" horzOverflow="overflow">
                    <a:lnL>
                      <a:noFill/>
                    </a:lnL>
                    <a:lnR>
                      <a:noFill/>
                    </a:lnR>
                    <a:lnT>
                      <a:noFill/>
                    </a:lnT>
                    <a:lnB>
                      <a:noFill/>
                    </a:lnB>
                    <a:lnTlToBr>
                      <a:noFill/>
                    </a:lnTlToBr>
                    <a:lnBlToTr>
                      <a:noFill/>
                    </a:lnBlToTr>
                    <a:noFill/>
                  </a:tcPr>
                </a:tc>
              </a:tr>
            </a:tbl>
          </a:graphicData>
        </a:graphic>
      </p:graphicFrame>
      <p:sp>
        <p:nvSpPr>
          <p:cNvPr id="13319" name="Rectangle 19"/>
          <p:cNvSpPr>
            <a:spLocks noGrp="1" noChangeArrowheads="1"/>
          </p:cNvSpPr>
          <p:nvPr>
            <p:ph type="title" idx="4294967295"/>
          </p:nvPr>
        </p:nvSpPr>
        <p:spPr>
          <a:solidFill>
            <a:srgbClr val="66FF33"/>
          </a:solidFill>
        </p:spPr>
        <p:txBody>
          <a:bodyPr lIns="91440" tIns="45720" rIns="91440" bIns="45720"/>
          <a:lstStyle/>
          <a:p>
            <a:r>
              <a:rPr lang="en-US" altLang="en-US" smtClean="0">
                <a:solidFill>
                  <a:schemeClr val="folHlink"/>
                </a:solidFill>
              </a:rPr>
              <a:t>PERMEABILITY</a:t>
            </a:r>
          </a:p>
        </p:txBody>
      </p:sp>
    </p:spTree>
    <p:extLst>
      <p:ext uri="{BB962C8B-B14F-4D97-AF65-F5344CB8AC3E}">
        <p14:creationId xmlns:p14="http://schemas.microsoft.com/office/powerpoint/2010/main" val="389684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838200" y="6096000"/>
            <a:ext cx="7467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mtClean="0">
                <a:solidFill>
                  <a:srgbClr val="CC00CC"/>
                </a:solidFill>
              </a:rPr>
              <a:t>Clay is impermeable – water will not flow through easily</a:t>
            </a:r>
          </a:p>
        </p:txBody>
      </p:sp>
    </p:spTree>
    <p:controls>
      <mc:AlternateContent xmlns:mc="http://schemas.openxmlformats.org/markup-compatibility/2006">
        <mc:Choice xmlns:v="urn:schemas-microsoft-com:vml" Requires="v">
          <p:control spid="1026" name="ShockwaveFlash1" r:id="rId2" imgW="8229600" imgH="5715000"/>
        </mc:Choice>
        <mc:Fallback>
          <p:control name="ShockwaveFlash1" r:id="rId2" imgW="8229600" imgH="5715000">
            <p:pic>
              <p:nvPicPr>
                <p:cNvPr id="1026" name="ShockwaveFlash1"/>
                <p:cNvPicPr preferRelativeResize="0">
                  <a:picLocks noChangeArrowheads="1" noChangeShapeType="1"/>
                </p:cNvPicPr>
                <p:nvPr/>
              </p:nvPicPr>
              <p:blipFill>
                <a:blip r:embed="rId4"/>
                <a:srcRect/>
                <a:stretch>
                  <a:fillRect/>
                </a:stretch>
              </p:blipFill>
              <p:spPr bwMode="auto">
                <a:xfrm>
                  <a:off x="381000" y="304800"/>
                  <a:ext cx="8229600" cy="5715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0611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noFill/>
        </p:spPr>
        <p:txBody>
          <a:bodyPr/>
          <a:lstStyle/>
          <a:p>
            <a:pPr eaLnBrk="1" hangingPunct="1"/>
            <a:r>
              <a:rPr lang="en-US" b="1" dirty="0" smtClean="0">
                <a:solidFill>
                  <a:srgbClr val="5F5F5F"/>
                </a:solidFill>
              </a:rPr>
              <a:t>Another characteristic of most aquifers is the presence of layers that don’t let water flow easily.</a:t>
            </a:r>
          </a:p>
          <a:p>
            <a:pPr eaLnBrk="1" hangingPunct="1"/>
            <a:r>
              <a:rPr lang="en-US" b="1" dirty="0" smtClean="0">
                <a:solidFill>
                  <a:srgbClr val="5F5F5F"/>
                </a:solidFill>
              </a:rPr>
              <a:t>an </a:t>
            </a:r>
            <a:r>
              <a:rPr lang="en-US" b="1" dirty="0" err="1" smtClean="0">
                <a:solidFill>
                  <a:srgbClr val="5F5F5F"/>
                </a:solidFill>
              </a:rPr>
              <a:t>aquitard</a:t>
            </a:r>
            <a:r>
              <a:rPr lang="en-US" b="1" dirty="0" smtClean="0">
                <a:solidFill>
                  <a:srgbClr val="5F5F5F"/>
                </a:solidFill>
              </a:rPr>
              <a:t> is geologic media that can </a:t>
            </a:r>
            <a:r>
              <a:rPr lang="en-US" b="1" u="sng" dirty="0" smtClean="0">
                <a:solidFill>
                  <a:srgbClr val="FF3300"/>
                </a:solidFill>
              </a:rPr>
              <a:t>not</a:t>
            </a:r>
            <a:r>
              <a:rPr lang="en-US" b="1" dirty="0" smtClean="0">
                <a:solidFill>
                  <a:srgbClr val="5F5F5F"/>
                </a:solidFill>
              </a:rPr>
              <a:t> yield economically usable amounts of water.</a:t>
            </a:r>
            <a:r>
              <a:rPr lang="en-US" b="1" dirty="0" smtClean="0">
                <a:solidFill>
                  <a:srgbClr val="0066FF"/>
                </a:solidFill>
              </a:rPr>
              <a:t> </a:t>
            </a:r>
          </a:p>
          <a:p>
            <a:pPr eaLnBrk="1" hangingPunct="1"/>
            <a:endParaRPr lang="en-US" b="1" dirty="0" smtClean="0">
              <a:solidFill>
                <a:srgbClr val="0066FF"/>
              </a:solidFill>
            </a:endParaRPr>
          </a:p>
          <a:p>
            <a:pPr eaLnBrk="1" hangingPunct="1">
              <a:buFontTx/>
              <a:buNone/>
            </a:pPr>
            <a:endParaRPr lang="en-US" sz="2400" b="1" dirty="0" smtClean="0">
              <a:solidFill>
                <a:srgbClr val="5F5F5F"/>
              </a:solidFill>
            </a:endParaRPr>
          </a:p>
        </p:txBody>
      </p:sp>
      <p:sp>
        <p:nvSpPr>
          <p:cNvPr id="20483" name="Rectangle 3"/>
          <p:cNvSpPr>
            <a:spLocks noGrp="1" noChangeArrowheads="1"/>
          </p:cNvSpPr>
          <p:nvPr>
            <p:ph type="title"/>
          </p:nvPr>
        </p:nvSpPr>
        <p:spPr>
          <a:xfrm>
            <a:off x="685800" y="304800"/>
            <a:ext cx="7772400" cy="1447800"/>
          </a:xfrm>
          <a:noFill/>
        </p:spPr>
        <p:txBody>
          <a:bodyPr/>
          <a:lstStyle/>
          <a:p>
            <a:pPr eaLnBrk="1" hangingPunct="1"/>
            <a:r>
              <a:rPr lang="en-US" sz="4000" smtClean="0">
                <a:solidFill>
                  <a:srgbClr val="A50021"/>
                </a:solidFill>
              </a:rPr>
              <a:t>what is an</a:t>
            </a:r>
            <a:r>
              <a:rPr lang="en-US" sz="4000" smtClean="0">
                <a:solidFill>
                  <a:srgbClr val="660066"/>
                </a:solidFill>
              </a:rPr>
              <a:t> </a:t>
            </a:r>
            <a:r>
              <a:rPr lang="en-US" b="1" smtClean="0">
                <a:solidFill>
                  <a:schemeClr val="accent2"/>
                </a:solidFill>
              </a:rPr>
              <a:t>aquitard</a:t>
            </a:r>
            <a:r>
              <a:rPr lang="en-US" sz="4000" smtClean="0">
                <a:solidFill>
                  <a:srgbClr val="A50021"/>
                </a:solidFill>
              </a:rPr>
              <a:t>?</a:t>
            </a:r>
            <a:br>
              <a:rPr lang="en-US" sz="4000" smtClean="0">
                <a:solidFill>
                  <a:srgbClr val="A50021"/>
                </a:solidFill>
              </a:rPr>
            </a:br>
            <a:endParaRPr lang="en-US" sz="4000" smtClean="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noFill/>
        </p:spPr>
        <p:txBody>
          <a:bodyPr/>
          <a:lstStyle/>
          <a:p>
            <a:pPr eaLnBrk="1" hangingPunct="1"/>
            <a:r>
              <a:rPr lang="en-US" b="1" smtClean="0">
                <a:solidFill>
                  <a:srgbClr val="5F5F5F"/>
                </a:solidFill>
              </a:rPr>
              <a:t>clay, shale, unfractured dense rocks</a:t>
            </a:r>
          </a:p>
          <a:p>
            <a:pPr eaLnBrk="1" hangingPunct="1"/>
            <a:r>
              <a:rPr lang="en-US" b="1" smtClean="0">
                <a:solidFill>
                  <a:srgbClr val="5F5F5F"/>
                </a:solidFill>
              </a:rPr>
              <a:t>Note: can still transmit water, </a:t>
            </a:r>
            <a:br>
              <a:rPr lang="en-US" b="1" smtClean="0">
                <a:solidFill>
                  <a:srgbClr val="5F5F5F"/>
                </a:solidFill>
              </a:rPr>
            </a:br>
            <a:r>
              <a:rPr lang="en-US" b="1" smtClean="0">
                <a:solidFill>
                  <a:srgbClr val="5F5F5F"/>
                </a:solidFill>
              </a:rPr>
              <a:t>but   </a:t>
            </a:r>
            <a:r>
              <a:rPr lang="en-US" b="1" i="1" smtClean="0">
                <a:solidFill>
                  <a:srgbClr val="5F5F5F"/>
                </a:solidFill>
              </a:rPr>
              <a:t>s    l    o    w    l    y</a:t>
            </a:r>
            <a:endParaRPr lang="en-US" sz="2400" b="1" i="1" smtClean="0">
              <a:solidFill>
                <a:srgbClr val="5F5F5F"/>
              </a:solidFill>
            </a:endParaRPr>
          </a:p>
        </p:txBody>
      </p:sp>
      <p:sp>
        <p:nvSpPr>
          <p:cNvPr id="21507" name="Rectangle 3"/>
          <p:cNvSpPr>
            <a:spLocks noGrp="1" noChangeArrowheads="1"/>
          </p:cNvSpPr>
          <p:nvPr>
            <p:ph type="title"/>
          </p:nvPr>
        </p:nvSpPr>
        <p:spPr>
          <a:xfrm>
            <a:off x="685800" y="304800"/>
            <a:ext cx="7772400" cy="1447800"/>
          </a:xfrm>
          <a:noFill/>
        </p:spPr>
        <p:txBody>
          <a:bodyPr/>
          <a:lstStyle/>
          <a:p>
            <a:pPr eaLnBrk="1" hangingPunct="1"/>
            <a:r>
              <a:rPr lang="en-US" sz="4000" smtClean="0">
                <a:solidFill>
                  <a:srgbClr val="A50021"/>
                </a:solidFill>
              </a:rPr>
              <a:t>what is an</a:t>
            </a:r>
            <a:r>
              <a:rPr lang="en-US" sz="4000" smtClean="0">
                <a:solidFill>
                  <a:srgbClr val="660066"/>
                </a:solidFill>
              </a:rPr>
              <a:t> </a:t>
            </a:r>
            <a:r>
              <a:rPr lang="en-US" b="1" smtClean="0">
                <a:solidFill>
                  <a:schemeClr val="accent2"/>
                </a:solidFill>
              </a:rPr>
              <a:t>aquitard</a:t>
            </a:r>
            <a:r>
              <a:rPr lang="en-US" sz="4000" smtClean="0">
                <a:solidFill>
                  <a:srgbClr val="A50021"/>
                </a:solidFill>
              </a:rPr>
              <a:t>?</a:t>
            </a:r>
            <a:br>
              <a:rPr lang="en-US" sz="4000" smtClean="0">
                <a:solidFill>
                  <a:srgbClr val="A50021"/>
                </a:solidFill>
              </a:rPr>
            </a:br>
            <a:endParaRPr lang="en-US" sz="4000" smtClean="0"/>
          </a:p>
        </p:txBody>
      </p:sp>
      <p:pic>
        <p:nvPicPr>
          <p:cNvPr id="21508" name="Picture 4" descr="aquitard"/>
          <p:cNvPicPr>
            <a:picLocks noChangeAspect="1" noChangeArrowheads="1"/>
          </p:cNvPicPr>
          <p:nvPr/>
        </p:nvPicPr>
        <p:blipFill>
          <a:blip r:embed="rId3" cstate="print"/>
          <a:srcRect/>
          <a:stretch>
            <a:fillRect/>
          </a:stretch>
        </p:blipFill>
        <p:spPr bwMode="auto">
          <a:xfrm>
            <a:off x="1828800" y="4038600"/>
            <a:ext cx="5538788" cy="8540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noFill/>
        </p:spPr>
        <p:txBody>
          <a:bodyPr/>
          <a:lstStyle/>
          <a:p>
            <a:pPr eaLnBrk="1" hangingPunct="1"/>
            <a:r>
              <a:rPr lang="en-US" b="1" smtClean="0">
                <a:solidFill>
                  <a:srgbClr val="5F5F5F"/>
                </a:solidFill>
              </a:rPr>
              <a:t>A confining layer is an aquitard that bounds an aquifer.</a:t>
            </a:r>
            <a:r>
              <a:rPr lang="en-US" b="1" smtClean="0">
                <a:solidFill>
                  <a:srgbClr val="0066FF"/>
                </a:solidFill>
              </a:rPr>
              <a:t> </a:t>
            </a:r>
          </a:p>
          <a:p>
            <a:pPr eaLnBrk="1" hangingPunct="1"/>
            <a:endParaRPr lang="en-US" b="1" smtClean="0">
              <a:solidFill>
                <a:srgbClr val="0066FF"/>
              </a:solidFill>
            </a:endParaRPr>
          </a:p>
          <a:p>
            <a:pPr eaLnBrk="1" hangingPunct="1">
              <a:buFontTx/>
              <a:buNone/>
            </a:pPr>
            <a:endParaRPr lang="en-US" sz="2400" b="1" smtClean="0">
              <a:solidFill>
                <a:srgbClr val="5F5F5F"/>
              </a:solidFill>
            </a:endParaRPr>
          </a:p>
        </p:txBody>
      </p:sp>
      <p:sp>
        <p:nvSpPr>
          <p:cNvPr id="22531" name="Rectangle 3"/>
          <p:cNvSpPr>
            <a:spLocks noGrp="1" noChangeArrowheads="1"/>
          </p:cNvSpPr>
          <p:nvPr>
            <p:ph type="title"/>
          </p:nvPr>
        </p:nvSpPr>
        <p:spPr>
          <a:xfrm>
            <a:off x="685800" y="304800"/>
            <a:ext cx="7772400" cy="1447800"/>
          </a:xfrm>
          <a:noFill/>
        </p:spPr>
        <p:txBody>
          <a:bodyPr/>
          <a:lstStyle/>
          <a:p>
            <a:pPr eaLnBrk="1" hangingPunct="1"/>
            <a:r>
              <a:rPr lang="en-US" sz="4000" smtClean="0">
                <a:solidFill>
                  <a:srgbClr val="A50021"/>
                </a:solidFill>
              </a:rPr>
              <a:t>what is a</a:t>
            </a:r>
            <a:r>
              <a:rPr lang="en-US" sz="4000" smtClean="0">
                <a:solidFill>
                  <a:srgbClr val="660066"/>
                </a:solidFill>
              </a:rPr>
              <a:t> </a:t>
            </a:r>
            <a:r>
              <a:rPr lang="en-US" b="1" smtClean="0">
                <a:solidFill>
                  <a:schemeClr val="accent2"/>
                </a:solidFill>
              </a:rPr>
              <a:t>confining layer</a:t>
            </a:r>
            <a:r>
              <a:rPr lang="en-US" sz="4000" smtClean="0">
                <a:solidFill>
                  <a:srgbClr val="A50021"/>
                </a:solidFill>
              </a:rPr>
              <a:t>?</a:t>
            </a:r>
            <a:br>
              <a:rPr lang="en-US" sz="4000" smtClean="0">
                <a:solidFill>
                  <a:srgbClr val="A50021"/>
                </a:solidFill>
              </a:rPr>
            </a:br>
            <a:endParaRPr lang="en-US" sz="4000" smtClean="0"/>
          </a:p>
        </p:txBody>
      </p:sp>
      <p:pic>
        <p:nvPicPr>
          <p:cNvPr id="22532" name="Picture 4" descr="confining layer"/>
          <p:cNvPicPr>
            <a:picLocks noChangeAspect="1" noChangeArrowheads="1"/>
          </p:cNvPicPr>
          <p:nvPr/>
        </p:nvPicPr>
        <p:blipFill>
          <a:blip r:embed="rId3" cstate="print"/>
          <a:srcRect/>
          <a:stretch>
            <a:fillRect/>
          </a:stretch>
        </p:blipFill>
        <p:spPr bwMode="auto">
          <a:xfrm>
            <a:off x="1828800" y="2895600"/>
            <a:ext cx="5538788" cy="32464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p:spPr>
        <p:txBody>
          <a:bodyPr/>
          <a:lstStyle/>
          <a:p>
            <a:pPr eaLnBrk="1" hangingPunct="1">
              <a:lnSpc>
                <a:spcPct val="90000"/>
              </a:lnSpc>
            </a:pPr>
            <a:r>
              <a:rPr lang="en-US" b="1" smtClean="0">
                <a:solidFill>
                  <a:srgbClr val="5F5F5F"/>
                </a:solidFill>
              </a:rPr>
              <a:t>The vadose zone is the unsaturated geologic media between the water table and the land surface.</a:t>
            </a:r>
          </a:p>
          <a:p>
            <a:pPr eaLnBrk="1" hangingPunct="1">
              <a:lnSpc>
                <a:spcPct val="90000"/>
              </a:lnSpc>
            </a:pPr>
            <a:endParaRPr lang="en-US" sz="2400" smtClean="0">
              <a:solidFill>
                <a:srgbClr val="5F5F5F"/>
              </a:solidFill>
            </a:endParaRPr>
          </a:p>
          <a:p>
            <a:pPr eaLnBrk="1" hangingPunct="1">
              <a:lnSpc>
                <a:spcPct val="90000"/>
              </a:lnSpc>
            </a:pPr>
            <a:endParaRPr lang="en-US" sz="2400" smtClean="0">
              <a:solidFill>
                <a:srgbClr val="5F5F5F"/>
              </a:solidFill>
            </a:endParaRPr>
          </a:p>
          <a:p>
            <a:pPr eaLnBrk="1" hangingPunct="1">
              <a:lnSpc>
                <a:spcPct val="90000"/>
              </a:lnSpc>
            </a:pPr>
            <a:endParaRPr lang="en-US" sz="2400" smtClean="0">
              <a:solidFill>
                <a:srgbClr val="5F5F5F"/>
              </a:solidFill>
            </a:endParaRPr>
          </a:p>
          <a:p>
            <a:pPr eaLnBrk="1" hangingPunct="1">
              <a:lnSpc>
                <a:spcPct val="90000"/>
              </a:lnSpc>
            </a:pPr>
            <a:endParaRPr lang="en-US" sz="2400" smtClean="0">
              <a:solidFill>
                <a:srgbClr val="5F5F5F"/>
              </a:solidFill>
            </a:endParaRPr>
          </a:p>
          <a:p>
            <a:pPr eaLnBrk="1" hangingPunct="1">
              <a:lnSpc>
                <a:spcPct val="90000"/>
              </a:lnSpc>
            </a:pPr>
            <a:endParaRPr lang="en-US" sz="2400" smtClean="0">
              <a:solidFill>
                <a:srgbClr val="5F5F5F"/>
              </a:solidFill>
            </a:endParaRPr>
          </a:p>
          <a:p>
            <a:pPr eaLnBrk="1" hangingPunct="1">
              <a:lnSpc>
                <a:spcPct val="90000"/>
              </a:lnSpc>
            </a:pPr>
            <a:r>
              <a:rPr lang="en-US" sz="2400" smtClean="0">
                <a:solidFill>
                  <a:srgbClr val="5F5F5F"/>
                </a:solidFill>
              </a:rPr>
              <a:t>Scientific side note: There is a saturated capillary zone between the vadose zone and the water table.</a:t>
            </a:r>
          </a:p>
        </p:txBody>
      </p:sp>
      <p:sp>
        <p:nvSpPr>
          <p:cNvPr id="23555"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 </a:t>
            </a:r>
            <a:r>
              <a:rPr lang="en-US" b="1" smtClean="0">
                <a:solidFill>
                  <a:schemeClr val="accent2"/>
                </a:solidFill>
              </a:rPr>
              <a:t>vadose zone</a:t>
            </a:r>
            <a:r>
              <a:rPr lang="en-US" smtClean="0">
                <a:solidFill>
                  <a:srgbClr val="A50021"/>
                </a:solidFill>
              </a:rPr>
              <a:t>?</a:t>
            </a:r>
            <a:br>
              <a:rPr lang="en-US" smtClean="0">
                <a:solidFill>
                  <a:srgbClr val="A50021"/>
                </a:solidFill>
              </a:rPr>
            </a:br>
            <a:endParaRPr lang="en-US" smtClean="0"/>
          </a:p>
        </p:txBody>
      </p:sp>
      <p:pic>
        <p:nvPicPr>
          <p:cNvPr id="23556" name="Picture 5" descr="MCj02937100000[1]"/>
          <p:cNvPicPr>
            <a:picLocks noChangeAspect="1" noChangeArrowheads="1"/>
          </p:cNvPicPr>
          <p:nvPr/>
        </p:nvPicPr>
        <p:blipFill>
          <a:blip r:embed="rId3" cstate="print"/>
          <a:srcRect/>
          <a:stretch>
            <a:fillRect/>
          </a:stretch>
        </p:blipFill>
        <p:spPr bwMode="auto">
          <a:xfrm>
            <a:off x="838200" y="4419600"/>
            <a:ext cx="701675" cy="622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the </a:t>
            </a:r>
            <a:r>
              <a:rPr lang="en-US" b="1" smtClean="0">
                <a:solidFill>
                  <a:schemeClr val="accent2"/>
                </a:solidFill>
              </a:rPr>
              <a:t>vadose zone</a:t>
            </a:r>
            <a:r>
              <a:rPr lang="en-US" smtClean="0">
                <a:solidFill>
                  <a:srgbClr val="A50021"/>
                </a:solidFill>
              </a:rPr>
              <a:t/>
            </a:r>
            <a:br>
              <a:rPr lang="en-US" smtClean="0">
                <a:solidFill>
                  <a:srgbClr val="A50021"/>
                </a:solidFill>
              </a:rPr>
            </a:br>
            <a:endParaRPr lang="en-US" smtClean="0"/>
          </a:p>
        </p:txBody>
      </p:sp>
      <p:pic>
        <p:nvPicPr>
          <p:cNvPr id="24579" name="Picture 5" descr="vadose"/>
          <p:cNvPicPr>
            <a:picLocks noChangeAspect="1" noChangeArrowheads="1"/>
          </p:cNvPicPr>
          <p:nvPr/>
        </p:nvPicPr>
        <p:blipFill>
          <a:blip r:embed="rId3" cstate="print"/>
          <a:srcRect/>
          <a:stretch>
            <a:fillRect/>
          </a:stretch>
        </p:blipFill>
        <p:spPr bwMode="auto">
          <a:xfrm>
            <a:off x="1752600" y="1143000"/>
            <a:ext cx="5538788"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p:spPr>
        <p:txBody>
          <a:bodyPr/>
          <a:lstStyle/>
          <a:p>
            <a:pPr eaLnBrk="1" hangingPunct="1"/>
            <a:r>
              <a:rPr lang="en-US" b="1" smtClean="0">
                <a:solidFill>
                  <a:srgbClr val="5F5F5F"/>
                </a:solidFill>
              </a:rPr>
              <a:t>A water table is where the aquifer meets the vadose (unsaturated) zone.</a:t>
            </a:r>
          </a:p>
          <a:p>
            <a:pPr eaLnBrk="1" hangingPunct="1"/>
            <a:endParaRPr lang="en-US" b="1" smtClean="0">
              <a:solidFill>
                <a:srgbClr val="5F5F5F"/>
              </a:solidFill>
            </a:endParaRPr>
          </a:p>
          <a:p>
            <a:pPr eaLnBrk="1" hangingPunct="1"/>
            <a:endParaRPr lang="en-US" b="1" smtClean="0">
              <a:solidFill>
                <a:srgbClr val="5F5F5F"/>
              </a:solidFill>
            </a:endParaRPr>
          </a:p>
          <a:p>
            <a:pPr eaLnBrk="1" hangingPunct="1"/>
            <a:endParaRPr lang="en-US" b="1" smtClean="0">
              <a:solidFill>
                <a:srgbClr val="5F5F5F"/>
              </a:solidFill>
            </a:endParaRPr>
          </a:p>
          <a:p>
            <a:pPr eaLnBrk="1" hangingPunct="1"/>
            <a:endParaRPr lang="en-US" b="1" smtClean="0">
              <a:solidFill>
                <a:srgbClr val="5F5F5F"/>
              </a:solidFill>
            </a:endParaRPr>
          </a:p>
          <a:p>
            <a:pPr eaLnBrk="1" hangingPunct="1"/>
            <a:r>
              <a:rPr lang="en-US" sz="2400" smtClean="0">
                <a:solidFill>
                  <a:srgbClr val="5F5F5F"/>
                </a:solidFill>
              </a:rPr>
              <a:t>Scientific definition: surface on which the fluid pressure in the pores of a porous medium is exactly atmospheric.</a:t>
            </a:r>
            <a:endParaRPr lang="en-US" sz="1800" smtClean="0">
              <a:solidFill>
                <a:srgbClr val="5F5F5F"/>
              </a:solidFill>
            </a:endParaRPr>
          </a:p>
        </p:txBody>
      </p:sp>
      <p:sp>
        <p:nvSpPr>
          <p:cNvPr id="25603"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 </a:t>
            </a:r>
            <a:r>
              <a:rPr lang="en-US" b="1" smtClean="0">
                <a:solidFill>
                  <a:schemeClr val="accent2"/>
                </a:solidFill>
              </a:rPr>
              <a:t>water table</a:t>
            </a:r>
            <a:r>
              <a:rPr lang="en-US" smtClean="0">
                <a:solidFill>
                  <a:srgbClr val="A50021"/>
                </a:solidFill>
              </a:rPr>
              <a:t>?</a:t>
            </a:r>
            <a:br>
              <a:rPr lang="en-US" smtClean="0">
                <a:solidFill>
                  <a:srgbClr val="A50021"/>
                </a:solidFill>
              </a:rPr>
            </a:br>
            <a:endParaRPr lang="en-US" smtClean="0"/>
          </a:p>
        </p:txBody>
      </p:sp>
      <p:pic>
        <p:nvPicPr>
          <p:cNvPr id="25604" name="Picture 4" descr="MCj02937100000[1]"/>
          <p:cNvPicPr>
            <a:picLocks noChangeAspect="1" noChangeArrowheads="1"/>
          </p:cNvPicPr>
          <p:nvPr/>
        </p:nvPicPr>
        <p:blipFill>
          <a:blip r:embed="rId3" cstate="print"/>
          <a:srcRect/>
          <a:stretch>
            <a:fillRect/>
          </a:stretch>
        </p:blipFill>
        <p:spPr bwMode="auto">
          <a:xfrm>
            <a:off x="838200" y="4419600"/>
            <a:ext cx="701675" cy="622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762000"/>
            <a:ext cx="8229600" cy="1143000"/>
          </a:xfrm>
        </p:spPr>
        <p:txBody>
          <a:bodyPr/>
          <a:lstStyle/>
          <a:p>
            <a:pPr eaLnBrk="1" hangingPunct="1"/>
            <a:r>
              <a:rPr lang="en-US" sz="6000" b="1" smtClean="0">
                <a:solidFill>
                  <a:schemeClr val="accent2"/>
                </a:solidFill>
              </a:rPr>
              <a:t>Outline</a:t>
            </a:r>
          </a:p>
        </p:txBody>
      </p:sp>
      <p:sp>
        <p:nvSpPr>
          <p:cNvPr id="3075" name="Rectangle 3"/>
          <p:cNvSpPr>
            <a:spLocks noGrp="1" noChangeArrowheads="1"/>
          </p:cNvSpPr>
          <p:nvPr>
            <p:ph type="body" idx="1"/>
          </p:nvPr>
        </p:nvSpPr>
        <p:spPr>
          <a:xfrm>
            <a:off x="457200" y="2514600"/>
            <a:ext cx="8229600" cy="3611563"/>
          </a:xfrm>
        </p:spPr>
        <p:txBody>
          <a:bodyPr/>
          <a:lstStyle/>
          <a:p>
            <a:pPr eaLnBrk="1" hangingPunct="1"/>
            <a:r>
              <a:rPr lang="en-US" sz="4000" b="1" smtClean="0"/>
              <a:t>Yay for aquifers!</a:t>
            </a:r>
          </a:p>
          <a:p>
            <a:pPr eaLnBrk="1" hangingPunct="1"/>
            <a:r>
              <a:rPr lang="en-US" sz="4000" b="1" smtClean="0"/>
              <a:t>Definitions</a:t>
            </a:r>
          </a:p>
          <a:p>
            <a:pPr eaLnBrk="1" hangingPunct="1"/>
            <a:r>
              <a:rPr lang="en-US" sz="4000" b="1" smtClean="0"/>
              <a:t>Flow through an aquifer</a:t>
            </a:r>
          </a:p>
          <a:p>
            <a:pPr eaLnBrk="1" hangingPunct="1"/>
            <a:r>
              <a:rPr lang="en-US" sz="4000" b="1" smtClean="0"/>
              <a:t>Pumping an aquifer</a:t>
            </a:r>
          </a:p>
        </p:txBody>
      </p:sp>
      <p:pic>
        <p:nvPicPr>
          <p:cNvPr id="3076" name="Picture 4" descr="bigtex"/>
          <p:cNvPicPr>
            <a:picLocks noChangeAspect="1" noChangeArrowheads="1"/>
          </p:cNvPicPr>
          <p:nvPr/>
        </p:nvPicPr>
        <p:blipFill>
          <a:blip r:embed="rId2" cstate="print"/>
          <a:srcRect/>
          <a:stretch>
            <a:fillRect/>
          </a:stretch>
        </p:blipFill>
        <p:spPr bwMode="auto">
          <a:xfrm>
            <a:off x="325438" y="152400"/>
            <a:ext cx="2036762" cy="220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the </a:t>
            </a:r>
            <a:r>
              <a:rPr lang="en-US" b="1" smtClean="0">
                <a:solidFill>
                  <a:schemeClr val="accent2"/>
                </a:solidFill>
              </a:rPr>
              <a:t>water table</a:t>
            </a:r>
            <a:r>
              <a:rPr lang="en-US" smtClean="0">
                <a:solidFill>
                  <a:srgbClr val="A50021"/>
                </a:solidFill>
              </a:rPr>
              <a:t/>
            </a:r>
            <a:br>
              <a:rPr lang="en-US" smtClean="0">
                <a:solidFill>
                  <a:srgbClr val="A50021"/>
                </a:solidFill>
              </a:rPr>
            </a:br>
            <a:endParaRPr lang="en-US" smtClean="0"/>
          </a:p>
        </p:txBody>
      </p:sp>
      <p:pic>
        <p:nvPicPr>
          <p:cNvPr id="26627" name="Picture 6" descr="water table"/>
          <p:cNvPicPr>
            <a:picLocks noChangeAspect="1" noChangeArrowheads="1"/>
          </p:cNvPicPr>
          <p:nvPr/>
        </p:nvPicPr>
        <p:blipFill>
          <a:blip r:embed="rId3" cstate="print"/>
          <a:srcRect/>
          <a:stretch>
            <a:fillRect/>
          </a:stretch>
        </p:blipFill>
        <p:spPr bwMode="auto">
          <a:xfrm>
            <a:off x="1801813" y="10668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p:spPr>
        <p:txBody>
          <a:bodyPr/>
          <a:lstStyle/>
          <a:p>
            <a:pPr eaLnBrk="1" hangingPunct="1"/>
            <a:r>
              <a:rPr lang="en-US" b="1" smtClean="0">
                <a:solidFill>
                  <a:srgbClr val="5F5F5F"/>
                </a:solidFill>
              </a:rPr>
              <a:t>Recharge is water that infiltrates to the water table of an aquifer.</a:t>
            </a:r>
            <a:endParaRPr lang="en-US" sz="2400" b="1" smtClean="0">
              <a:solidFill>
                <a:srgbClr val="5F5F5F"/>
              </a:solidFill>
            </a:endParaRPr>
          </a:p>
        </p:txBody>
      </p:sp>
      <p:sp>
        <p:nvSpPr>
          <p:cNvPr id="27651"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t>
            </a:r>
            <a:r>
              <a:rPr lang="en-US" b="1" smtClean="0">
                <a:solidFill>
                  <a:schemeClr val="accent2"/>
                </a:solidFill>
              </a:rPr>
              <a:t>recharge</a:t>
            </a:r>
            <a:r>
              <a:rPr lang="en-US" smtClean="0">
                <a:solidFill>
                  <a:srgbClr val="A50021"/>
                </a:solidFill>
              </a:rPr>
              <a:t>?</a:t>
            </a:r>
            <a:br>
              <a:rPr lang="en-US" smtClean="0">
                <a:solidFill>
                  <a:srgbClr val="A50021"/>
                </a:solidFill>
              </a:rPr>
            </a:br>
            <a:endParaRPr lang="en-US"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381000" y="304800"/>
            <a:ext cx="8458200" cy="1447800"/>
          </a:xfrm>
          <a:noFill/>
        </p:spPr>
        <p:txBody>
          <a:bodyPr/>
          <a:lstStyle/>
          <a:p>
            <a:pPr eaLnBrk="1" hangingPunct="1"/>
            <a:r>
              <a:rPr lang="en-US" b="1" smtClean="0">
                <a:solidFill>
                  <a:schemeClr val="accent2"/>
                </a:solidFill>
              </a:rPr>
              <a:t>recharge</a:t>
            </a:r>
            <a:r>
              <a:rPr lang="en-US" smtClean="0">
                <a:solidFill>
                  <a:srgbClr val="A50021"/>
                </a:solidFill>
              </a:rPr>
              <a:t/>
            </a:r>
            <a:br>
              <a:rPr lang="en-US" smtClean="0">
                <a:solidFill>
                  <a:srgbClr val="A50021"/>
                </a:solidFill>
              </a:rPr>
            </a:br>
            <a:endParaRPr lang="en-US" smtClean="0"/>
          </a:p>
        </p:txBody>
      </p:sp>
      <p:pic>
        <p:nvPicPr>
          <p:cNvPr id="28675" name="Picture 6" descr="recharge"/>
          <p:cNvPicPr>
            <a:picLocks noChangeAspect="1" noChangeArrowheads="1"/>
          </p:cNvPicPr>
          <p:nvPr/>
        </p:nvPicPr>
        <p:blipFill>
          <a:blip r:embed="rId3" cstate="print"/>
          <a:srcRect/>
          <a:stretch>
            <a:fillRect/>
          </a:stretch>
        </p:blipFill>
        <p:spPr bwMode="auto">
          <a:xfrm>
            <a:off x="1801813" y="11430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pPr eaLnBrk="1" hangingPunct="1"/>
            <a:r>
              <a:rPr lang="en-US" b="1" smtClean="0">
                <a:solidFill>
                  <a:srgbClr val="5F5F5F"/>
                </a:solidFill>
              </a:rPr>
              <a:t>A water level is the level at which water rests (or would rest) in a well.</a:t>
            </a:r>
            <a:endParaRPr lang="en-US" sz="2400" b="1" smtClean="0">
              <a:solidFill>
                <a:srgbClr val="5F5F5F"/>
              </a:solidFill>
            </a:endParaRPr>
          </a:p>
        </p:txBody>
      </p:sp>
      <p:sp>
        <p:nvSpPr>
          <p:cNvPr id="29699"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 </a:t>
            </a:r>
            <a:r>
              <a:rPr lang="en-US" b="1" smtClean="0">
                <a:solidFill>
                  <a:schemeClr val="accent2"/>
                </a:solidFill>
              </a:rPr>
              <a:t>water level</a:t>
            </a:r>
            <a:r>
              <a:rPr lang="en-US" smtClean="0">
                <a:solidFill>
                  <a:srgbClr val="A50021"/>
                </a:solidFill>
              </a:rPr>
              <a:t>?</a:t>
            </a:r>
            <a:br>
              <a:rPr lang="en-US" smtClean="0">
                <a:solidFill>
                  <a:srgbClr val="A50021"/>
                </a:solidFill>
              </a:rPr>
            </a:br>
            <a:endParaRPr lang="en-US" smtClean="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the </a:t>
            </a:r>
            <a:r>
              <a:rPr lang="en-US" b="1" smtClean="0">
                <a:solidFill>
                  <a:schemeClr val="accent2"/>
                </a:solidFill>
              </a:rPr>
              <a:t>water level</a:t>
            </a:r>
            <a:r>
              <a:rPr lang="en-US" smtClean="0">
                <a:solidFill>
                  <a:srgbClr val="A50021"/>
                </a:solidFill>
              </a:rPr>
              <a:t/>
            </a:r>
            <a:br>
              <a:rPr lang="en-US" smtClean="0">
                <a:solidFill>
                  <a:srgbClr val="A50021"/>
                </a:solidFill>
              </a:rPr>
            </a:br>
            <a:endParaRPr lang="en-US" smtClean="0"/>
          </a:p>
        </p:txBody>
      </p:sp>
      <p:pic>
        <p:nvPicPr>
          <p:cNvPr id="30723" name="Picture 5" descr="water level"/>
          <p:cNvPicPr>
            <a:picLocks noChangeAspect="1" noChangeArrowheads="1"/>
          </p:cNvPicPr>
          <p:nvPr/>
        </p:nvPicPr>
        <p:blipFill>
          <a:blip r:embed="rId3" cstate="print"/>
          <a:srcRect/>
          <a:stretch>
            <a:fillRect/>
          </a:stretch>
        </p:blipFill>
        <p:spPr bwMode="auto">
          <a:xfrm>
            <a:off x="1801813" y="11430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noFill/>
        </p:spPr>
        <p:txBody>
          <a:bodyPr/>
          <a:lstStyle/>
          <a:p>
            <a:pPr eaLnBrk="1" hangingPunct="1"/>
            <a:endParaRPr lang="en-US" b="1" smtClean="0">
              <a:solidFill>
                <a:srgbClr val="5F5F5F"/>
              </a:solidFill>
            </a:endParaRPr>
          </a:p>
          <a:p>
            <a:pPr eaLnBrk="1" hangingPunct="1"/>
            <a:r>
              <a:rPr lang="en-US" b="1" smtClean="0">
                <a:solidFill>
                  <a:srgbClr val="5F5F5F"/>
                </a:solidFill>
              </a:rPr>
              <a:t>water flows downhill </a:t>
            </a:r>
            <a:r>
              <a:rPr lang="en-US" b="1" smtClean="0">
                <a:solidFill>
                  <a:srgbClr val="FF9900"/>
                </a:solidFill>
              </a:rPr>
              <a:t>(to lower potential energy)</a:t>
            </a:r>
          </a:p>
          <a:p>
            <a:pPr eaLnBrk="1" hangingPunct="1"/>
            <a:endParaRPr lang="en-US" b="1" smtClean="0">
              <a:solidFill>
                <a:srgbClr val="5F5F5F"/>
              </a:solidFill>
            </a:endParaRPr>
          </a:p>
          <a:p>
            <a:pPr eaLnBrk="1" hangingPunct="1"/>
            <a:r>
              <a:rPr lang="en-US" b="1" smtClean="0">
                <a:solidFill>
                  <a:srgbClr val="5F5F5F"/>
                </a:solidFill>
              </a:rPr>
              <a:t>water flows uphill to </a:t>
            </a:r>
            <a:r>
              <a:rPr lang="en-US" b="1" smtClean="0">
                <a:solidFill>
                  <a:srgbClr val="009900"/>
                </a:solidFill>
              </a:rPr>
              <a:t>money</a:t>
            </a:r>
          </a:p>
          <a:p>
            <a:pPr eaLnBrk="1" hangingPunct="1"/>
            <a:endParaRPr lang="en-US" sz="2400" b="1" smtClean="0">
              <a:solidFill>
                <a:srgbClr val="0066FF"/>
              </a:solidFill>
            </a:endParaRPr>
          </a:p>
        </p:txBody>
      </p:sp>
      <p:sp>
        <p:nvSpPr>
          <p:cNvPr id="31747" name="Rectangle 3"/>
          <p:cNvSpPr>
            <a:spLocks noGrp="1" noChangeArrowheads="1"/>
          </p:cNvSpPr>
          <p:nvPr>
            <p:ph type="title"/>
          </p:nvPr>
        </p:nvSpPr>
        <p:spPr>
          <a:xfrm>
            <a:off x="685800" y="304800"/>
            <a:ext cx="7772400" cy="1447800"/>
          </a:xfrm>
          <a:noFill/>
        </p:spPr>
        <p:txBody>
          <a:bodyPr/>
          <a:lstStyle/>
          <a:p>
            <a:pPr eaLnBrk="1" hangingPunct="1"/>
            <a:r>
              <a:rPr lang="en-US" smtClean="0">
                <a:solidFill>
                  <a:srgbClr val="CC9900"/>
                </a:solidFill>
              </a:rPr>
              <a:t>2 rules</a:t>
            </a:r>
            <a:r>
              <a:rPr lang="en-US" smtClean="0">
                <a:solidFill>
                  <a:srgbClr val="A50021"/>
                </a:solidFill>
              </a:rPr>
              <a:t> of groundwater </a:t>
            </a:r>
            <a:r>
              <a:rPr lang="en-US" sz="4800" b="1" smtClean="0">
                <a:solidFill>
                  <a:schemeClr val="accent2"/>
                </a:solidFill>
              </a:rPr>
              <a:t>flow</a:t>
            </a:r>
            <a:endParaRPr lang="en-US"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6">
                                            <p:txEl>
                                              <p:pRg st="1" end="1"/>
                                            </p:txEl>
                                          </p:spTgt>
                                        </p:tgtEl>
                                        <p:attrNameLst>
                                          <p:attrName>style.visibility</p:attrName>
                                        </p:attrNameLst>
                                      </p:cBhvr>
                                      <p:to>
                                        <p:strVal val="visible"/>
                                      </p:to>
                                    </p:set>
                                    <p:animEffect transition="in" filter="dissolve">
                                      <p:cBhvr>
                                        <p:cTn id="7" dur="500"/>
                                        <p:tgtEl>
                                          <p:spTgt spid="1085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6">
                                            <p:txEl>
                                              <p:pRg st="3" end="3"/>
                                            </p:txEl>
                                          </p:spTgt>
                                        </p:tgtEl>
                                        <p:attrNameLst>
                                          <p:attrName>style.visibility</p:attrName>
                                        </p:attrNameLst>
                                      </p:cBhvr>
                                      <p:to>
                                        <p:strVal val="visible"/>
                                      </p:to>
                                    </p:set>
                                    <p:animEffect transition="in" filter="dissolve">
                                      <p:cBhvr>
                                        <p:cTn id="12" dur="500"/>
                                        <p:tgtEl>
                                          <p:spTgt spid="10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1143000"/>
          </a:xfrm>
        </p:spPr>
        <p:txBody>
          <a:bodyPr/>
          <a:lstStyle/>
          <a:p>
            <a:pPr eaLnBrk="1" hangingPunct="1"/>
            <a:r>
              <a:rPr lang="en-US" sz="2800" b="1" smtClean="0">
                <a:solidFill>
                  <a:srgbClr val="5F5F5F"/>
                </a:solidFill>
              </a:rPr>
              <a:t>water flows downhill </a:t>
            </a:r>
            <a:r>
              <a:rPr lang="en-US" sz="2800" b="1" smtClean="0">
                <a:solidFill>
                  <a:srgbClr val="FF9900"/>
                </a:solidFill>
              </a:rPr>
              <a:t>(to lower potential energy)</a:t>
            </a:r>
          </a:p>
        </p:txBody>
      </p:sp>
      <p:pic>
        <p:nvPicPr>
          <p:cNvPr id="32771" name="Picture 4" descr="hi wl to lo wl"/>
          <p:cNvPicPr>
            <a:picLocks noChangeAspect="1" noChangeArrowheads="1"/>
          </p:cNvPicPr>
          <p:nvPr/>
        </p:nvPicPr>
        <p:blipFill>
          <a:blip r:embed="rId2" cstate="print"/>
          <a:srcRect/>
          <a:stretch>
            <a:fillRect/>
          </a:stretch>
        </p:blipFill>
        <p:spPr bwMode="auto">
          <a:xfrm>
            <a:off x="1801813" y="1116013"/>
            <a:ext cx="5538787" cy="52847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19200" y="533400"/>
            <a:ext cx="6629400" cy="528638"/>
          </a:xfrm>
          <a:prstGeom prst="rect">
            <a:avLst/>
          </a:prstGeom>
          <a:solidFill>
            <a:srgbClr val="CCFF99"/>
          </a:solidFill>
          <a:ln w="9525">
            <a:solidFill>
              <a:srgbClr val="FFFF00"/>
            </a:solidFill>
            <a:miter lim="800000"/>
            <a:headEnd/>
            <a:tailEnd/>
          </a:ln>
        </p:spPr>
        <p:txBody>
          <a:bodyPr>
            <a:spAutoFit/>
          </a:bodyPr>
          <a:lstStyle/>
          <a:p>
            <a:pPr>
              <a:spcBef>
                <a:spcPct val="50000"/>
              </a:spcBef>
            </a:pPr>
            <a:r>
              <a:rPr lang="en-US" sz="2800" b="1">
                <a:solidFill>
                  <a:schemeClr val="accent2"/>
                </a:solidFill>
              </a:rPr>
              <a:t>Groundwater Flowpaths</a:t>
            </a:r>
            <a:endParaRPr lang="en-US" sz="2400" b="1">
              <a:latin typeface="Times New Roman" pitchFamily="18" charset="0"/>
            </a:endParaRPr>
          </a:p>
        </p:txBody>
      </p:sp>
      <p:pic>
        <p:nvPicPr>
          <p:cNvPr id="33795" name="Picture 3" descr="flowlines"/>
          <p:cNvPicPr>
            <a:picLocks noChangeAspect="1" noChangeArrowheads="1"/>
          </p:cNvPicPr>
          <p:nvPr/>
        </p:nvPicPr>
        <p:blipFill>
          <a:blip r:embed="rId2" cstate="print"/>
          <a:srcRect/>
          <a:stretch>
            <a:fillRect/>
          </a:stretch>
        </p:blipFill>
        <p:spPr bwMode="auto">
          <a:xfrm>
            <a:off x="609600" y="1219200"/>
            <a:ext cx="7924800" cy="5245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pPr eaLnBrk="1" hangingPunct="1"/>
            <a:r>
              <a:rPr lang="en-US" b="1" smtClean="0">
                <a:solidFill>
                  <a:srgbClr val="5F5F5F"/>
                </a:solidFill>
              </a:rPr>
              <a:t>An unconfined aquifer is an aquifer that is bounded by a confining layer at its bottom but not at its top.</a:t>
            </a:r>
            <a:endParaRPr lang="en-US" sz="2400" b="1" smtClean="0">
              <a:solidFill>
                <a:srgbClr val="5F5F5F"/>
              </a:solidFill>
            </a:endParaRPr>
          </a:p>
        </p:txBody>
      </p:sp>
      <p:sp>
        <p:nvSpPr>
          <p:cNvPr id="34819"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an </a:t>
            </a:r>
            <a:r>
              <a:rPr lang="en-US" b="1" smtClean="0">
                <a:solidFill>
                  <a:schemeClr val="accent2"/>
                </a:solidFill>
              </a:rPr>
              <a:t>unconfined aquifer</a:t>
            </a:r>
            <a:r>
              <a:rPr lang="en-US" smtClean="0">
                <a:solidFill>
                  <a:srgbClr val="A50021"/>
                </a:solidFill>
              </a:rPr>
              <a:t>?</a:t>
            </a:r>
            <a:br>
              <a:rPr lang="en-US" smtClean="0">
                <a:solidFill>
                  <a:srgbClr val="A50021"/>
                </a:solidFill>
              </a:rPr>
            </a:br>
            <a:endParaRPr lang="en-US" smtClean="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an </a:t>
            </a:r>
            <a:r>
              <a:rPr lang="en-US" b="1" smtClean="0">
                <a:solidFill>
                  <a:schemeClr val="accent2"/>
                </a:solidFill>
              </a:rPr>
              <a:t>unconfined aquifer</a:t>
            </a:r>
            <a:r>
              <a:rPr lang="en-US" smtClean="0">
                <a:solidFill>
                  <a:srgbClr val="A50021"/>
                </a:solidFill>
              </a:rPr>
              <a:t/>
            </a:r>
            <a:br>
              <a:rPr lang="en-US" smtClean="0">
                <a:solidFill>
                  <a:srgbClr val="A50021"/>
                </a:solidFill>
              </a:rPr>
            </a:br>
            <a:endParaRPr lang="en-US" smtClean="0"/>
          </a:p>
        </p:txBody>
      </p:sp>
      <p:pic>
        <p:nvPicPr>
          <p:cNvPr id="35843" name="Picture 5" descr="water level"/>
          <p:cNvPicPr>
            <a:picLocks noGrp="1" noChangeAspect="1" noChangeArrowheads="1"/>
          </p:cNvPicPr>
          <p:nvPr>
            <p:ph type="body" idx="1"/>
          </p:nvPr>
        </p:nvPicPr>
        <p:blipFill>
          <a:blip r:embed="rId3" cstate="print"/>
          <a:srcRect/>
          <a:stretch>
            <a:fillRect/>
          </a:stretch>
        </p:blipFill>
        <p:spPr>
          <a:xfrm>
            <a:off x="2200275" y="1600200"/>
            <a:ext cx="4743450" cy="4525963"/>
          </a:xfr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chemeClr val="accent2"/>
                </a:solidFill>
              </a:rPr>
              <a:t>World Water Balance</a:t>
            </a:r>
          </a:p>
        </p:txBody>
      </p:sp>
      <p:pic>
        <p:nvPicPr>
          <p:cNvPr id="6147" name="Picture 5" descr="world water balance"/>
          <p:cNvPicPr>
            <a:picLocks noChangeAspect="1" noChangeArrowheads="1"/>
          </p:cNvPicPr>
          <p:nvPr/>
        </p:nvPicPr>
        <p:blipFill>
          <a:blip r:embed="rId3" cstate="print"/>
          <a:srcRect/>
          <a:stretch>
            <a:fillRect/>
          </a:stretch>
        </p:blipFill>
        <p:spPr bwMode="auto">
          <a:xfrm>
            <a:off x="381000" y="1227138"/>
            <a:ext cx="8610600" cy="4183062"/>
          </a:xfrm>
          <a:prstGeom prst="rect">
            <a:avLst/>
          </a:prstGeom>
          <a:noFill/>
          <a:ln w="9525">
            <a:noFill/>
            <a:miter lim="800000"/>
            <a:headEnd/>
            <a:tailEnd/>
          </a:ln>
        </p:spPr>
      </p:pic>
      <p:sp>
        <p:nvSpPr>
          <p:cNvPr id="6148" name="Rectangle 6"/>
          <p:cNvSpPr>
            <a:spLocks noChangeArrowheads="1"/>
          </p:cNvSpPr>
          <p:nvPr/>
        </p:nvSpPr>
        <p:spPr bwMode="auto">
          <a:xfrm>
            <a:off x="457200" y="2438400"/>
            <a:ext cx="8305800" cy="228600"/>
          </a:xfrm>
          <a:prstGeom prst="rect">
            <a:avLst/>
          </a:prstGeom>
          <a:solidFill>
            <a:srgbClr val="FEFEA0">
              <a:alpha val="38823"/>
            </a:srgbClr>
          </a:solidFill>
          <a:ln w="9525">
            <a:noFill/>
            <a:miter lim="800000"/>
            <a:headEnd/>
            <a:tailEnd/>
          </a:ln>
        </p:spPr>
        <p:txBody>
          <a:bodyPr wrap="none" anchor="ctr"/>
          <a:lstStyle/>
          <a:p>
            <a:endParaRPr lang="en-US"/>
          </a:p>
        </p:txBody>
      </p:sp>
      <p:sp>
        <p:nvSpPr>
          <p:cNvPr id="6149" name="Rectangle 7"/>
          <p:cNvSpPr>
            <a:spLocks noChangeArrowheads="1"/>
          </p:cNvSpPr>
          <p:nvPr/>
        </p:nvSpPr>
        <p:spPr bwMode="auto">
          <a:xfrm>
            <a:off x="457200" y="2743200"/>
            <a:ext cx="8382000" cy="1905000"/>
          </a:xfrm>
          <a:prstGeom prst="rect">
            <a:avLst/>
          </a:prstGeom>
          <a:solidFill>
            <a:schemeClr val="accent1">
              <a:alpha val="38823"/>
            </a:schemeClr>
          </a:solidFill>
          <a:ln w="9525" algn="ctr">
            <a:noFill/>
            <a:miter lim="800000"/>
            <a:headEnd/>
            <a:tailEnd/>
          </a:ln>
        </p:spPr>
        <p:txBody>
          <a:bodyPr wrap="none" anchor="ctr"/>
          <a:lstStyle/>
          <a:p>
            <a:endParaRPr lang="en-US"/>
          </a:p>
        </p:txBody>
      </p:sp>
      <p:sp>
        <p:nvSpPr>
          <p:cNvPr id="6150" name="Rectangle 9"/>
          <p:cNvSpPr>
            <a:spLocks noChangeArrowheads="1"/>
          </p:cNvSpPr>
          <p:nvPr/>
        </p:nvSpPr>
        <p:spPr bwMode="auto">
          <a:xfrm>
            <a:off x="457200" y="3657600"/>
            <a:ext cx="8458200" cy="228600"/>
          </a:xfrm>
          <a:prstGeom prst="rect">
            <a:avLst/>
          </a:prstGeom>
          <a:noFill/>
          <a:ln w="9525" algn="ctr">
            <a:solidFill>
              <a:srgbClr val="FF3300"/>
            </a:solidFill>
            <a:miter lim="800000"/>
            <a:headEnd/>
            <a:tailEnd/>
          </a:ln>
        </p:spPr>
        <p:txBody>
          <a:bodyPr wrap="none" anchor="ctr"/>
          <a:lstStyle/>
          <a:p>
            <a:endParaRPr lang="en-US"/>
          </a:p>
        </p:txBody>
      </p:sp>
      <p:pic>
        <p:nvPicPr>
          <p:cNvPr id="6151" name="Picture 10" descr="MCj04325820000[1]"/>
          <p:cNvPicPr>
            <a:picLocks noChangeAspect="1" noChangeArrowheads="1"/>
          </p:cNvPicPr>
          <p:nvPr/>
        </p:nvPicPr>
        <p:blipFill>
          <a:blip r:embed="rId4" cstate="print"/>
          <a:srcRect/>
          <a:stretch>
            <a:fillRect/>
          </a:stretch>
        </p:blipFill>
        <p:spPr bwMode="auto">
          <a:xfrm>
            <a:off x="381000" y="222250"/>
            <a:ext cx="1530350" cy="1530350"/>
          </a:xfrm>
          <a:prstGeom prst="rect">
            <a:avLst/>
          </a:prstGeom>
          <a:noFill/>
          <a:ln w="9525">
            <a:noFill/>
            <a:miter lim="800000"/>
            <a:headEnd/>
            <a:tailEnd/>
          </a:ln>
        </p:spPr>
      </p:pic>
      <p:sp>
        <p:nvSpPr>
          <p:cNvPr id="6152" name="Text Box 11"/>
          <p:cNvSpPr txBox="1">
            <a:spLocks noChangeArrowheads="1"/>
          </p:cNvSpPr>
          <p:nvPr/>
        </p:nvSpPr>
        <p:spPr bwMode="auto">
          <a:xfrm>
            <a:off x="6172200" y="6324600"/>
            <a:ext cx="2773363" cy="336550"/>
          </a:xfrm>
          <a:prstGeom prst="rect">
            <a:avLst/>
          </a:prstGeom>
          <a:noFill/>
          <a:ln w="9525" algn="ctr">
            <a:noFill/>
            <a:miter lim="800000"/>
            <a:headEnd/>
            <a:tailEnd/>
          </a:ln>
        </p:spPr>
        <p:txBody>
          <a:bodyPr wrap="none">
            <a:spAutoFit/>
          </a:bodyPr>
          <a:lstStyle/>
          <a:p>
            <a:r>
              <a:rPr lang="en-US" sz="1600">
                <a:latin typeface="Times New Roman" pitchFamily="18" charset="0"/>
              </a:rPr>
              <a:t>From Freeze and Cherry (1979)</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pPr eaLnBrk="1" hangingPunct="1">
              <a:lnSpc>
                <a:spcPct val="90000"/>
              </a:lnSpc>
            </a:pPr>
            <a:r>
              <a:rPr lang="en-US" b="1" smtClean="0">
                <a:solidFill>
                  <a:srgbClr val="5F5F5F"/>
                </a:solidFill>
              </a:rPr>
              <a:t>A confined aquifer is an aquifer that is bounded by confining layers at its bottom and top and where the water level rises above the top of the aquifer.</a:t>
            </a:r>
          </a:p>
          <a:p>
            <a:pPr eaLnBrk="1" hangingPunct="1">
              <a:lnSpc>
                <a:spcPct val="90000"/>
              </a:lnSpc>
            </a:pPr>
            <a:endParaRPr lang="en-US" b="1" smtClean="0">
              <a:solidFill>
                <a:srgbClr val="5F5F5F"/>
              </a:solidFill>
            </a:endParaRPr>
          </a:p>
          <a:p>
            <a:pPr eaLnBrk="1" hangingPunct="1">
              <a:lnSpc>
                <a:spcPct val="90000"/>
              </a:lnSpc>
            </a:pPr>
            <a:endParaRPr lang="en-US" b="1" smtClean="0">
              <a:solidFill>
                <a:srgbClr val="5F5F5F"/>
              </a:solidFill>
            </a:endParaRPr>
          </a:p>
          <a:p>
            <a:pPr eaLnBrk="1" hangingPunct="1">
              <a:lnSpc>
                <a:spcPct val="90000"/>
              </a:lnSpc>
            </a:pPr>
            <a:endParaRPr lang="en-US" b="1" smtClean="0">
              <a:solidFill>
                <a:srgbClr val="5F5F5F"/>
              </a:solidFill>
            </a:endParaRPr>
          </a:p>
          <a:p>
            <a:pPr eaLnBrk="1" hangingPunct="1">
              <a:lnSpc>
                <a:spcPct val="90000"/>
              </a:lnSpc>
            </a:pPr>
            <a:r>
              <a:rPr lang="en-US" sz="2400" b="1" smtClean="0">
                <a:solidFill>
                  <a:srgbClr val="5F5F5F"/>
                </a:solidFill>
              </a:rPr>
              <a:t>Scientific side note: This is also an artesian aquifer. “Artesian” does not require water to flow at land surface.</a:t>
            </a:r>
          </a:p>
        </p:txBody>
      </p:sp>
      <p:sp>
        <p:nvSpPr>
          <p:cNvPr id="36867"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what is a </a:t>
            </a:r>
            <a:r>
              <a:rPr lang="en-US" b="1" smtClean="0">
                <a:solidFill>
                  <a:schemeClr val="accent2"/>
                </a:solidFill>
              </a:rPr>
              <a:t>confined aquifer</a:t>
            </a:r>
            <a:r>
              <a:rPr lang="en-US" smtClean="0">
                <a:solidFill>
                  <a:srgbClr val="A50021"/>
                </a:solidFill>
              </a:rPr>
              <a:t>?</a:t>
            </a:r>
            <a:br>
              <a:rPr lang="en-US" smtClean="0">
                <a:solidFill>
                  <a:srgbClr val="A50021"/>
                </a:solidFill>
              </a:rPr>
            </a:br>
            <a:endParaRPr lang="en-US" smtClean="0"/>
          </a:p>
        </p:txBody>
      </p:sp>
      <p:pic>
        <p:nvPicPr>
          <p:cNvPr id="36868" name="Picture 4" descr="MCj02937100000[1]"/>
          <p:cNvPicPr>
            <a:picLocks noChangeAspect="1" noChangeArrowheads="1"/>
          </p:cNvPicPr>
          <p:nvPr/>
        </p:nvPicPr>
        <p:blipFill>
          <a:blip r:embed="rId3" cstate="print"/>
          <a:srcRect/>
          <a:stretch>
            <a:fillRect/>
          </a:stretch>
        </p:blipFill>
        <p:spPr bwMode="auto">
          <a:xfrm>
            <a:off x="838200" y="4419600"/>
            <a:ext cx="701675" cy="622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a </a:t>
            </a:r>
            <a:r>
              <a:rPr lang="en-US" b="1" smtClean="0">
                <a:solidFill>
                  <a:schemeClr val="accent2"/>
                </a:solidFill>
              </a:rPr>
              <a:t>confined aquifer</a:t>
            </a:r>
            <a:r>
              <a:rPr lang="en-US" smtClean="0">
                <a:solidFill>
                  <a:srgbClr val="A50021"/>
                </a:solidFill>
              </a:rPr>
              <a:t/>
            </a:r>
            <a:br>
              <a:rPr lang="en-US" smtClean="0">
                <a:solidFill>
                  <a:srgbClr val="A50021"/>
                </a:solidFill>
              </a:rPr>
            </a:br>
            <a:endParaRPr lang="en-US" smtClean="0"/>
          </a:p>
        </p:txBody>
      </p:sp>
      <p:pic>
        <p:nvPicPr>
          <p:cNvPr id="37891" name="Picture 5" descr="aquifers confined"/>
          <p:cNvPicPr>
            <a:picLocks noChangeAspect="1" noChangeArrowheads="1"/>
          </p:cNvPicPr>
          <p:nvPr/>
        </p:nvPicPr>
        <p:blipFill>
          <a:blip r:embed="rId3" cstate="print"/>
          <a:srcRect/>
          <a:stretch>
            <a:fillRect/>
          </a:stretch>
        </p:blipFill>
        <p:spPr bwMode="auto">
          <a:xfrm>
            <a:off x="1801813" y="10668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confined or unconfined?</a:t>
            </a:r>
            <a:br>
              <a:rPr lang="en-US" smtClean="0">
                <a:solidFill>
                  <a:srgbClr val="A50021"/>
                </a:solidFill>
              </a:rPr>
            </a:br>
            <a:endParaRPr lang="en-US" smtClean="0"/>
          </a:p>
        </p:txBody>
      </p:sp>
      <p:pic>
        <p:nvPicPr>
          <p:cNvPr id="38915" name="Picture 6" descr="aquifers confined trick 2"/>
          <p:cNvPicPr>
            <a:picLocks noChangeAspect="1" noChangeArrowheads="1"/>
          </p:cNvPicPr>
          <p:nvPr/>
        </p:nvPicPr>
        <p:blipFill>
          <a:blip r:embed="rId3" cstate="print"/>
          <a:srcRect/>
          <a:stretch>
            <a:fillRect/>
          </a:stretch>
        </p:blipFill>
        <p:spPr bwMode="auto">
          <a:xfrm>
            <a:off x="1801813" y="10668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confined or unconfined?</a:t>
            </a:r>
            <a:br>
              <a:rPr lang="en-US" smtClean="0">
                <a:solidFill>
                  <a:srgbClr val="A50021"/>
                </a:solidFill>
              </a:rPr>
            </a:br>
            <a:endParaRPr lang="en-US" smtClean="0"/>
          </a:p>
        </p:txBody>
      </p:sp>
      <p:pic>
        <p:nvPicPr>
          <p:cNvPr id="39939" name="Picture 4" descr="aquifers confined trick 3"/>
          <p:cNvPicPr>
            <a:picLocks noChangeAspect="1" noChangeArrowheads="1"/>
          </p:cNvPicPr>
          <p:nvPr/>
        </p:nvPicPr>
        <p:blipFill>
          <a:blip r:embed="rId3" cstate="print"/>
          <a:srcRect/>
          <a:stretch>
            <a:fillRect/>
          </a:stretch>
        </p:blipFill>
        <p:spPr bwMode="auto">
          <a:xfrm>
            <a:off x="1801813" y="10668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458200" cy="1447800"/>
          </a:xfrm>
          <a:noFill/>
        </p:spPr>
        <p:txBody>
          <a:bodyPr/>
          <a:lstStyle/>
          <a:p>
            <a:pPr eaLnBrk="1" hangingPunct="1"/>
            <a:r>
              <a:rPr lang="en-US" smtClean="0">
                <a:solidFill>
                  <a:srgbClr val="A50021"/>
                </a:solidFill>
              </a:rPr>
              <a:t>confined or unconfined?</a:t>
            </a:r>
            <a:br>
              <a:rPr lang="en-US" smtClean="0">
                <a:solidFill>
                  <a:srgbClr val="A50021"/>
                </a:solidFill>
              </a:rPr>
            </a:br>
            <a:endParaRPr lang="en-US" smtClean="0"/>
          </a:p>
        </p:txBody>
      </p:sp>
      <p:pic>
        <p:nvPicPr>
          <p:cNvPr id="40963" name="Picture 3" descr="aquifers confined trick"/>
          <p:cNvPicPr>
            <a:picLocks noChangeAspect="1" noChangeArrowheads="1"/>
          </p:cNvPicPr>
          <p:nvPr/>
        </p:nvPicPr>
        <p:blipFill>
          <a:blip r:embed="rId3" cstate="print"/>
          <a:srcRect/>
          <a:stretch>
            <a:fillRect/>
          </a:stretch>
        </p:blipFill>
        <p:spPr bwMode="auto">
          <a:xfrm>
            <a:off x="1801813" y="10668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304800" y="0"/>
            <a:ext cx="8458200" cy="1447800"/>
          </a:xfrm>
          <a:prstGeom prst="rect">
            <a:avLst/>
          </a:prstGeom>
          <a:noFill/>
          <a:ln w="38100">
            <a:noFill/>
            <a:miter lim="800000"/>
            <a:headEnd/>
            <a:tailEnd/>
          </a:ln>
        </p:spPr>
        <p:txBody>
          <a:bodyPr anchor="ctr"/>
          <a:lstStyle/>
          <a:p>
            <a:pPr eaLnBrk="1" hangingPunct="1"/>
            <a:r>
              <a:rPr lang="en-US" sz="3200">
                <a:solidFill>
                  <a:srgbClr val="A50021"/>
                </a:solidFill>
              </a:rPr>
              <a:t>same aquifer: </a:t>
            </a:r>
            <a:r>
              <a:rPr lang="en-US" sz="3200" b="1">
                <a:solidFill>
                  <a:schemeClr val="accent2"/>
                </a:solidFill>
              </a:rPr>
              <a:t>unconfined and confined</a:t>
            </a:r>
            <a:r>
              <a:rPr lang="en-US" sz="3200">
                <a:solidFill>
                  <a:srgbClr val="A50021"/>
                </a:solidFill>
              </a:rPr>
              <a:t/>
            </a:r>
            <a:br>
              <a:rPr lang="en-US" sz="3200">
                <a:solidFill>
                  <a:srgbClr val="A50021"/>
                </a:solidFill>
              </a:rPr>
            </a:br>
            <a:endParaRPr lang="en-US" sz="3200">
              <a:solidFill>
                <a:schemeClr val="tx2"/>
              </a:solidFill>
            </a:endParaRPr>
          </a:p>
        </p:txBody>
      </p:sp>
      <p:pic>
        <p:nvPicPr>
          <p:cNvPr id="41987" name="Picture 5" descr="aquifers confined-unconfined dipping"/>
          <p:cNvPicPr>
            <a:picLocks noChangeAspect="1" noChangeArrowheads="1"/>
          </p:cNvPicPr>
          <p:nvPr/>
        </p:nvPicPr>
        <p:blipFill>
          <a:blip r:embed="rId3" cstate="print"/>
          <a:srcRect/>
          <a:stretch>
            <a:fillRect/>
          </a:stretch>
        </p:blipFill>
        <p:spPr bwMode="auto">
          <a:xfrm>
            <a:off x="381000" y="914400"/>
            <a:ext cx="8839200" cy="5584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7"/>
          <p:cNvPicPr>
            <a:picLocks noChangeAspect="1" noChangeArrowheads="1"/>
          </p:cNvPicPr>
          <p:nvPr/>
        </p:nvPicPr>
        <p:blipFill>
          <a:blip r:embed="rId2" cstate="print"/>
          <a:srcRect/>
          <a:stretch>
            <a:fillRect/>
          </a:stretch>
        </p:blipFill>
        <p:spPr bwMode="auto">
          <a:xfrm>
            <a:off x="381000" y="457200"/>
            <a:ext cx="8153400" cy="5838825"/>
          </a:xfrm>
          <a:prstGeom prst="rect">
            <a:avLst/>
          </a:prstGeom>
          <a:noFill/>
          <a:ln w="9525">
            <a:noFill/>
            <a:miter lim="800000"/>
            <a:headEnd/>
            <a:tailEnd/>
          </a:ln>
        </p:spPr>
      </p:pic>
      <p:sp>
        <p:nvSpPr>
          <p:cNvPr id="43011" name="Text Box 3"/>
          <p:cNvSpPr txBox="1">
            <a:spLocks noChangeArrowheads="1"/>
          </p:cNvSpPr>
          <p:nvPr/>
        </p:nvSpPr>
        <p:spPr bwMode="auto">
          <a:xfrm>
            <a:off x="5334000" y="473075"/>
            <a:ext cx="2957513" cy="579438"/>
          </a:xfrm>
          <a:prstGeom prst="rect">
            <a:avLst/>
          </a:prstGeom>
          <a:noFill/>
          <a:ln w="9525">
            <a:noFill/>
            <a:miter lim="800000"/>
            <a:headEnd/>
            <a:tailEnd/>
          </a:ln>
        </p:spPr>
        <p:txBody>
          <a:bodyPr wrap="none">
            <a:spAutoFit/>
          </a:bodyPr>
          <a:lstStyle/>
          <a:p>
            <a:pPr algn="l" eaLnBrk="1" hangingPunct="1"/>
            <a:r>
              <a:rPr lang="en-US" sz="3200" b="1">
                <a:solidFill>
                  <a:srgbClr val="FF0000"/>
                </a:solidFill>
              </a:rPr>
              <a:t>Major aquifers</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76200"/>
            <a:ext cx="8458200" cy="1447800"/>
          </a:xfrm>
          <a:noFill/>
        </p:spPr>
        <p:txBody>
          <a:bodyPr/>
          <a:lstStyle/>
          <a:p>
            <a:pPr eaLnBrk="1" hangingPunct="1"/>
            <a:r>
              <a:rPr lang="en-US" sz="2800" smtClean="0">
                <a:solidFill>
                  <a:srgbClr val="A50021"/>
                </a:solidFill>
              </a:rPr>
              <a:t>same location: </a:t>
            </a:r>
            <a:r>
              <a:rPr lang="en-US" sz="2800" b="1" smtClean="0">
                <a:solidFill>
                  <a:schemeClr val="accent2"/>
                </a:solidFill>
              </a:rPr>
              <a:t>confined and unconfined aquifers</a:t>
            </a:r>
            <a:r>
              <a:rPr lang="en-US" sz="2800" smtClean="0">
                <a:solidFill>
                  <a:srgbClr val="A50021"/>
                </a:solidFill>
              </a:rPr>
              <a:t/>
            </a:r>
            <a:br>
              <a:rPr lang="en-US" sz="2800" smtClean="0">
                <a:solidFill>
                  <a:srgbClr val="A50021"/>
                </a:solidFill>
              </a:rPr>
            </a:br>
            <a:endParaRPr lang="en-US" sz="2800" smtClean="0"/>
          </a:p>
        </p:txBody>
      </p:sp>
      <p:pic>
        <p:nvPicPr>
          <p:cNvPr id="44035" name="Picture 4" descr="aquifers confined-unconfined"/>
          <p:cNvPicPr>
            <a:picLocks noChangeAspect="1" noChangeArrowheads="1"/>
          </p:cNvPicPr>
          <p:nvPr/>
        </p:nvPicPr>
        <p:blipFill>
          <a:blip r:embed="rId3" cstate="print"/>
          <a:srcRect/>
          <a:stretch>
            <a:fillRect/>
          </a:stretch>
        </p:blipFill>
        <p:spPr bwMode="auto">
          <a:xfrm>
            <a:off x="1801813" y="1116013"/>
            <a:ext cx="5538787" cy="52847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762000"/>
            <a:ext cx="8229600" cy="1143000"/>
          </a:xfrm>
        </p:spPr>
        <p:txBody>
          <a:bodyPr/>
          <a:lstStyle/>
          <a:p>
            <a:pPr eaLnBrk="1" hangingPunct="1"/>
            <a:r>
              <a:rPr lang="en-US" sz="6000" b="1" smtClean="0">
                <a:solidFill>
                  <a:schemeClr val="accent2"/>
                </a:solidFill>
              </a:rPr>
              <a:t>Outline</a:t>
            </a:r>
          </a:p>
        </p:txBody>
      </p:sp>
      <p:sp>
        <p:nvSpPr>
          <p:cNvPr id="45059" name="Rectangle 3"/>
          <p:cNvSpPr>
            <a:spLocks noGrp="1" noChangeArrowheads="1"/>
          </p:cNvSpPr>
          <p:nvPr>
            <p:ph type="body" idx="1"/>
          </p:nvPr>
        </p:nvSpPr>
        <p:spPr>
          <a:xfrm>
            <a:off x="457200" y="2514600"/>
            <a:ext cx="8229600" cy="3611563"/>
          </a:xfrm>
        </p:spPr>
        <p:txBody>
          <a:bodyPr/>
          <a:lstStyle/>
          <a:p>
            <a:pPr eaLnBrk="1" hangingPunct="1"/>
            <a:r>
              <a:rPr lang="en-US" sz="4000" b="1" smtClean="0"/>
              <a:t>Yay for aquifers!</a:t>
            </a:r>
          </a:p>
          <a:p>
            <a:pPr eaLnBrk="1" hangingPunct="1"/>
            <a:r>
              <a:rPr lang="en-US" sz="4000" b="1" smtClean="0"/>
              <a:t>Definitions</a:t>
            </a:r>
          </a:p>
          <a:p>
            <a:pPr eaLnBrk="1" hangingPunct="1"/>
            <a:r>
              <a:rPr lang="en-US" sz="4000" b="1" smtClean="0">
                <a:solidFill>
                  <a:srgbClr val="FF3300"/>
                </a:solidFill>
              </a:rPr>
              <a:t>Flow through an aquifer</a:t>
            </a:r>
          </a:p>
          <a:p>
            <a:pPr eaLnBrk="1" hangingPunct="1"/>
            <a:r>
              <a:rPr lang="en-US" sz="4000" b="1" smtClean="0"/>
              <a:t>Pumping an aquifer</a:t>
            </a:r>
          </a:p>
        </p:txBody>
      </p:sp>
      <p:pic>
        <p:nvPicPr>
          <p:cNvPr id="45060" name="Picture 4" descr="bigtex"/>
          <p:cNvPicPr>
            <a:picLocks noChangeAspect="1" noChangeArrowheads="1"/>
          </p:cNvPicPr>
          <p:nvPr/>
        </p:nvPicPr>
        <p:blipFill>
          <a:blip r:embed="rId2" cstate="print"/>
          <a:srcRect/>
          <a:stretch>
            <a:fillRect/>
          </a:stretch>
        </p:blipFill>
        <p:spPr bwMode="auto">
          <a:xfrm>
            <a:off x="325438" y="152400"/>
            <a:ext cx="2036762" cy="220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3179763" y="152400"/>
            <a:ext cx="4186237" cy="6583363"/>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1955800" y="609600"/>
            <a:ext cx="4930775" cy="2998788"/>
          </a:xfrm>
          <a:prstGeom prst="rect">
            <a:avLst/>
          </a:prstGeom>
          <a:noFill/>
          <a:ln w="9525">
            <a:noFill/>
            <a:miter lim="800000"/>
            <a:headEnd/>
            <a:tailEnd/>
          </a:ln>
        </p:spPr>
      </p:pic>
      <p:sp>
        <p:nvSpPr>
          <p:cNvPr id="100356" name="Rectangle 4"/>
          <p:cNvSpPr>
            <a:spLocks noChangeArrowheads="1"/>
          </p:cNvSpPr>
          <p:nvPr/>
        </p:nvSpPr>
        <p:spPr bwMode="auto">
          <a:xfrm>
            <a:off x="304800" y="2819400"/>
            <a:ext cx="1574800" cy="457200"/>
          </a:xfrm>
          <a:prstGeom prst="rect">
            <a:avLst/>
          </a:prstGeom>
          <a:noFill/>
          <a:ln w="9525">
            <a:noFill/>
            <a:miter lim="800000"/>
            <a:headEnd/>
            <a:tailEnd/>
          </a:ln>
        </p:spPr>
        <p:txBody>
          <a:bodyPr wrap="none">
            <a:spAutoFit/>
          </a:bodyPr>
          <a:lstStyle/>
          <a:p>
            <a:pPr algn="l"/>
            <a:r>
              <a:rPr lang="en-US" sz="2400" b="1">
                <a:solidFill>
                  <a:srgbClr val="0000CC"/>
                </a:solidFill>
              </a:rPr>
              <a:t>Recharge</a:t>
            </a:r>
            <a:endParaRPr lang="en-US" sz="2000">
              <a:solidFill>
                <a:srgbClr val="0000CC"/>
              </a:solidFill>
            </a:endParaRPr>
          </a:p>
        </p:txBody>
      </p:sp>
      <p:pic>
        <p:nvPicPr>
          <p:cNvPr id="100357" name="Picture 5"/>
          <p:cNvPicPr>
            <a:picLocks noChangeAspect="1" noChangeArrowheads="1"/>
          </p:cNvPicPr>
          <p:nvPr/>
        </p:nvPicPr>
        <p:blipFill>
          <a:blip r:embed="rId5" cstate="print"/>
          <a:srcRect/>
          <a:stretch>
            <a:fillRect/>
          </a:stretch>
        </p:blipFill>
        <p:spPr bwMode="auto">
          <a:xfrm>
            <a:off x="2438400" y="3581400"/>
            <a:ext cx="5029200" cy="2352675"/>
          </a:xfrm>
          <a:prstGeom prst="rect">
            <a:avLst/>
          </a:prstGeom>
          <a:noFill/>
          <a:ln w="9525">
            <a:noFill/>
            <a:miter lim="800000"/>
            <a:headEnd/>
            <a:tailEnd/>
          </a:ln>
        </p:spPr>
      </p:pic>
      <p:sp>
        <p:nvSpPr>
          <p:cNvPr id="100358" name="Rectangle 6"/>
          <p:cNvSpPr>
            <a:spLocks noChangeArrowheads="1"/>
          </p:cNvSpPr>
          <p:nvPr/>
        </p:nvSpPr>
        <p:spPr bwMode="auto">
          <a:xfrm>
            <a:off x="1117600" y="4038600"/>
            <a:ext cx="1250950" cy="457200"/>
          </a:xfrm>
          <a:prstGeom prst="rect">
            <a:avLst/>
          </a:prstGeom>
          <a:noFill/>
          <a:ln w="9525">
            <a:noFill/>
            <a:miter lim="800000"/>
            <a:headEnd/>
            <a:tailEnd/>
          </a:ln>
        </p:spPr>
        <p:txBody>
          <a:bodyPr wrap="none">
            <a:spAutoFit/>
          </a:bodyPr>
          <a:lstStyle/>
          <a:p>
            <a:pPr algn="l"/>
            <a:r>
              <a:rPr lang="en-US" sz="2400" b="1">
                <a:solidFill>
                  <a:srgbClr val="0000CC"/>
                </a:solidFill>
              </a:rPr>
              <a:t>Aquifer</a:t>
            </a:r>
            <a:endParaRPr lang="en-US" sz="2000">
              <a:solidFill>
                <a:srgbClr val="0000CC"/>
              </a:solidFill>
            </a:endParaRPr>
          </a:p>
        </p:txBody>
      </p:sp>
      <p:pic>
        <p:nvPicPr>
          <p:cNvPr id="100359" name="Picture 7"/>
          <p:cNvPicPr>
            <a:picLocks noChangeAspect="1" noChangeArrowheads="1"/>
          </p:cNvPicPr>
          <p:nvPr/>
        </p:nvPicPr>
        <p:blipFill>
          <a:blip r:embed="rId6" cstate="print"/>
          <a:srcRect/>
          <a:stretch>
            <a:fillRect/>
          </a:stretch>
        </p:blipFill>
        <p:spPr bwMode="auto">
          <a:xfrm>
            <a:off x="2413000" y="5105400"/>
            <a:ext cx="1752600" cy="1135063"/>
          </a:xfrm>
          <a:prstGeom prst="rect">
            <a:avLst/>
          </a:prstGeom>
          <a:noFill/>
          <a:ln w="9525">
            <a:noFill/>
            <a:miter lim="800000"/>
            <a:headEnd/>
            <a:tailEnd/>
          </a:ln>
        </p:spPr>
      </p:pic>
      <p:sp>
        <p:nvSpPr>
          <p:cNvPr id="100360" name="Rectangle 8"/>
          <p:cNvSpPr>
            <a:spLocks noChangeArrowheads="1"/>
          </p:cNvSpPr>
          <p:nvPr/>
        </p:nvSpPr>
        <p:spPr bwMode="auto">
          <a:xfrm>
            <a:off x="876300" y="4876800"/>
            <a:ext cx="1485900" cy="457200"/>
          </a:xfrm>
          <a:prstGeom prst="rect">
            <a:avLst/>
          </a:prstGeom>
          <a:noFill/>
          <a:ln w="9525">
            <a:noFill/>
            <a:miter lim="800000"/>
            <a:headEnd/>
            <a:tailEnd/>
          </a:ln>
        </p:spPr>
        <p:txBody>
          <a:bodyPr wrap="none">
            <a:spAutoFit/>
          </a:bodyPr>
          <a:lstStyle/>
          <a:p>
            <a:pPr algn="l"/>
            <a:r>
              <a:rPr lang="en-US" sz="2400" b="1">
                <a:solidFill>
                  <a:srgbClr val="0000CC"/>
                </a:solidFill>
              </a:rPr>
              <a:t>Pumping</a:t>
            </a:r>
            <a:endParaRPr lang="en-US" sz="2000">
              <a:solidFill>
                <a:srgbClr val="0000CC"/>
              </a:solidFill>
            </a:endParaRPr>
          </a:p>
        </p:txBody>
      </p:sp>
      <p:pic>
        <p:nvPicPr>
          <p:cNvPr id="100361" name="Picture 9"/>
          <p:cNvPicPr>
            <a:picLocks noChangeAspect="1" noChangeArrowheads="1"/>
          </p:cNvPicPr>
          <p:nvPr/>
        </p:nvPicPr>
        <p:blipFill>
          <a:blip r:embed="rId7" cstate="print"/>
          <a:srcRect/>
          <a:stretch>
            <a:fillRect/>
          </a:stretch>
        </p:blipFill>
        <p:spPr bwMode="auto">
          <a:xfrm>
            <a:off x="3937000" y="3962400"/>
            <a:ext cx="825500" cy="533400"/>
          </a:xfrm>
          <a:prstGeom prst="rect">
            <a:avLst/>
          </a:prstGeom>
          <a:noFill/>
          <a:ln w="9525">
            <a:noFill/>
            <a:miter lim="800000"/>
            <a:headEnd/>
            <a:tailEnd/>
          </a:ln>
        </p:spPr>
      </p:pic>
      <p:sp>
        <p:nvSpPr>
          <p:cNvPr id="46090" name="Oval 10"/>
          <p:cNvSpPr>
            <a:spLocks noChangeArrowheads="1"/>
          </p:cNvSpPr>
          <p:nvPr/>
        </p:nvSpPr>
        <p:spPr bwMode="auto">
          <a:xfrm>
            <a:off x="6858000" y="4267200"/>
            <a:ext cx="152400" cy="228600"/>
          </a:xfrm>
          <a:prstGeom prst="ellipse">
            <a:avLst/>
          </a:prstGeom>
          <a:solidFill>
            <a:schemeClr val="bg2"/>
          </a:solidFill>
          <a:ln w="9525">
            <a:solidFill>
              <a:schemeClr val="tx1"/>
            </a:solidFill>
            <a:round/>
            <a:headEnd/>
            <a:tailEnd/>
          </a:ln>
        </p:spPr>
        <p:txBody>
          <a:bodyPr wrap="none" anchor="ctr"/>
          <a:lstStyle/>
          <a:p>
            <a:endParaRPr lang="en-US"/>
          </a:p>
        </p:txBody>
      </p:sp>
      <p:sp>
        <p:nvSpPr>
          <p:cNvPr id="46091" name="Freeform 11"/>
          <p:cNvSpPr>
            <a:spLocks/>
          </p:cNvSpPr>
          <p:nvPr/>
        </p:nvSpPr>
        <p:spPr bwMode="auto">
          <a:xfrm>
            <a:off x="7086600" y="48768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6092" name="Freeform 12"/>
          <p:cNvSpPr>
            <a:spLocks/>
          </p:cNvSpPr>
          <p:nvPr/>
        </p:nvSpPr>
        <p:spPr bwMode="auto">
          <a:xfrm>
            <a:off x="7010400" y="51816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6093" name="Freeform 13"/>
          <p:cNvSpPr>
            <a:spLocks/>
          </p:cNvSpPr>
          <p:nvPr/>
        </p:nvSpPr>
        <p:spPr bwMode="auto">
          <a:xfrm>
            <a:off x="7162800" y="54864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6094" name="Freeform 14"/>
          <p:cNvSpPr>
            <a:spLocks/>
          </p:cNvSpPr>
          <p:nvPr/>
        </p:nvSpPr>
        <p:spPr bwMode="auto">
          <a:xfrm>
            <a:off x="7086600" y="57912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6095" name="Freeform 15"/>
          <p:cNvSpPr>
            <a:spLocks/>
          </p:cNvSpPr>
          <p:nvPr/>
        </p:nvSpPr>
        <p:spPr bwMode="auto">
          <a:xfrm>
            <a:off x="7239000" y="59436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6096" name="Freeform 16"/>
          <p:cNvSpPr>
            <a:spLocks/>
          </p:cNvSpPr>
          <p:nvPr/>
        </p:nvSpPr>
        <p:spPr bwMode="auto">
          <a:xfrm>
            <a:off x="6653213" y="6176963"/>
            <a:ext cx="1208087" cy="444500"/>
          </a:xfrm>
          <a:custGeom>
            <a:avLst/>
            <a:gdLst>
              <a:gd name="T0" fmla="*/ 740925592 w 761"/>
              <a:gd name="T1" fmla="*/ 83165939 h 280"/>
              <a:gd name="T2" fmla="*/ 257055848 w 761"/>
              <a:gd name="T3" fmla="*/ 173891549 h 280"/>
              <a:gd name="T4" fmla="*/ 400703855 w 761"/>
              <a:gd name="T5" fmla="*/ 279736527 h 280"/>
              <a:gd name="T6" fmla="*/ 173889909 w 761"/>
              <a:gd name="T7" fmla="*/ 393144303 h 280"/>
              <a:gd name="T8" fmla="*/ 0 w 761"/>
              <a:gd name="T9" fmla="*/ 529232780 h 280"/>
              <a:gd name="T10" fmla="*/ 521671365 w 761"/>
              <a:gd name="T11" fmla="*/ 672882418 h 280"/>
              <a:gd name="T12" fmla="*/ 937497833 w 761"/>
              <a:gd name="T13" fmla="*/ 680442089 h 280"/>
              <a:gd name="T14" fmla="*/ 1232355104 w 761"/>
              <a:gd name="T15" fmla="*/ 688003348 h 280"/>
              <a:gd name="T16" fmla="*/ 1738907329 w 761"/>
              <a:gd name="T17" fmla="*/ 680442089 h 280"/>
              <a:gd name="T18" fmla="*/ 1761587925 w 761"/>
              <a:gd name="T19" fmla="*/ 612397106 h 280"/>
              <a:gd name="T20" fmla="*/ 1731346072 w 761"/>
              <a:gd name="T21" fmla="*/ 544353711 h 280"/>
              <a:gd name="T22" fmla="*/ 1837192556 w 761"/>
              <a:gd name="T23" fmla="*/ 438507195 h 280"/>
              <a:gd name="T24" fmla="*/ 1897676262 w 761"/>
              <a:gd name="T25" fmla="*/ 400703975 h 280"/>
              <a:gd name="T26" fmla="*/ 1837192556 w 761"/>
              <a:gd name="T27" fmla="*/ 272176856 h 280"/>
              <a:gd name="T28" fmla="*/ 1791829777 w 761"/>
              <a:gd name="T29" fmla="*/ 241934994 h 280"/>
              <a:gd name="T30" fmla="*/ 1746466998 w 761"/>
              <a:gd name="T31" fmla="*/ 226814063 h 280"/>
              <a:gd name="T32" fmla="*/ 1300400066 w 761"/>
              <a:gd name="T33" fmla="*/ 234373735 h 280"/>
              <a:gd name="T34" fmla="*/ 1224795435 w 761"/>
              <a:gd name="T35" fmla="*/ 83165939 h 280"/>
              <a:gd name="T36" fmla="*/ 1164311729 w 761"/>
              <a:gd name="T37" fmla="*/ 45362805 h 280"/>
              <a:gd name="T38" fmla="*/ 1141629546 w 761"/>
              <a:gd name="T39" fmla="*/ 37801546 h 280"/>
              <a:gd name="T40" fmla="*/ 672880629 w 761"/>
              <a:gd name="T41" fmla="*/ 68043420 h 280"/>
              <a:gd name="T42" fmla="*/ 740925592 w 761"/>
              <a:gd name="T43" fmla="*/ 83165939 h 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1"/>
              <a:gd name="T67" fmla="*/ 0 h 280"/>
              <a:gd name="T68" fmla="*/ 761 w 761"/>
              <a:gd name="T69" fmla="*/ 280 h 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1" h="280">
                <a:moveTo>
                  <a:pt x="294" y="33"/>
                </a:moveTo>
                <a:cubicBezTo>
                  <a:pt x="221" y="34"/>
                  <a:pt x="137" y="0"/>
                  <a:pt x="102" y="69"/>
                </a:cubicBezTo>
                <a:cubicBezTo>
                  <a:pt x="107" y="110"/>
                  <a:pt x="124" y="107"/>
                  <a:pt x="159" y="111"/>
                </a:cubicBezTo>
                <a:cubicBezTo>
                  <a:pt x="148" y="155"/>
                  <a:pt x="106" y="154"/>
                  <a:pt x="69" y="156"/>
                </a:cubicBezTo>
                <a:cubicBezTo>
                  <a:pt x="40" y="166"/>
                  <a:pt x="20" y="190"/>
                  <a:pt x="0" y="210"/>
                </a:cubicBezTo>
                <a:cubicBezTo>
                  <a:pt x="12" y="280"/>
                  <a:pt x="178" y="266"/>
                  <a:pt x="207" y="267"/>
                </a:cubicBezTo>
                <a:cubicBezTo>
                  <a:pt x="262" y="268"/>
                  <a:pt x="317" y="269"/>
                  <a:pt x="372" y="270"/>
                </a:cubicBezTo>
                <a:cubicBezTo>
                  <a:pt x="411" y="271"/>
                  <a:pt x="450" y="272"/>
                  <a:pt x="489" y="273"/>
                </a:cubicBezTo>
                <a:cubicBezTo>
                  <a:pt x="556" y="272"/>
                  <a:pt x="623" y="277"/>
                  <a:pt x="690" y="270"/>
                </a:cubicBezTo>
                <a:cubicBezTo>
                  <a:pt x="699" y="269"/>
                  <a:pt x="699" y="243"/>
                  <a:pt x="699" y="243"/>
                </a:cubicBezTo>
                <a:cubicBezTo>
                  <a:pt x="696" y="233"/>
                  <a:pt x="690" y="226"/>
                  <a:pt x="687" y="216"/>
                </a:cubicBezTo>
                <a:cubicBezTo>
                  <a:pt x="696" y="184"/>
                  <a:pt x="703" y="192"/>
                  <a:pt x="729" y="174"/>
                </a:cubicBezTo>
                <a:cubicBezTo>
                  <a:pt x="737" y="169"/>
                  <a:pt x="753" y="159"/>
                  <a:pt x="753" y="159"/>
                </a:cubicBezTo>
                <a:cubicBezTo>
                  <a:pt x="761" y="135"/>
                  <a:pt x="745" y="124"/>
                  <a:pt x="729" y="108"/>
                </a:cubicBezTo>
                <a:cubicBezTo>
                  <a:pt x="724" y="103"/>
                  <a:pt x="718" y="98"/>
                  <a:pt x="711" y="96"/>
                </a:cubicBezTo>
                <a:cubicBezTo>
                  <a:pt x="705" y="94"/>
                  <a:pt x="693" y="90"/>
                  <a:pt x="693" y="90"/>
                </a:cubicBezTo>
                <a:cubicBezTo>
                  <a:pt x="627" y="93"/>
                  <a:pt x="583" y="95"/>
                  <a:pt x="516" y="93"/>
                </a:cubicBezTo>
                <a:cubicBezTo>
                  <a:pt x="489" y="75"/>
                  <a:pt x="498" y="58"/>
                  <a:pt x="486" y="33"/>
                </a:cubicBezTo>
                <a:cubicBezTo>
                  <a:pt x="479" y="20"/>
                  <a:pt x="478" y="23"/>
                  <a:pt x="462" y="18"/>
                </a:cubicBezTo>
                <a:cubicBezTo>
                  <a:pt x="459" y="17"/>
                  <a:pt x="453" y="15"/>
                  <a:pt x="453" y="15"/>
                </a:cubicBezTo>
                <a:cubicBezTo>
                  <a:pt x="389" y="17"/>
                  <a:pt x="329" y="17"/>
                  <a:pt x="267" y="27"/>
                </a:cubicBezTo>
                <a:cubicBezTo>
                  <a:pt x="281" y="36"/>
                  <a:pt x="272" y="33"/>
                  <a:pt x="294" y="33"/>
                </a:cubicBezTo>
                <a:close/>
              </a:path>
            </a:pathLst>
          </a:custGeom>
          <a:solidFill>
            <a:srgbClr val="0099CC"/>
          </a:solidFill>
          <a:ln w="9525">
            <a:solidFill>
              <a:srgbClr val="0099CC"/>
            </a:solidFill>
            <a:round/>
            <a:headEnd/>
            <a:tailEnd/>
          </a:ln>
        </p:spPr>
        <p:txBody>
          <a:bodyPr/>
          <a:lstStyle/>
          <a:p>
            <a:endParaRPr lang="en-US"/>
          </a:p>
        </p:txBody>
      </p:sp>
      <p:sp>
        <p:nvSpPr>
          <p:cNvPr id="100369" name="Rectangle 17"/>
          <p:cNvSpPr>
            <a:spLocks noChangeArrowheads="1"/>
          </p:cNvSpPr>
          <p:nvPr/>
        </p:nvSpPr>
        <p:spPr bwMode="auto">
          <a:xfrm>
            <a:off x="7620000" y="2438400"/>
            <a:ext cx="1231900" cy="1187450"/>
          </a:xfrm>
          <a:prstGeom prst="rect">
            <a:avLst/>
          </a:prstGeom>
          <a:noFill/>
          <a:ln w="9525">
            <a:noFill/>
            <a:miter lim="800000"/>
            <a:headEnd/>
            <a:tailEnd/>
          </a:ln>
        </p:spPr>
        <p:txBody>
          <a:bodyPr wrap="none">
            <a:spAutoFit/>
          </a:bodyPr>
          <a:lstStyle/>
          <a:p>
            <a:r>
              <a:rPr lang="en-US" sz="2400" b="1">
                <a:solidFill>
                  <a:srgbClr val="0000CC"/>
                </a:solidFill>
              </a:rPr>
              <a:t>Spring/</a:t>
            </a:r>
          </a:p>
          <a:p>
            <a:r>
              <a:rPr lang="en-US" sz="2400" b="1">
                <a:solidFill>
                  <a:srgbClr val="0000CC"/>
                </a:solidFill>
              </a:rPr>
              <a:t>base</a:t>
            </a:r>
          </a:p>
          <a:p>
            <a:r>
              <a:rPr lang="en-US" sz="2400" b="1">
                <a:solidFill>
                  <a:srgbClr val="0000CC"/>
                </a:solidFill>
              </a:rPr>
              <a:t>flow</a:t>
            </a:r>
            <a:endParaRPr lang="en-US" sz="2000">
              <a:solidFill>
                <a:srgbClr val="0000CC"/>
              </a:solidFill>
            </a:endParaRPr>
          </a:p>
        </p:txBody>
      </p:sp>
      <p:sp>
        <p:nvSpPr>
          <p:cNvPr id="100370" name="Oval 18"/>
          <p:cNvSpPr>
            <a:spLocks noChangeArrowheads="1"/>
          </p:cNvSpPr>
          <p:nvPr/>
        </p:nvSpPr>
        <p:spPr bwMode="auto">
          <a:xfrm rot="-1185007">
            <a:off x="6781800" y="4038600"/>
            <a:ext cx="1143000" cy="2667000"/>
          </a:xfrm>
          <a:prstGeom prst="ellipse">
            <a:avLst/>
          </a:prstGeom>
          <a:noFill/>
          <a:ln w="76200">
            <a:solidFill>
              <a:srgbClr val="CCCC00"/>
            </a:solidFill>
            <a:round/>
            <a:headEnd/>
            <a:tailEnd/>
          </a:ln>
        </p:spPr>
        <p:txBody>
          <a:bodyPr wrap="none" anchor="ctr"/>
          <a:lstStyle/>
          <a:p>
            <a:endParaRPr lang="en-US"/>
          </a:p>
        </p:txBody>
      </p:sp>
      <p:sp>
        <p:nvSpPr>
          <p:cNvPr id="100371" name="Line 19"/>
          <p:cNvSpPr>
            <a:spLocks noChangeShapeType="1"/>
          </p:cNvSpPr>
          <p:nvPr/>
        </p:nvSpPr>
        <p:spPr bwMode="auto">
          <a:xfrm flipV="1">
            <a:off x="7772400" y="3733800"/>
            <a:ext cx="381000" cy="1143000"/>
          </a:xfrm>
          <a:prstGeom prst="line">
            <a:avLst/>
          </a:prstGeom>
          <a:noFill/>
          <a:ln w="76200">
            <a:solidFill>
              <a:srgbClr val="CCCC00"/>
            </a:solidFill>
            <a:round/>
            <a:headEnd/>
            <a:tailEnd/>
          </a:ln>
        </p:spPr>
        <p:txBody>
          <a:bodyPr/>
          <a:lstStyle/>
          <a:p>
            <a:endParaRPr lang="en-US"/>
          </a:p>
        </p:txBody>
      </p:sp>
      <p:sp>
        <p:nvSpPr>
          <p:cNvPr id="46100" name="Text Box 20"/>
          <p:cNvSpPr txBox="1">
            <a:spLocks noChangeArrowheads="1"/>
          </p:cNvSpPr>
          <p:nvPr/>
        </p:nvSpPr>
        <p:spPr bwMode="auto">
          <a:xfrm>
            <a:off x="304800" y="282575"/>
            <a:ext cx="2981325" cy="1311275"/>
          </a:xfrm>
          <a:prstGeom prst="rect">
            <a:avLst/>
          </a:prstGeom>
          <a:noFill/>
          <a:ln w="9525">
            <a:noFill/>
            <a:miter lim="800000"/>
            <a:headEnd/>
            <a:tailEnd/>
          </a:ln>
        </p:spPr>
        <p:txBody>
          <a:bodyPr wrap="none">
            <a:spAutoFit/>
          </a:bodyPr>
          <a:lstStyle/>
          <a:p>
            <a:pPr algn="l"/>
            <a:r>
              <a:rPr lang="en-US" sz="4000">
                <a:solidFill>
                  <a:srgbClr val="0099CC"/>
                </a:solidFill>
              </a:rPr>
              <a:t>Your aquifer</a:t>
            </a:r>
          </a:p>
          <a:p>
            <a:pPr algn="l"/>
            <a:r>
              <a:rPr lang="en-US" sz="4000">
                <a:solidFill>
                  <a:srgbClr val="0099CC"/>
                </a:solidFill>
              </a:rPr>
              <a:t>as a bathtub</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anim calcmode="lin" valueType="num">
                                      <p:cBhvr additive="base">
                                        <p:cTn id="7" dur="500" fill="hold"/>
                                        <p:tgtEl>
                                          <p:spTgt spid="100357"/>
                                        </p:tgtEl>
                                        <p:attrNameLst>
                                          <p:attrName>ppt_x</p:attrName>
                                        </p:attrNameLst>
                                      </p:cBhvr>
                                      <p:tavLst>
                                        <p:tav tm="0">
                                          <p:val>
                                            <p:strVal val="0-#ppt_w/2"/>
                                          </p:val>
                                        </p:tav>
                                        <p:tav tm="100000">
                                          <p:val>
                                            <p:strVal val="#ppt_x"/>
                                          </p:val>
                                        </p:tav>
                                      </p:tavLst>
                                    </p:anim>
                                    <p:anim calcmode="lin" valueType="num">
                                      <p:cBhvr additive="base">
                                        <p:cTn id="8" dur="500" fill="hold"/>
                                        <p:tgtEl>
                                          <p:spTgt spid="1003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0358"/>
                                        </p:tgtEl>
                                        <p:attrNameLst>
                                          <p:attrName>style.visibility</p:attrName>
                                        </p:attrNameLst>
                                      </p:cBhvr>
                                      <p:to>
                                        <p:strVal val="visible"/>
                                      </p:to>
                                    </p:set>
                                    <p:anim calcmode="lin" valueType="num">
                                      <p:cBhvr additive="base">
                                        <p:cTn id="12" dur="500" fill="hold"/>
                                        <p:tgtEl>
                                          <p:spTgt spid="100358"/>
                                        </p:tgtEl>
                                        <p:attrNameLst>
                                          <p:attrName>ppt_x</p:attrName>
                                        </p:attrNameLst>
                                      </p:cBhvr>
                                      <p:tavLst>
                                        <p:tav tm="0">
                                          <p:val>
                                            <p:strVal val="0-#ppt_w/2"/>
                                          </p:val>
                                        </p:tav>
                                        <p:tav tm="100000">
                                          <p:val>
                                            <p:strVal val="#ppt_x"/>
                                          </p:val>
                                        </p:tav>
                                      </p:tavLst>
                                    </p:anim>
                                    <p:anim calcmode="lin" valueType="num">
                                      <p:cBhvr additive="base">
                                        <p:cTn id="13"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0355"/>
                                        </p:tgtEl>
                                        <p:attrNameLst>
                                          <p:attrName>style.visibility</p:attrName>
                                        </p:attrNameLst>
                                      </p:cBhvr>
                                      <p:to>
                                        <p:strVal val="visible"/>
                                      </p:to>
                                    </p:set>
                                    <p:anim calcmode="lin" valueType="num">
                                      <p:cBhvr additive="base">
                                        <p:cTn id="18" dur="500" fill="hold"/>
                                        <p:tgtEl>
                                          <p:spTgt spid="100355"/>
                                        </p:tgtEl>
                                        <p:attrNameLst>
                                          <p:attrName>ppt_x</p:attrName>
                                        </p:attrNameLst>
                                      </p:cBhvr>
                                      <p:tavLst>
                                        <p:tav tm="0">
                                          <p:val>
                                            <p:strVal val="0-#ppt_w/2"/>
                                          </p:val>
                                        </p:tav>
                                        <p:tav tm="100000">
                                          <p:val>
                                            <p:strVal val="#ppt_x"/>
                                          </p:val>
                                        </p:tav>
                                      </p:tavLst>
                                    </p:anim>
                                    <p:anim calcmode="lin" valueType="num">
                                      <p:cBhvr additive="base">
                                        <p:cTn id="19" dur="500" fill="hold"/>
                                        <p:tgtEl>
                                          <p:spTgt spid="10035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00356"/>
                                        </p:tgtEl>
                                        <p:attrNameLst>
                                          <p:attrName>style.visibility</p:attrName>
                                        </p:attrNameLst>
                                      </p:cBhvr>
                                      <p:to>
                                        <p:strVal val="visible"/>
                                      </p:to>
                                    </p:set>
                                    <p:anim calcmode="lin" valueType="num">
                                      <p:cBhvr additive="base">
                                        <p:cTn id="23" dur="500" fill="hold"/>
                                        <p:tgtEl>
                                          <p:spTgt spid="100356"/>
                                        </p:tgtEl>
                                        <p:attrNameLst>
                                          <p:attrName>ppt_x</p:attrName>
                                        </p:attrNameLst>
                                      </p:cBhvr>
                                      <p:tavLst>
                                        <p:tav tm="0">
                                          <p:val>
                                            <p:strVal val="0-#ppt_w/2"/>
                                          </p:val>
                                        </p:tav>
                                        <p:tav tm="100000">
                                          <p:val>
                                            <p:strVal val="#ppt_x"/>
                                          </p:val>
                                        </p:tav>
                                      </p:tavLst>
                                    </p:anim>
                                    <p:anim calcmode="lin" valueType="num">
                                      <p:cBhvr additive="base">
                                        <p:cTn id="24"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0370"/>
                                        </p:tgtEl>
                                        <p:attrNameLst>
                                          <p:attrName>style.visibility</p:attrName>
                                        </p:attrNameLst>
                                      </p:cBhvr>
                                      <p:to>
                                        <p:strVal val="visible"/>
                                      </p:to>
                                    </p:set>
                                    <p:anim calcmode="lin" valueType="num">
                                      <p:cBhvr additive="base">
                                        <p:cTn id="29" dur="500" fill="hold"/>
                                        <p:tgtEl>
                                          <p:spTgt spid="100370"/>
                                        </p:tgtEl>
                                        <p:attrNameLst>
                                          <p:attrName>ppt_x</p:attrName>
                                        </p:attrNameLst>
                                      </p:cBhvr>
                                      <p:tavLst>
                                        <p:tav tm="0">
                                          <p:val>
                                            <p:strVal val="0-#ppt_w/2"/>
                                          </p:val>
                                        </p:tav>
                                        <p:tav tm="100000">
                                          <p:val>
                                            <p:strVal val="#ppt_x"/>
                                          </p:val>
                                        </p:tav>
                                      </p:tavLst>
                                    </p:anim>
                                    <p:anim calcmode="lin" valueType="num">
                                      <p:cBhvr additive="base">
                                        <p:cTn id="30" dur="500" fill="hold"/>
                                        <p:tgtEl>
                                          <p:spTgt spid="10037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0371"/>
                                        </p:tgtEl>
                                        <p:attrNameLst>
                                          <p:attrName>style.visibility</p:attrName>
                                        </p:attrNameLst>
                                      </p:cBhvr>
                                      <p:to>
                                        <p:strVal val="visible"/>
                                      </p:to>
                                    </p:set>
                                    <p:anim calcmode="lin" valueType="num">
                                      <p:cBhvr additive="base">
                                        <p:cTn id="33" dur="500" fill="hold"/>
                                        <p:tgtEl>
                                          <p:spTgt spid="100371"/>
                                        </p:tgtEl>
                                        <p:attrNameLst>
                                          <p:attrName>ppt_x</p:attrName>
                                        </p:attrNameLst>
                                      </p:cBhvr>
                                      <p:tavLst>
                                        <p:tav tm="0">
                                          <p:val>
                                            <p:strVal val="0-#ppt_w/2"/>
                                          </p:val>
                                        </p:tav>
                                        <p:tav tm="100000">
                                          <p:val>
                                            <p:strVal val="#ppt_x"/>
                                          </p:val>
                                        </p:tav>
                                      </p:tavLst>
                                    </p:anim>
                                    <p:anim calcmode="lin" valueType="num">
                                      <p:cBhvr additive="base">
                                        <p:cTn id="34" dur="500" fill="hold"/>
                                        <p:tgtEl>
                                          <p:spTgt spid="100371"/>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100369"/>
                                        </p:tgtEl>
                                        <p:attrNameLst>
                                          <p:attrName>style.visibility</p:attrName>
                                        </p:attrNameLst>
                                      </p:cBhvr>
                                      <p:to>
                                        <p:strVal val="visible"/>
                                      </p:to>
                                    </p:set>
                                    <p:anim calcmode="lin" valueType="num">
                                      <p:cBhvr additive="base">
                                        <p:cTn id="38" dur="500" fill="hold"/>
                                        <p:tgtEl>
                                          <p:spTgt spid="100369"/>
                                        </p:tgtEl>
                                        <p:attrNameLst>
                                          <p:attrName>ppt_x</p:attrName>
                                        </p:attrNameLst>
                                      </p:cBhvr>
                                      <p:tavLst>
                                        <p:tav tm="0">
                                          <p:val>
                                            <p:strVal val="0-#ppt_w/2"/>
                                          </p:val>
                                        </p:tav>
                                        <p:tav tm="100000">
                                          <p:val>
                                            <p:strVal val="#ppt_x"/>
                                          </p:val>
                                        </p:tav>
                                      </p:tavLst>
                                    </p:anim>
                                    <p:anim calcmode="lin" valueType="num">
                                      <p:cBhvr additive="base">
                                        <p:cTn id="39" dur="500" fill="hold"/>
                                        <p:tgtEl>
                                          <p:spTgt spid="10036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0359"/>
                                        </p:tgtEl>
                                        <p:attrNameLst>
                                          <p:attrName>style.visibility</p:attrName>
                                        </p:attrNameLst>
                                      </p:cBhvr>
                                      <p:to>
                                        <p:strVal val="visible"/>
                                      </p:to>
                                    </p:set>
                                    <p:anim calcmode="lin" valueType="num">
                                      <p:cBhvr additive="base">
                                        <p:cTn id="44" dur="500" fill="hold"/>
                                        <p:tgtEl>
                                          <p:spTgt spid="100359"/>
                                        </p:tgtEl>
                                        <p:attrNameLst>
                                          <p:attrName>ppt_x</p:attrName>
                                        </p:attrNameLst>
                                      </p:cBhvr>
                                      <p:tavLst>
                                        <p:tav tm="0">
                                          <p:val>
                                            <p:strVal val="0-#ppt_w/2"/>
                                          </p:val>
                                        </p:tav>
                                        <p:tav tm="100000">
                                          <p:val>
                                            <p:strVal val="#ppt_x"/>
                                          </p:val>
                                        </p:tav>
                                      </p:tavLst>
                                    </p:anim>
                                    <p:anim calcmode="lin" valueType="num">
                                      <p:cBhvr additive="base">
                                        <p:cTn id="45" dur="500" fill="hold"/>
                                        <p:tgtEl>
                                          <p:spTgt spid="100359"/>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100360"/>
                                        </p:tgtEl>
                                        <p:attrNameLst>
                                          <p:attrName>style.visibility</p:attrName>
                                        </p:attrNameLst>
                                      </p:cBhvr>
                                      <p:to>
                                        <p:strVal val="visible"/>
                                      </p:to>
                                    </p:set>
                                    <p:anim calcmode="lin" valueType="num">
                                      <p:cBhvr additive="base">
                                        <p:cTn id="49" dur="500" fill="hold"/>
                                        <p:tgtEl>
                                          <p:spTgt spid="100360"/>
                                        </p:tgtEl>
                                        <p:attrNameLst>
                                          <p:attrName>ppt_x</p:attrName>
                                        </p:attrNameLst>
                                      </p:cBhvr>
                                      <p:tavLst>
                                        <p:tav tm="0">
                                          <p:val>
                                            <p:strVal val="0-#ppt_w/2"/>
                                          </p:val>
                                        </p:tav>
                                        <p:tav tm="100000">
                                          <p:val>
                                            <p:strVal val="#ppt_x"/>
                                          </p:val>
                                        </p:tav>
                                      </p:tavLst>
                                    </p:anim>
                                    <p:anim calcmode="lin" valueType="num">
                                      <p:cBhvr additive="base">
                                        <p:cTn id="50" dur="500" fill="hold"/>
                                        <p:tgtEl>
                                          <p:spTgt spid="10036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00361"/>
                                        </p:tgtEl>
                                        <p:attrNameLst>
                                          <p:attrName>style.visibility</p:attrName>
                                        </p:attrNameLst>
                                      </p:cBhvr>
                                      <p:to>
                                        <p:strVal val="visible"/>
                                      </p:to>
                                    </p:set>
                                    <p:anim calcmode="lin" valueType="num">
                                      <p:cBhvr additive="base">
                                        <p:cTn id="55" dur="500" fill="hold"/>
                                        <p:tgtEl>
                                          <p:spTgt spid="100361"/>
                                        </p:tgtEl>
                                        <p:attrNameLst>
                                          <p:attrName>ppt_x</p:attrName>
                                        </p:attrNameLst>
                                      </p:cBhvr>
                                      <p:tavLst>
                                        <p:tav tm="0">
                                          <p:val>
                                            <p:strVal val="#ppt_x"/>
                                          </p:val>
                                        </p:tav>
                                        <p:tav tm="100000">
                                          <p:val>
                                            <p:strVal val="#ppt_x"/>
                                          </p:val>
                                        </p:tav>
                                      </p:tavLst>
                                    </p:anim>
                                    <p:anim calcmode="lin" valueType="num">
                                      <p:cBhvr additive="base">
                                        <p:cTn id="56" dur="500" fill="hold"/>
                                        <p:tgtEl>
                                          <p:spTgt spid="1003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utoUpdateAnimBg="0"/>
      <p:bldP spid="100358" grpId="0" autoUpdateAnimBg="0"/>
      <p:bldP spid="100360" grpId="0" autoUpdateAnimBg="0"/>
      <p:bldP spid="100369" grpId="0" autoUpdateAnimBg="0"/>
      <p:bldP spid="100370" grpId="0" animBg="1"/>
      <p:bldP spid="10037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800" b="1" smtClean="0">
                <a:solidFill>
                  <a:schemeClr val="accent2"/>
                </a:solidFill>
              </a:rPr>
              <a:t>groundwater</a:t>
            </a:r>
            <a:r>
              <a:rPr lang="en-US" smtClean="0"/>
              <a:t> </a:t>
            </a:r>
            <a:r>
              <a:rPr lang="en-US" smtClean="0">
                <a:solidFill>
                  <a:srgbClr val="CC9900"/>
                </a:solidFill>
              </a:rPr>
              <a:t>and</a:t>
            </a:r>
            <a:r>
              <a:rPr lang="en-US" smtClean="0"/>
              <a:t> </a:t>
            </a:r>
            <a:r>
              <a:rPr lang="en-US" smtClean="0">
                <a:solidFill>
                  <a:srgbClr val="A50021"/>
                </a:solidFill>
              </a:rPr>
              <a:t>Texas</a:t>
            </a:r>
            <a:endParaRPr lang="en-US" smtClean="0"/>
          </a:p>
        </p:txBody>
      </p:sp>
      <p:sp>
        <p:nvSpPr>
          <p:cNvPr id="48131" name="Rectangle 3"/>
          <p:cNvSpPr>
            <a:spLocks noGrp="1" noChangeArrowheads="1"/>
          </p:cNvSpPr>
          <p:nvPr>
            <p:ph type="body" idx="1"/>
          </p:nvPr>
        </p:nvSpPr>
        <p:spPr/>
        <p:txBody>
          <a:bodyPr/>
          <a:lstStyle/>
          <a:p>
            <a:pPr eaLnBrk="1" hangingPunct="1"/>
            <a:r>
              <a:rPr lang="en-US" smtClean="0">
                <a:solidFill>
                  <a:srgbClr val="5F5F5F"/>
                </a:solidFill>
              </a:rPr>
              <a:t>~60 percent of the 16.6 million acre-feet of water used</a:t>
            </a:r>
          </a:p>
          <a:p>
            <a:pPr eaLnBrk="1" hangingPunct="1"/>
            <a:r>
              <a:rPr lang="en-US" smtClean="0">
                <a:solidFill>
                  <a:srgbClr val="5F5F5F"/>
                </a:solidFill>
              </a:rPr>
              <a:t>~80 percent of groundwater is used for irrigation</a:t>
            </a:r>
          </a:p>
          <a:p>
            <a:pPr eaLnBrk="1" hangingPunct="1"/>
            <a:r>
              <a:rPr lang="en-US" smtClean="0">
                <a:solidFill>
                  <a:srgbClr val="5F5F5F"/>
                </a:solidFill>
              </a:rPr>
              <a:t>groundwater provides 39 percent of water to cities</a:t>
            </a:r>
          </a:p>
          <a:p>
            <a:pPr eaLnBrk="1" hangingPunct="1"/>
            <a:r>
              <a:rPr lang="en-US" smtClean="0">
                <a:solidFill>
                  <a:srgbClr val="5F5F5F"/>
                </a:solidFill>
              </a:rPr>
              <a:t>tastes good when yer thirsty</a:t>
            </a:r>
            <a:endParaRPr lang="en-US"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dissolv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dissolv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744538" y="1676400"/>
            <a:ext cx="7637462" cy="4625975"/>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2819400" y="1041400"/>
            <a:ext cx="152400" cy="330200"/>
          </a:xfrm>
          <a:prstGeom prst="rect">
            <a:avLst/>
          </a:prstGeom>
          <a:noFill/>
          <a:ln w="9525">
            <a:noFill/>
            <a:miter lim="800000"/>
            <a:headEnd/>
            <a:tailEnd/>
          </a:ln>
        </p:spPr>
      </p:pic>
      <p:pic>
        <p:nvPicPr>
          <p:cNvPr id="106500" name="Picture 4"/>
          <p:cNvPicPr>
            <a:picLocks noChangeAspect="1" noChangeArrowheads="1"/>
          </p:cNvPicPr>
          <p:nvPr/>
        </p:nvPicPr>
        <p:blipFill>
          <a:blip r:embed="rId5" cstate="print"/>
          <a:srcRect/>
          <a:stretch>
            <a:fillRect/>
          </a:stretch>
        </p:blipFill>
        <p:spPr bwMode="auto">
          <a:xfrm>
            <a:off x="1752600" y="914400"/>
            <a:ext cx="927100" cy="927100"/>
          </a:xfrm>
          <a:prstGeom prst="rect">
            <a:avLst/>
          </a:prstGeom>
          <a:noFill/>
          <a:ln w="9525">
            <a:noFill/>
            <a:miter lim="800000"/>
            <a:headEnd/>
            <a:tailEnd/>
          </a:ln>
        </p:spPr>
      </p:pic>
      <p:pic>
        <p:nvPicPr>
          <p:cNvPr id="106501" name="Picture 5"/>
          <p:cNvPicPr>
            <a:picLocks noChangeAspect="1" noChangeArrowheads="1"/>
          </p:cNvPicPr>
          <p:nvPr/>
        </p:nvPicPr>
        <p:blipFill>
          <a:blip r:embed="rId6" cstate="print"/>
          <a:srcRect/>
          <a:stretch>
            <a:fillRect/>
          </a:stretch>
        </p:blipFill>
        <p:spPr bwMode="auto">
          <a:xfrm>
            <a:off x="1676400" y="381000"/>
            <a:ext cx="1589088" cy="685800"/>
          </a:xfrm>
          <a:prstGeom prst="rect">
            <a:avLst/>
          </a:prstGeom>
          <a:noFill/>
          <a:ln w="9525">
            <a:noFill/>
            <a:miter lim="800000"/>
            <a:headEnd/>
            <a:tailEnd/>
          </a:ln>
        </p:spPr>
      </p:pic>
      <p:pic>
        <p:nvPicPr>
          <p:cNvPr id="106502" name="Picture 6"/>
          <p:cNvPicPr>
            <a:picLocks noChangeAspect="1" noChangeArrowheads="1"/>
          </p:cNvPicPr>
          <p:nvPr/>
        </p:nvPicPr>
        <p:blipFill>
          <a:blip r:embed="rId7" cstate="print"/>
          <a:srcRect/>
          <a:stretch>
            <a:fillRect/>
          </a:stretch>
        </p:blipFill>
        <p:spPr bwMode="auto">
          <a:xfrm>
            <a:off x="762000" y="1676400"/>
            <a:ext cx="5032375" cy="2312988"/>
          </a:xfrm>
          <a:prstGeom prst="rect">
            <a:avLst/>
          </a:prstGeom>
          <a:noFill/>
          <a:ln w="9525">
            <a:noFill/>
            <a:miter lim="800000"/>
            <a:headEnd/>
            <a:tailEnd/>
          </a:ln>
        </p:spPr>
      </p:pic>
      <p:pic>
        <p:nvPicPr>
          <p:cNvPr id="106503" name="Picture 7"/>
          <p:cNvPicPr>
            <a:picLocks noChangeAspect="1" noChangeArrowheads="1"/>
          </p:cNvPicPr>
          <p:nvPr/>
        </p:nvPicPr>
        <p:blipFill>
          <a:blip r:embed="rId8" cstate="print"/>
          <a:srcRect/>
          <a:stretch>
            <a:fillRect/>
          </a:stretch>
        </p:blipFill>
        <p:spPr bwMode="auto">
          <a:xfrm>
            <a:off x="1333500" y="2514600"/>
            <a:ext cx="952500" cy="749300"/>
          </a:xfrm>
          <a:prstGeom prst="rect">
            <a:avLst/>
          </a:prstGeom>
          <a:noFill/>
          <a:ln w="9525">
            <a:noFill/>
            <a:miter lim="800000"/>
            <a:headEnd/>
            <a:tailEnd/>
          </a:ln>
        </p:spPr>
      </p:pic>
      <p:pic>
        <p:nvPicPr>
          <p:cNvPr id="106504" name="Picture 8"/>
          <p:cNvPicPr>
            <a:picLocks noChangeAspect="1" noChangeArrowheads="1"/>
          </p:cNvPicPr>
          <p:nvPr/>
        </p:nvPicPr>
        <p:blipFill>
          <a:blip r:embed="rId9" cstate="print"/>
          <a:srcRect/>
          <a:stretch>
            <a:fillRect/>
          </a:stretch>
        </p:blipFill>
        <p:spPr bwMode="auto">
          <a:xfrm>
            <a:off x="1406525" y="3505200"/>
            <a:ext cx="3394075" cy="1258888"/>
          </a:xfrm>
          <a:prstGeom prst="rect">
            <a:avLst/>
          </a:prstGeom>
          <a:noFill/>
          <a:ln w="9525">
            <a:noFill/>
            <a:miter lim="800000"/>
            <a:headEnd/>
            <a:tailEnd/>
          </a:ln>
        </p:spPr>
      </p:pic>
      <p:pic>
        <p:nvPicPr>
          <p:cNvPr id="106505" name="Picture 9"/>
          <p:cNvPicPr>
            <a:picLocks noChangeAspect="1" noChangeArrowheads="1"/>
          </p:cNvPicPr>
          <p:nvPr/>
        </p:nvPicPr>
        <p:blipFill>
          <a:blip r:embed="rId10" cstate="print"/>
          <a:srcRect/>
          <a:stretch>
            <a:fillRect/>
          </a:stretch>
        </p:blipFill>
        <p:spPr bwMode="auto">
          <a:xfrm>
            <a:off x="3568700" y="4140200"/>
            <a:ext cx="469900" cy="203200"/>
          </a:xfrm>
          <a:prstGeom prst="rect">
            <a:avLst/>
          </a:prstGeom>
          <a:noFill/>
          <a:ln w="9525">
            <a:noFill/>
            <a:miter lim="800000"/>
            <a:headEnd/>
            <a:tailEnd/>
          </a:ln>
        </p:spPr>
      </p:pic>
      <p:pic>
        <p:nvPicPr>
          <p:cNvPr id="106506" name="Picture 10"/>
          <p:cNvPicPr>
            <a:picLocks noChangeAspect="1" noChangeArrowheads="1"/>
          </p:cNvPicPr>
          <p:nvPr/>
        </p:nvPicPr>
        <p:blipFill>
          <a:blip r:embed="rId11" cstate="print"/>
          <a:srcRect/>
          <a:stretch>
            <a:fillRect/>
          </a:stretch>
        </p:blipFill>
        <p:spPr bwMode="auto">
          <a:xfrm>
            <a:off x="3733800" y="4038600"/>
            <a:ext cx="241300" cy="139700"/>
          </a:xfrm>
          <a:prstGeom prst="rect">
            <a:avLst/>
          </a:prstGeom>
          <a:noFill/>
          <a:ln w="9525">
            <a:noFill/>
            <a:miter lim="800000"/>
            <a:headEnd/>
            <a:tailEnd/>
          </a:ln>
        </p:spPr>
      </p:pic>
      <p:pic>
        <p:nvPicPr>
          <p:cNvPr id="106507" name="Picture 11"/>
          <p:cNvPicPr>
            <a:picLocks noChangeAspect="1" noChangeArrowheads="1"/>
          </p:cNvPicPr>
          <p:nvPr/>
        </p:nvPicPr>
        <p:blipFill>
          <a:blip r:embed="rId12" cstate="print"/>
          <a:srcRect/>
          <a:stretch>
            <a:fillRect/>
          </a:stretch>
        </p:blipFill>
        <p:spPr bwMode="auto">
          <a:xfrm>
            <a:off x="990600" y="3567113"/>
            <a:ext cx="7065963" cy="23764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additive="base">
                                        <p:cTn id="7" dur="500" fill="hold"/>
                                        <p:tgtEl>
                                          <p:spTgt spid="106501"/>
                                        </p:tgtEl>
                                        <p:attrNameLst>
                                          <p:attrName>ppt_x</p:attrName>
                                        </p:attrNameLst>
                                      </p:cBhvr>
                                      <p:tavLst>
                                        <p:tav tm="0">
                                          <p:val>
                                            <p:strVal val="0-#ppt_w/2"/>
                                          </p:val>
                                        </p:tav>
                                        <p:tav tm="100000">
                                          <p:val>
                                            <p:strVal val="#ppt_x"/>
                                          </p:val>
                                        </p:tav>
                                      </p:tavLst>
                                    </p:anim>
                                    <p:anim calcmode="lin" valueType="num">
                                      <p:cBhvr additive="base">
                                        <p:cTn id="8" dur="500" fill="hold"/>
                                        <p:tgtEl>
                                          <p:spTgt spid="1065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1" presetClass="entr" presetSubtype="0" fill="hold" nodeType="clickEffect">
                                  <p:stCondLst>
                                    <p:cond delay="0"/>
                                  </p:stCondLst>
                                  <p:childTnLst>
                                    <p:set>
                                      <p:cBhvr>
                                        <p:cTn id="12" dur="1000">
                                          <p:stCondLst>
                                            <p:cond delay="0"/>
                                          </p:stCondLst>
                                        </p:cTn>
                                        <p:tgtEl>
                                          <p:spTgt spid="1064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6500"/>
                                        </p:tgtEl>
                                        <p:attrNameLst>
                                          <p:attrName>style.visibility</p:attrName>
                                        </p:attrNameLst>
                                      </p:cBhvr>
                                      <p:to>
                                        <p:strVal val="visible"/>
                                      </p:to>
                                    </p:set>
                                    <p:anim calcmode="lin" valueType="num">
                                      <p:cBhvr additive="base">
                                        <p:cTn id="17" dur="500" fill="hold"/>
                                        <p:tgtEl>
                                          <p:spTgt spid="106500"/>
                                        </p:tgtEl>
                                        <p:attrNameLst>
                                          <p:attrName>ppt_x</p:attrName>
                                        </p:attrNameLst>
                                      </p:cBhvr>
                                      <p:tavLst>
                                        <p:tav tm="0">
                                          <p:val>
                                            <p:strVal val="#ppt_x"/>
                                          </p:val>
                                        </p:tav>
                                        <p:tav tm="100000">
                                          <p:val>
                                            <p:strVal val="#ppt_x"/>
                                          </p:val>
                                        </p:tav>
                                      </p:tavLst>
                                    </p:anim>
                                    <p:anim calcmode="lin" valueType="num">
                                      <p:cBhvr additive="base">
                                        <p:cTn id="18" dur="500" fill="hold"/>
                                        <p:tgtEl>
                                          <p:spTgt spid="10650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6502"/>
                                        </p:tgtEl>
                                        <p:attrNameLst>
                                          <p:attrName>style.visibility</p:attrName>
                                        </p:attrNameLst>
                                      </p:cBhvr>
                                      <p:to>
                                        <p:strVal val="visible"/>
                                      </p:to>
                                    </p:set>
                                    <p:animEffect transition="in" filter="dissolve">
                                      <p:cBhvr>
                                        <p:cTn id="23" dur="500"/>
                                        <p:tgtEl>
                                          <p:spTgt spid="10650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6503"/>
                                        </p:tgtEl>
                                        <p:attrNameLst>
                                          <p:attrName>style.visibility</p:attrName>
                                        </p:attrNameLst>
                                      </p:cBhvr>
                                      <p:to>
                                        <p:strVal val="visible"/>
                                      </p:to>
                                    </p:set>
                                    <p:animEffect transition="in" filter="dissolve">
                                      <p:cBhvr>
                                        <p:cTn id="28" dur="500"/>
                                        <p:tgtEl>
                                          <p:spTgt spid="10650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6504"/>
                                        </p:tgtEl>
                                        <p:attrNameLst>
                                          <p:attrName>style.visibility</p:attrName>
                                        </p:attrNameLst>
                                      </p:cBhvr>
                                      <p:to>
                                        <p:strVal val="visible"/>
                                      </p:to>
                                    </p:set>
                                    <p:animEffect transition="in" filter="dissolve">
                                      <p:cBhvr>
                                        <p:cTn id="33" dur="500"/>
                                        <p:tgtEl>
                                          <p:spTgt spid="10650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06505"/>
                                        </p:tgtEl>
                                        <p:attrNameLst>
                                          <p:attrName>style.visibility</p:attrName>
                                        </p:attrNameLst>
                                      </p:cBhvr>
                                      <p:to>
                                        <p:strVal val="visible"/>
                                      </p:to>
                                    </p:set>
                                    <p:animEffect transition="in" filter="dissolve">
                                      <p:cBhvr>
                                        <p:cTn id="38" dur="500"/>
                                        <p:tgtEl>
                                          <p:spTgt spid="10650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6506"/>
                                        </p:tgtEl>
                                        <p:attrNameLst>
                                          <p:attrName>style.visibility</p:attrName>
                                        </p:attrNameLst>
                                      </p:cBhvr>
                                      <p:to>
                                        <p:strVal val="visible"/>
                                      </p:to>
                                    </p:set>
                                    <p:anim calcmode="lin" valueType="num">
                                      <p:cBhvr additive="base">
                                        <p:cTn id="43" dur="500" fill="hold"/>
                                        <p:tgtEl>
                                          <p:spTgt spid="106506"/>
                                        </p:tgtEl>
                                        <p:attrNameLst>
                                          <p:attrName>ppt_x</p:attrName>
                                        </p:attrNameLst>
                                      </p:cBhvr>
                                      <p:tavLst>
                                        <p:tav tm="0">
                                          <p:val>
                                            <p:strVal val="#ppt_x"/>
                                          </p:val>
                                        </p:tav>
                                        <p:tav tm="100000">
                                          <p:val>
                                            <p:strVal val="#ppt_x"/>
                                          </p:val>
                                        </p:tav>
                                      </p:tavLst>
                                    </p:anim>
                                    <p:anim calcmode="lin" valueType="num">
                                      <p:cBhvr additive="base">
                                        <p:cTn id="44" dur="500" fill="hold"/>
                                        <p:tgtEl>
                                          <p:spTgt spid="10650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06507"/>
                                        </p:tgtEl>
                                        <p:attrNameLst>
                                          <p:attrName>style.visibility</p:attrName>
                                        </p:attrNameLst>
                                      </p:cBhvr>
                                      <p:to>
                                        <p:strVal val="visible"/>
                                      </p:to>
                                    </p:set>
                                    <p:animEffect transition="in" filter="dissolve">
                                      <p:cBhvr>
                                        <p:cTn id="49"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52400" y="1676400"/>
            <a:ext cx="9067800" cy="4768850"/>
          </a:xfrm>
          <a:prstGeom prst="rect">
            <a:avLst/>
          </a:prstGeom>
          <a:noFill/>
          <a:ln w="9525">
            <a:noFill/>
            <a:miter lim="800000"/>
            <a:headEnd/>
            <a:tailEnd/>
          </a:ln>
        </p:spPr>
      </p:pic>
      <p:sp>
        <p:nvSpPr>
          <p:cNvPr id="48131" name="Text Box 3"/>
          <p:cNvSpPr txBox="1">
            <a:spLocks noChangeArrowheads="1"/>
          </p:cNvSpPr>
          <p:nvPr/>
        </p:nvSpPr>
        <p:spPr bwMode="auto">
          <a:xfrm>
            <a:off x="1219200" y="381000"/>
            <a:ext cx="6629400" cy="711200"/>
          </a:xfrm>
          <a:prstGeom prst="rect">
            <a:avLst/>
          </a:prstGeom>
          <a:solidFill>
            <a:schemeClr val="bg1"/>
          </a:solidFill>
          <a:ln w="9525">
            <a:solidFill>
              <a:schemeClr val="bg1"/>
            </a:solidFill>
            <a:miter lim="800000"/>
            <a:headEnd/>
            <a:tailEnd/>
          </a:ln>
        </p:spPr>
        <p:txBody>
          <a:bodyPr>
            <a:spAutoFit/>
          </a:bodyPr>
          <a:lstStyle/>
          <a:p>
            <a:pPr algn="l">
              <a:spcBef>
                <a:spcPct val="50000"/>
              </a:spcBef>
            </a:pPr>
            <a:r>
              <a:rPr lang="en-US" sz="4000" b="1">
                <a:solidFill>
                  <a:schemeClr val="bg2"/>
                </a:solidFill>
              </a:rPr>
              <a:t>cross-section - structure</a:t>
            </a:r>
            <a:endParaRPr lang="en-US" sz="3600" b="1">
              <a:solidFill>
                <a:schemeClr val="bg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3179763" y="152400"/>
            <a:ext cx="4186237" cy="6583363"/>
          </a:xfrm>
          <a:prstGeom prst="rect">
            <a:avLst/>
          </a:prstGeom>
          <a:noFill/>
          <a:ln w="9525">
            <a:noFill/>
            <a:miter lim="800000"/>
            <a:headEnd/>
            <a:tailEnd/>
          </a:ln>
        </p:spPr>
      </p:pic>
      <p:pic>
        <p:nvPicPr>
          <p:cNvPr id="49155" name="Picture 3"/>
          <p:cNvPicPr>
            <a:picLocks noChangeAspect="1" noChangeArrowheads="1"/>
          </p:cNvPicPr>
          <p:nvPr/>
        </p:nvPicPr>
        <p:blipFill>
          <a:blip r:embed="rId4" cstate="print"/>
          <a:srcRect/>
          <a:stretch>
            <a:fillRect/>
          </a:stretch>
        </p:blipFill>
        <p:spPr bwMode="auto">
          <a:xfrm>
            <a:off x="1955800" y="609600"/>
            <a:ext cx="4930775" cy="2998788"/>
          </a:xfrm>
          <a:prstGeom prst="rect">
            <a:avLst/>
          </a:prstGeom>
          <a:noFill/>
          <a:ln w="9525">
            <a:noFill/>
            <a:miter lim="800000"/>
            <a:headEnd/>
            <a:tailEnd/>
          </a:ln>
        </p:spPr>
      </p:pic>
      <p:sp>
        <p:nvSpPr>
          <p:cNvPr id="49156" name="Rectangle 4"/>
          <p:cNvSpPr>
            <a:spLocks noChangeArrowheads="1"/>
          </p:cNvSpPr>
          <p:nvPr/>
        </p:nvSpPr>
        <p:spPr bwMode="auto">
          <a:xfrm>
            <a:off x="304800" y="2819400"/>
            <a:ext cx="1574800" cy="457200"/>
          </a:xfrm>
          <a:prstGeom prst="rect">
            <a:avLst/>
          </a:prstGeom>
          <a:noFill/>
          <a:ln w="9525">
            <a:noFill/>
            <a:miter lim="800000"/>
            <a:headEnd/>
            <a:tailEnd/>
          </a:ln>
        </p:spPr>
        <p:txBody>
          <a:bodyPr wrap="none">
            <a:spAutoFit/>
          </a:bodyPr>
          <a:lstStyle/>
          <a:p>
            <a:pPr algn="l"/>
            <a:r>
              <a:rPr lang="en-US" sz="2400" b="1">
                <a:solidFill>
                  <a:srgbClr val="0000CC"/>
                </a:solidFill>
              </a:rPr>
              <a:t>Recharge</a:t>
            </a:r>
            <a:endParaRPr lang="en-US" sz="2000">
              <a:solidFill>
                <a:srgbClr val="0000CC"/>
              </a:solidFill>
            </a:endParaRPr>
          </a:p>
        </p:txBody>
      </p:sp>
      <p:pic>
        <p:nvPicPr>
          <p:cNvPr id="49157" name="Picture 5"/>
          <p:cNvPicPr>
            <a:picLocks noChangeAspect="1" noChangeArrowheads="1"/>
          </p:cNvPicPr>
          <p:nvPr/>
        </p:nvPicPr>
        <p:blipFill>
          <a:blip r:embed="rId5" cstate="print"/>
          <a:srcRect/>
          <a:stretch>
            <a:fillRect/>
          </a:stretch>
        </p:blipFill>
        <p:spPr bwMode="auto">
          <a:xfrm>
            <a:off x="2438400" y="3581400"/>
            <a:ext cx="5029200" cy="2352675"/>
          </a:xfrm>
          <a:prstGeom prst="rect">
            <a:avLst/>
          </a:prstGeom>
          <a:noFill/>
          <a:ln w="9525">
            <a:noFill/>
            <a:miter lim="800000"/>
            <a:headEnd/>
            <a:tailEnd/>
          </a:ln>
        </p:spPr>
      </p:pic>
      <p:sp>
        <p:nvSpPr>
          <p:cNvPr id="49158" name="Rectangle 6"/>
          <p:cNvSpPr>
            <a:spLocks noChangeArrowheads="1"/>
          </p:cNvSpPr>
          <p:nvPr/>
        </p:nvSpPr>
        <p:spPr bwMode="auto">
          <a:xfrm>
            <a:off x="1117600" y="4038600"/>
            <a:ext cx="1250950" cy="457200"/>
          </a:xfrm>
          <a:prstGeom prst="rect">
            <a:avLst/>
          </a:prstGeom>
          <a:noFill/>
          <a:ln w="9525">
            <a:noFill/>
            <a:miter lim="800000"/>
            <a:headEnd/>
            <a:tailEnd/>
          </a:ln>
        </p:spPr>
        <p:txBody>
          <a:bodyPr wrap="none">
            <a:spAutoFit/>
          </a:bodyPr>
          <a:lstStyle/>
          <a:p>
            <a:pPr algn="l"/>
            <a:r>
              <a:rPr lang="en-US" sz="2400" b="1">
                <a:solidFill>
                  <a:srgbClr val="0000CC"/>
                </a:solidFill>
              </a:rPr>
              <a:t>Aquifer</a:t>
            </a:r>
            <a:endParaRPr lang="en-US" sz="2000">
              <a:solidFill>
                <a:srgbClr val="0000CC"/>
              </a:solidFill>
            </a:endParaRPr>
          </a:p>
        </p:txBody>
      </p:sp>
      <p:pic>
        <p:nvPicPr>
          <p:cNvPr id="49159" name="Picture 7"/>
          <p:cNvPicPr>
            <a:picLocks noChangeAspect="1" noChangeArrowheads="1"/>
          </p:cNvPicPr>
          <p:nvPr/>
        </p:nvPicPr>
        <p:blipFill>
          <a:blip r:embed="rId6" cstate="print"/>
          <a:srcRect/>
          <a:stretch>
            <a:fillRect/>
          </a:stretch>
        </p:blipFill>
        <p:spPr bwMode="auto">
          <a:xfrm>
            <a:off x="2413000" y="5105400"/>
            <a:ext cx="1752600" cy="1135063"/>
          </a:xfrm>
          <a:prstGeom prst="rect">
            <a:avLst/>
          </a:prstGeom>
          <a:noFill/>
          <a:ln w="9525">
            <a:noFill/>
            <a:miter lim="800000"/>
            <a:headEnd/>
            <a:tailEnd/>
          </a:ln>
        </p:spPr>
      </p:pic>
      <p:sp>
        <p:nvSpPr>
          <p:cNvPr id="49160" name="Rectangle 8"/>
          <p:cNvSpPr>
            <a:spLocks noChangeArrowheads="1"/>
          </p:cNvSpPr>
          <p:nvPr/>
        </p:nvSpPr>
        <p:spPr bwMode="auto">
          <a:xfrm>
            <a:off x="876300" y="4876800"/>
            <a:ext cx="1485900" cy="457200"/>
          </a:xfrm>
          <a:prstGeom prst="rect">
            <a:avLst/>
          </a:prstGeom>
          <a:noFill/>
          <a:ln w="9525">
            <a:noFill/>
            <a:miter lim="800000"/>
            <a:headEnd/>
            <a:tailEnd/>
          </a:ln>
        </p:spPr>
        <p:txBody>
          <a:bodyPr wrap="none">
            <a:spAutoFit/>
          </a:bodyPr>
          <a:lstStyle/>
          <a:p>
            <a:pPr algn="l"/>
            <a:r>
              <a:rPr lang="en-US" sz="2400" b="1">
                <a:solidFill>
                  <a:srgbClr val="0000CC"/>
                </a:solidFill>
              </a:rPr>
              <a:t>Pumping</a:t>
            </a:r>
            <a:endParaRPr lang="en-US" sz="2000">
              <a:solidFill>
                <a:srgbClr val="0000CC"/>
              </a:solidFill>
            </a:endParaRPr>
          </a:p>
        </p:txBody>
      </p:sp>
      <p:pic>
        <p:nvPicPr>
          <p:cNvPr id="49161" name="Picture 9"/>
          <p:cNvPicPr>
            <a:picLocks noChangeAspect="1" noChangeArrowheads="1"/>
          </p:cNvPicPr>
          <p:nvPr/>
        </p:nvPicPr>
        <p:blipFill>
          <a:blip r:embed="rId7" cstate="print"/>
          <a:srcRect/>
          <a:stretch>
            <a:fillRect/>
          </a:stretch>
        </p:blipFill>
        <p:spPr bwMode="auto">
          <a:xfrm>
            <a:off x="3937000" y="3962400"/>
            <a:ext cx="825500" cy="533400"/>
          </a:xfrm>
          <a:prstGeom prst="rect">
            <a:avLst/>
          </a:prstGeom>
          <a:noFill/>
          <a:ln w="9525">
            <a:noFill/>
            <a:miter lim="800000"/>
            <a:headEnd/>
            <a:tailEnd/>
          </a:ln>
        </p:spPr>
      </p:pic>
      <p:sp>
        <p:nvSpPr>
          <p:cNvPr id="49162" name="Oval 10"/>
          <p:cNvSpPr>
            <a:spLocks noChangeArrowheads="1"/>
          </p:cNvSpPr>
          <p:nvPr/>
        </p:nvSpPr>
        <p:spPr bwMode="auto">
          <a:xfrm>
            <a:off x="6858000" y="4267200"/>
            <a:ext cx="152400" cy="228600"/>
          </a:xfrm>
          <a:prstGeom prst="ellipse">
            <a:avLst/>
          </a:prstGeom>
          <a:solidFill>
            <a:schemeClr val="bg2"/>
          </a:solidFill>
          <a:ln w="9525">
            <a:solidFill>
              <a:schemeClr val="tx1"/>
            </a:solidFill>
            <a:round/>
            <a:headEnd/>
            <a:tailEnd/>
          </a:ln>
        </p:spPr>
        <p:txBody>
          <a:bodyPr wrap="none" anchor="ctr"/>
          <a:lstStyle/>
          <a:p>
            <a:endParaRPr lang="en-US"/>
          </a:p>
        </p:txBody>
      </p:sp>
      <p:sp>
        <p:nvSpPr>
          <p:cNvPr id="49163" name="Freeform 11"/>
          <p:cNvSpPr>
            <a:spLocks/>
          </p:cNvSpPr>
          <p:nvPr/>
        </p:nvSpPr>
        <p:spPr bwMode="auto">
          <a:xfrm>
            <a:off x="7086600" y="48768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9164" name="Freeform 12"/>
          <p:cNvSpPr>
            <a:spLocks/>
          </p:cNvSpPr>
          <p:nvPr/>
        </p:nvSpPr>
        <p:spPr bwMode="auto">
          <a:xfrm>
            <a:off x="7010400" y="51816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9165" name="Freeform 13"/>
          <p:cNvSpPr>
            <a:spLocks/>
          </p:cNvSpPr>
          <p:nvPr/>
        </p:nvSpPr>
        <p:spPr bwMode="auto">
          <a:xfrm>
            <a:off x="7162800" y="54864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9166" name="Freeform 14"/>
          <p:cNvSpPr>
            <a:spLocks/>
          </p:cNvSpPr>
          <p:nvPr/>
        </p:nvSpPr>
        <p:spPr bwMode="auto">
          <a:xfrm>
            <a:off x="7086600" y="57912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9167" name="Freeform 15"/>
          <p:cNvSpPr>
            <a:spLocks/>
          </p:cNvSpPr>
          <p:nvPr/>
        </p:nvSpPr>
        <p:spPr bwMode="auto">
          <a:xfrm>
            <a:off x="7239000" y="5943600"/>
            <a:ext cx="76200" cy="228600"/>
          </a:xfrm>
          <a:custGeom>
            <a:avLst/>
            <a:gdLst>
              <a:gd name="T0" fmla="*/ 769848 w 767"/>
              <a:gd name="T1" fmla="*/ 2031155 h 1263"/>
              <a:gd name="T2" fmla="*/ 533003 w 767"/>
              <a:gd name="T3" fmla="*/ 13005766 h 1263"/>
              <a:gd name="T4" fmla="*/ 0 w 767"/>
              <a:gd name="T5" fmla="*/ 20147567 h 1263"/>
              <a:gd name="T6" fmla="*/ 78982 w 767"/>
              <a:gd name="T7" fmla="*/ 32629164 h 1263"/>
              <a:gd name="T8" fmla="*/ 996859 w 767"/>
              <a:gd name="T9" fmla="*/ 36953377 h 1263"/>
              <a:gd name="T10" fmla="*/ 1993718 w 767"/>
              <a:gd name="T11" fmla="*/ 39508701 h 1263"/>
              <a:gd name="T12" fmla="*/ 3612397 w 767"/>
              <a:gd name="T13" fmla="*/ 41310531 h 1263"/>
              <a:gd name="T14" fmla="*/ 5527232 w 767"/>
              <a:gd name="T15" fmla="*/ 41048447 h 1263"/>
              <a:gd name="T16" fmla="*/ 6760938 w 767"/>
              <a:gd name="T17" fmla="*/ 38231039 h 1263"/>
              <a:gd name="T18" fmla="*/ 7372922 w 767"/>
              <a:gd name="T19" fmla="*/ 34168911 h 1263"/>
              <a:gd name="T20" fmla="*/ 7372922 w 767"/>
              <a:gd name="T21" fmla="*/ 25225279 h 1263"/>
              <a:gd name="T22" fmla="*/ 7145912 w 767"/>
              <a:gd name="T23" fmla="*/ 23718287 h 1263"/>
              <a:gd name="T24" fmla="*/ 6218098 w 767"/>
              <a:gd name="T25" fmla="*/ 17592244 h 1263"/>
              <a:gd name="T26" fmla="*/ 5221240 w 767"/>
              <a:gd name="T27" fmla="*/ 13267850 h 1263"/>
              <a:gd name="T28" fmla="*/ 4836365 w 767"/>
              <a:gd name="T29" fmla="*/ 11728101 h 1263"/>
              <a:gd name="T30" fmla="*/ 4303363 w 767"/>
              <a:gd name="T31" fmla="*/ 9926271 h 1263"/>
              <a:gd name="T32" fmla="*/ 2536556 w 767"/>
              <a:gd name="T33" fmla="*/ 6126227 h 1263"/>
              <a:gd name="T34" fmla="*/ 1766708 w 767"/>
              <a:gd name="T35" fmla="*/ 3046733 h 1263"/>
              <a:gd name="T36" fmla="*/ 1460815 w 767"/>
              <a:gd name="T37" fmla="*/ 1539747 h 1263"/>
              <a:gd name="T38" fmla="*/ 996859 w 767"/>
              <a:gd name="T39" fmla="*/ 753493 h 1263"/>
              <a:gd name="T40" fmla="*/ 848830 w 767"/>
              <a:gd name="T41" fmla="*/ 0 h 1263"/>
              <a:gd name="T42" fmla="*/ 769848 w 767"/>
              <a:gd name="T43" fmla="*/ 2031155 h 1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7"/>
              <a:gd name="T67" fmla="*/ 0 h 1263"/>
              <a:gd name="T68" fmla="*/ 767 w 767"/>
              <a:gd name="T69" fmla="*/ 1263 h 1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7" h="1263">
                <a:moveTo>
                  <a:pt x="78" y="62"/>
                </a:moveTo>
                <a:cubicBezTo>
                  <a:pt x="74" y="183"/>
                  <a:pt x="76" y="284"/>
                  <a:pt x="54" y="397"/>
                </a:cubicBezTo>
                <a:cubicBezTo>
                  <a:pt x="40" y="471"/>
                  <a:pt x="11" y="540"/>
                  <a:pt x="0" y="615"/>
                </a:cubicBezTo>
                <a:cubicBezTo>
                  <a:pt x="3" y="742"/>
                  <a:pt x="3" y="869"/>
                  <a:pt x="8" y="996"/>
                </a:cubicBezTo>
                <a:cubicBezTo>
                  <a:pt x="10" y="1052"/>
                  <a:pt x="63" y="1096"/>
                  <a:pt x="101" y="1128"/>
                </a:cubicBezTo>
                <a:cubicBezTo>
                  <a:pt x="132" y="1154"/>
                  <a:pt x="164" y="1189"/>
                  <a:pt x="202" y="1206"/>
                </a:cubicBezTo>
                <a:cubicBezTo>
                  <a:pt x="258" y="1232"/>
                  <a:pt x="309" y="1242"/>
                  <a:pt x="366" y="1261"/>
                </a:cubicBezTo>
                <a:cubicBezTo>
                  <a:pt x="431" y="1258"/>
                  <a:pt x="496" y="1263"/>
                  <a:pt x="560" y="1253"/>
                </a:cubicBezTo>
                <a:cubicBezTo>
                  <a:pt x="575" y="1251"/>
                  <a:pt x="669" y="1178"/>
                  <a:pt x="685" y="1167"/>
                </a:cubicBezTo>
                <a:cubicBezTo>
                  <a:pt x="710" y="1131"/>
                  <a:pt x="733" y="1084"/>
                  <a:pt x="747" y="1043"/>
                </a:cubicBezTo>
                <a:cubicBezTo>
                  <a:pt x="767" y="928"/>
                  <a:pt x="761" y="982"/>
                  <a:pt x="747" y="770"/>
                </a:cubicBezTo>
                <a:cubicBezTo>
                  <a:pt x="746" y="747"/>
                  <a:pt x="733" y="744"/>
                  <a:pt x="724" y="724"/>
                </a:cubicBezTo>
                <a:cubicBezTo>
                  <a:pt x="695" y="659"/>
                  <a:pt x="666" y="599"/>
                  <a:pt x="630" y="537"/>
                </a:cubicBezTo>
                <a:cubicBezTo>
                  <a:pt x="598" y="482"/>
                  <a:pt x="585" y="440"/>
                  <a:pt x="529" y="405"/>
                </a:cubicBezTo>
                <a:cubicBezTo>
                  <a:pt x="483" y="331"/>
                  <a:pt x="550" y="435"/>
                  <a:pt x="490" y="358"/>
                </a:cubicBezTo>
                <a:cubicBezTo>
                  <a:pt x="445" y="301"/>
                  <a:pt x="481" y="319"/>
                  <a:pt x="436" y="303"/>
                </a:cubicBezTo>
                <a:cubicBezTo>
                  <a:pt x="379" y="261"/>
                  <a:pt x="312" y="234"/>
                  <a:pt x="257" y="187"/>
                </a:cubicBezTo>
                <a:cubicBezTo>
                  <a:pt x="228" y="162"/>
                  <a:pt x="203" y="124"/>
                  <a:pt x="179" y="93"/>
                </a:cubicBezTo>
                <a:cubicBezTo>
                  <a:pt x="168" y="78"/>
                  <a:pt x="165" y="53"/>
                  <a:pt x="148" y="47"/>
                </a:cubicBezTo>
                <a:cubicBezTo>
                  <a:pt x="116" y="36"/>
                  <a:pt x="132" y="44"/>
                  <a:pt x="101" y="23"/>
                </a:cubicBezTo>
                <a:cubicBezTo>
                  <a:pt x="96" y="15"/>
                  <a:pt x="86" y="0"/>
                  <a:pt x="86" y="0"/>
                </a:cubicBezTo>
                <a:lnTo>
                  <a:pt x="78" y="62"/>
                </a:lnTo>
                <a:close/>
              </a:path>
            </a:pathLst>
          </a:custGeom>
          <a:solidFill>
            <a:srgbClr val="0099CC"/>
          </a:solidFill>
          <a:ln w="9525">
            <a:solidFill>
              <a:srgbClr val="0099CC"/>
            </a:solidFill>
            <a:round/>
            <a:headEnd/>
            <a:tailEnd/>
          </a:ln>
        </p:spPr>
        <p:txBody>
          <a:bodyPr/>
          <a:lstStyle/>
          <a:p>
            <a:endParaRPr lang="en-US"/>
          </a:p>
        </p:txBody>
      </p:sp>
      <p:sp>
        <p:nvSpPr>
          <p:cNvPr id="49168" name="Freeform 16"/>
          <p:cNvSpPr>
            <a:spLocks/>
          </p:cNvSpPr>
          <p:nvPr/>
        </p:nvSpPr>
        <p:spPr bwMode="auto">
          <a:xfrm>
            <a:off x="6653213" y="6176963"/>
            <a:ext cx="1208087" cy="444500"/>
          </a:xfrm>
          <a:custGeom>
            <a:avLst/>
            <a:gdLst>
              <a:gd name="T0" fmla="*/ 740925592 w 761"/>
              <a:gd name="T1" fmla="*/ 83165939 h 280"/>
              <a:gd name="T2" fmla="*/ 257055848 w 761"/>
              <a:gd name="T3" fmla="*/ 173891549 h 280"/>
              <a:gd name="T4" fmla="*/ 400703855 w 761"/>
              <a:gd name="T5" fmla="*/ 279736527 h 280"/>
              <a:gd name="T6" fmla="*/ 173889909 w 761"/>
              <a:gd name="T7" fmla="*/ 393144303 h 280"/>
              <a:gd name="T8" fmla="*/ 0 w 761"/>
              <a:gd name="T9" fmla="*/ 529232780 h 280"/>
              <a:gd name="T10" fmla="*/ 521671365 w 761"/>
              <a:gd name="T11" fmla="*/ 672882418 h 280"/>
              <a:gd name="T12" fmla="*/ 937497833 w 761"/>
              <a:gd name="T13" fmla="*/ 680442089 h 280"/>
              <a:gd name="T14" fmla="*/ 1232355104 w 761"/>
              <a:gd name="T15" fmla="*/ 688003348 h 280"/>
              <a:gd name="T16" fmla="*/ 1738907329 w 761"/>
              <a:gd name="T17" fmla="*/ 680442089 h 280"/>
              <a:gd name="T18" fmla="*/ 1761587925 w 761"/>
              <a:gd name="T19" fmla="*/ 612397106 h 280"/>
              <a:gd name="T20" fmla="*/ 1731346072 w 761"/>
              <a:gd name="T21" fmla="*/ 544353711 h 280"/>
              <a:gd name="T22" fmla="*/ 1837192556 w 761"/>
              <a:gd name="T23" fmla="*/ 438507195 h 280"/>
              <a:gd name="T24" fmla="*/ 1897676262 w 761"/>
              <a:gd name="T25" fmla="*/ 400703975 h 280"/>
              <a:gd name="T26" fmla="*/ 1837192556 w 761"/>
              <a:gd name="T27" fmla="*/ 272176856 h 280"/>
              <a:gd name="T28" fmla="*/ 1791829777 w 761"/>
              <a:gd name="T29" fmla="*/ 241934994 h 280"/>
              <a:gd name="T30" fmla="*/ 1746466998 w 761"/>
              <a:gd name="T31" fmla="*/ 226814063 h 280"/>
              <a:gd name="T32" fmla="*/ 1300400066 w 761"/>
              <a:gd name="T33" fmla="*/ 234373735 h 280"/>
              <a:gd name="T34" fmla="*/ 1224795435 w 761"/>
              <a:gd name="T35" fmla="*/ 83165939 h 280"/>
              <a:gd name="T36" fmla="*/ 1164311729 w 761"/>
              <a:gd name="T37" fmla="*/ 45362805 h 280"/>
              <a:gd name="T38" fmla="*/ 1141629546 w 761"/>
              <a:gd name="T39" fmla="*/ 37801546 h 280"/>
              <a:gd name="T40" fmla="*/ 672880629 w 761"/>
              <a:gd name="T41" fmla="*/ 68043420 h 280"/>
              <a:gd name="T42" fmla="*/ 740925592 w 761"/>
              <a:gd name="T43" fmla="*/ 83165939 h 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1"/>
              <a:gd name="T67" fmla="*/ 0 h 280"/>
              <a:gd name="T68" fmla="*/ 761 w 761"/>
              <a:gd name="T69" fmla="*/ 280 h 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1" h="280">
                <a:moveTo>
                  <a:pt x="294" y="33"/>
                </a:moveTo>
                <a:cubicBezTo>
                  <a:pt x="221" y="34"/>
                  <a:pt x="137" y="0"/>
                  <a:pt x="102" y="69"/>
                </a:cubicBezTo>
                <a:cubicBezTo>
                  <a:pt x="107" y="110"/>
                  <a:pt x="124" y="107"/>
                  <a:pt x="159" y="111"/>
                </a:cubicBezTo>
                <a:cubicBezTo>
                  <a:pt x="148" y="155"/>
                  <a:pt x="106" y="154"/>
                  <a:pt x="69" y="156"/>
                </a:cubicBezTo>
                <a:cubicBezTo>
                  <a:pt x="40" y="166"/>
                  <a:pt x="20" y="190"/>
                  <a:pt x="0" y="210"/>
                </a:cubicBezTo>
                <a:cubicBezTo>
                  <a:pt x="12" y="280"/>
                  <a:pt x="178" y="266"/>
                  <a:pt x="207" y="267"/>
                </a:cubicBezTo>
                <a:cubicBezTo>
                  <a:pt x="262" y="268"/>
                  <a:pt x="317" y="269"/>
                  <a:pt x="372" y="270"/>
                </a:cubicBezTo>
                <a:cubicBezTo>
                  <a:pt x="411" y="271"/>
                  <a:pt x="450" y="272"/>
                  <a:pt x="489" y="273"/>
                </a:cubicBezTo>
                <a:cubicBezTo>
                  <a:pt x="556" y="272"/>
                  <a:pt x="623" y="277"/>
                  <a:pt x="690" y="270"/>
                </a:cubicBezTo>
                <a:cubicBezTo>
                  <a:pt x="699" y="269"/>
                  <a:pt x="699" y="243"/>
                  <a:pt x="699" y="243"/>
                </a:cubicBezTo>
                <a:cubicBezTo>
                  <a:pt x="696" y="233"/>
                  <a:pt x="690" y="226"/>
                  <a:pt x="687" y="216"/>
                </a:cubicBezTo>
                <a:cubicBezTo>
                  <a:pt x="696" y="184"/>
                  <a:pt x="703" y="192"/>
                  <a:pt x="729" y="174"/>
                </a:cubicBezTo>
                <a:cubicBezTo>
                  <a:pt x="737" y="169"/>
                  <a:pt x="753" y="159"/>
                  <a:pt x="753" y="159"/>
                </a:cubicBezTo>
                <a:cubicBezTo>
                  <a:pt x="761" y="135"/>
                  <a:pt x="745" y="124"/>
                  <a:pt x="729" y="108"/>
                </a:cubicBezTo>
                <a:cubicBezTo>
                  <a:pt x="724" y="103"/>
                  <a:pt x="718" y="98"/>
                  <a:pt x="711" y="96"/>
                </a:cubicBezTo>
                <a:cubicBezTo>
                  <a:pt x="705" y="94"/>
                  <a:pt x="693" y="90"/>
                  <a:pt x="693" y="90"/>
                </a:cubicBezTo>
                <a:cubicBezTo>
                  <a:pt x="627" y="93"/>
                  <a:pt x="583" y="95"/>
                  <a:pt x="516" y="93"/>
                </a:cubicBezTo>
                <a:cubicBezTo>
                  <a:pt x="489" y="75"/>
                  <a:pt x="498" y="58"/>
                  <a:pt x="486" y="33"/>
                </a:cubicBezTo>
                <a:cubicBezTo>
                  <a:pt x="479" y="20"/>
                  <a:pt x="478" y="23"/>
                  <a:pt x="462" y="18"/>
                </a:cubicBezTo>
                <a:cubicBezTo>
                  <a:pt x="459" y="17"/>
                  <a:pt x="453" y="15"/>
                  <a:pt x="453" y="15"/>
                </a:cubicBezTo>
                <a:cubicBezTo>
                  <a:pt x="389" y="17"/>
                  <a:pt x="329" y="17"/>
                  <a:pt x="267" y="27"/>
                </a:cubicBezTo>
                <a:cubicBezTo>
                  <a:pt x="281" y="36"/>
                  <a:pt x="272" y="33"/>
                  <a:pt x="294" y="33"/>
                </a:cubicBezTo>
                <a:close/>
              </a:path>
            </a:pathLst>
          </a:custGeom>
          <a:solidFill>
            <a:srgbClr val="0099CC"/>
          </a:solidFill>
          <a:ln w="9525">
            <a:solidFill>
              <a:srgbClr val="0099CC"/>
            </a:solidFill>
            <a:round/>
            <a:headEnd/>
            <a:tailEnd/>
          </a:ln>
        </p:spPr>
        <p:txBody>
          <a:bodyPr/>
          <a:lstStyle/>
          <a:p>
            <a:endParaRPr lang="en-US"/>
          </a:p>
        </p:txBody>
      </p:sp>
      <p:sp>
        <p:nvSpPr>
          <p:cNvPr id="49169" name="Rectangle 17"/>
          <p:cNvSpPr>
            <a:spLocks noChangeArrowheads="1"/>
          </p:cNvSpPr>
          <p:nvPr/>
        </p:nvSpPr>
        <p:spPr bwMode="auto">
          <a:xfrm>
            <a:off x="7620000" y="2438400"/>
            <a:ext cx="1231900" cy="1187450"/>
          </a:xfrm>
          <a:prstGeom prst="rect">
            <a:avLst/>
          </a:prstGeom>
          <a:noFill/>
          <a:ln w="9525">
            <a:noFill/>
            <a:miter lim="800000"/>
            <a:headEnd/>
            <a:tailEnd/>
          </a:ln>
        </p:spPr>
        <p:txBody>
          <a:bodyPr wrap="none">
            <a:spAutoFit/>
          </a:bodyPr>
          <a:lstStyle/>
          <a:p>
            <a:r>
              <a:rPr lang="en-US" sz="2400" b="1">
                <a:solidFill>
                  <a:srgbClr val="0000CC"/>
                </a:solidFill>
              </a:rPr>
              <a:t>Spring/</a:t>
            </a:r>
          </a:p>
          <a:p>
            <a:r>
              <a:rPr lang="en-US" sz="2400" b="1">
                <a:solidFill>
                  <a:srgbClr val="0000CC"/>
                </a:solidFill>
              </a:rPr>
              <a:t>base</a:t>
            </a:r>
          </a:p>
          <a:p>
            <a:r>
              <a:rPr lang="en-US" sz="2400" b="1">
                <a:solidFill>
                  <a:srgbClr val="0000CC"/>
                </a:solidFill>
              </a:rPr>
              <a:t>flow</a:t>
            </a:r>
            <a:endParaRPr lang="en-US" sz="2000">
              <a:solidFill>
                <a:srgbClr val="0000CC"/>
              </a:solidFill>
            </a:endParaRPr>
          </a:p>
        </p:txBody>
      </p:sp>
      <p:sp>
        <p:nvSpPr>
          <p:cNvPr id="49170" name="Oval 18"/>
          <p:cNvSpPr>
            <a:spLocks noChangeArrowheads="1"/>
          </p:cNvSpPr>
          <p:nvPr/>
        </p:nvSpPr>
        <p:spPr bwMode="auto">
          <a:xfrm rot="-1185007">
            <a:off x="6781800" y="4038600"/>
            <a:ext cx="1143000" cy="2667000"/>
          </a:xfrm>
          <a:prstGeom prst="ellipse">
            <a:avLst/>
          </a:prstGeom>
          <a:noFill/>
          <a:ln w="76200">
            <a:solidFill>
              <a:srgbClr val="CCCC00"/>
            </a:solidFill>
            <a:round/>
            <a:headEnd/>
            <a:tailEnd/>
          </a:ln>
        </p:spPr>
        <p:txBody>
          <a:bodyPr wrap="none" anchor="ctr"/>
          <a:lstStyle/>
          <a:p>
            <a:endParaRPr lang="en-US"/>
          </a:p>
        </p:txBody>
      </p:sp>
      <p:sp>
        <p:nvSpPr>
          <p:cNvPr id="49171" name="Line 19"/>
          <p:cNvSpPr>
            <a:spLocks noChangeShapeType="1"/>
          </p:cNvSpPr>
          <p:nvPr/>
        </p:nvSpPr>
        <p:spPr bwMode="auto">
          <a:xfrm flipV="1">
            <a:off x="7772400" y="3733800"/>
            <a:ext cx="381000" cy="1143000"/>
          </a:xfrm>
          <a:prstGeom prst="line">
            <a:avLst/>
          </a:prstGeom>
          <a:noFill/>
          <a:ln w="76200">
            <a:solidFill>
              <a:srgbClr val="CCCC00"/>
            </a:solidFill>
            <a:round/>
            <a:headEnd/>
            <a:tailEnd/>
          </a:ln>
        </p:spPr>
        <p:txBody>
          <a:bodyPr/>
          <a:lstStyle/>
          <a:p>
            <a:endParaRPr lang="en-US"/>
          </a:p>
        </p:txBody>
      </p:sp>
      <p:sp>
        <p:nvSpPr>
          <p:cNvPr id="49172" name="Text Box 20"/>
          <p:cNvSpPr txBox="1">
            <a:spLocks noChangeArrowheads="1"/>
          </p:cNvSpPr>
          <p:nvPr/>
        </p:nvSpPr>
        <p:spPr bwMode="auto">
          <a:xfrm>
            <a:off x="304800" y="282575"/>
            <a:ext cx="2981325" cy="1311275"/>
          </a:xfrm>
          <a:prstGeom prst="rect">
            <a:avLst/>
          </a:prstGeom>
          <a:noFill/>
          <a:ln w="9525">
            <a:noFill/>
            <a:miter lim="800000"/>
            <a:headEnd/>
            <a:tailEnd/>
          </a:ln>
        </p:spPr>
        <p:txBody>
          <a:bodyPr wrap="none">
            <a:spAutoFit/>
          </a:bodyPr>
          <a:lstStyle/>
          <a:p>
            <a:pPr algn="l"/>
            <a:r>
              <a:rPr lang="en-US" sz="4000">
                <a:solidFill>
                  <a:srgbClr val="0099CC"/>
                </a:solidFill>
              </a:rPr>
              <a:t>Your aquifer</a:t>
            </a:r>
          </a:p>
          <a:p>
            <a:pPr algn="l"/>
            <a:r>
              <a:rPr lang="en-US" sz="4000">
                <a:solidFill>
                  <a:srgbClr val="0099CC"/>
                </a:solidFill>
              </a:rPr>
              <a:t>as a bathtub</a:t>
            </a:r>
          </a:p>
        </p:txBody>
      </p:sp>
      <p:sp>
        <p:nvSpPr>
          <p:cNvPr id="49173" name="Oval 21"/>
          <p:cNvSpPr>
            <a:spLocks noChangeArrowheads="1"/>
          </p:cNvSpPr>
          <p:nvPr/>
        </p:nvSpPr>
        <p:spPr bwMode="auto">
          <a:xfrm>
            <a:off x="228600" y="2667000"/>
            <a:ext cx="1752600" cy="838200"/>
          </a:xfrm>
          <a:prstGeom prst="ellipse">
            <a:avLst/>
          </a:prstGeom>
          <a:noFill/>
          <a:ln w="76200" algn="ctr">
            <a:solidFill>
              <a:srgbClr val="FF3300"/>
            </a:solidFill>
            <a:round/>
            <a:headEnd/>
            <a:tailEn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304800"/>
            <a:ext cx="8458200" cy="1447800"/>
          </a:xfrm>
          <a:noFill/>
        </p:spPr>
        <p:txBody>
          <a:bodyPr/>
          <a:lstStyle/>
          <a:p>
            <a:pPr eaLnBrk="1" hangingPunct="1"/>
            <a:r>
              <a:rPr lang="en-US" b="1" smtClean="0">
                <a:solidFill>
                  <a:schemeClr val="accent2"/>
                </a:solidFill>
              </a:rPr>
              <a:t>recharge</a:t>
            </a:r>
            <a:r>
              <a:rPr lang="en-US" smtClean="0">
                <a:solidFill>
                  <a:srgbClr val="A50021"/>
                </a:solidFill>
              </a:rPr>
              <a:t/>
            </a:r>
            <a:br>
              <a:rPr lang="en-US" smtClean="0">
                <a:solidFill>
                  <a:srgbClr val="A50021"/>
                </a:solidFill>
              </a:rPr>
            </a:br>
            <a:endParaRPr lang="en-US" smtClean="0"/>
          </a:p>
        </p:txBody>
      </p:sp>
      <p:pic>
        <p:nvPicPr>
          <p:cNvPr id="50179" name="Picture 3" descr="recharge"/>
          <p:cNvPicPr>
            <a:picLocks noChangeAspect="1" noChangeArrowheads="1"/>
          </p:cNvPicPr>
          <p:nvPr/>
        </p:nvPicPr>
        <p:blipFill>
          <a:blip r:embed="rId3" cstate="print"/>
          <a:srcRect/>
          <a:stretch>
            <a:fillRect/>
          </a:stretch>
        </p:blipFill>
        <p:spPr bwMode="auto">
          <a:xfrm>
            <a:off x="1801813" y="1143000"/>
            <a:ext cx="5538787" cy="528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cripple_crawfish"/>
          <p:cNvPicPr>
            <a:picLocks noChangeAspect="1" noChangeArrowheads="1"/>
          </p:cNvPicPr>
          <p:nvPr/>
        </p:nvPicPr>
        <p:blipFill>
          <a:blip r:embed="rId2" cstate="print"/>
          <a:srcRect/>
          <a:stretch>
            <a:fillRect/>
          </a:stretch>
        </p:blipFill>
        <p:spPr bwMode="auto">
          <a:xfrm>
            <a:off x="457200" y="228600"/>
            <a:ext cx="8153400" cy="5441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echargebig"/>
          <p:cNvPicPr>
            <a:picLocks noChangeAspect="1" noChangeArrowheads="1"/>
          </p:cNvPicPr>
          <p:nvPr/>
        </p:nvPicPr>
        <p:blipFill>
          <a:blip r:embed="rId2" cstate="print"/>
          <a:srcRect/>
          <a:stretch>
            <a:fillRect/>
          </a:stretch>
        </p:blipFill>
        <p:spPr bwMode="auto">
          <a:xfrm>
            <a:off x="304800" y="1066800"/>
            <a:ext cx="8458200" cy="3732213"/>
          </a:xfrm>
          <a:prstGeom prst="rect">
            <a:avLst/>
          </a:prstGeom>
          <a:noFill/>
          <a:ln w="9525">
            <a:noFill/>
            <a:miter lim="800000"/>
            <a:headEnd/>
            <a:tailEnd/>
          </a:ln>
        </p:spPr>
      </p:pic>
      <p:sp>
        <p:nvSpPr>
          <p:cNvPr id="52227" name="Text Box 3"/>
          <p:cNvSpPr txBox="1">
            <a:spLocks noChangeArrowheads="1"/>
          </p:cNvSpPr>
          <p:nvPr/>
        </p:nvSpPr>
        <p:spPr bwMode="auto">
          <a:xfrm>
            <a:off x="5562600" y="4811713"/>
            <a:ext cx="3317875" cy="304800"/>
          </a:xfrm>
          <a:prstGeom prst="rect">
            <a:avLst/>
          </a:prstGeom>
          <a:noFill/>
          <a:ln w="9525">
            <a:noFill/>
            <a:miter lim="800000"/>
            <a:headEnd/>
            <a:tailEnd/>
          </a:ln>
        </p:spPr>
        <p:txBody>
          <a:bodyPr wrap="none">
            <a:spAutoFit/>
          </a:bodyPr>
          <a:lstStyle/>
          <a:p>
            <a:pPr algn="l"/>
            <a:r>
              <a:rPr lang="en-US" sz="1400"/>
              <a:t>Graphic from Playa Lakes Joint Venture</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867400" y="609600"/>
            <a:ext cx="2952750" cy="1739900"/>
          </a:xfrm>
          <a:prstGeom prst="rect">
            <a:avLst/>
          </a:prstGeom>
          <a:noFill/>
          <a:ln w="9525">
            <a:noFill/>
            <a:miter lim="800000"/>
            <a:headEnd/>
            <a:tailEnd/>
          </a:ln>
        </p:spPr>
        <p:txBody>
          <a:bodyPr wrap="none">
            <a:spAutoFit/>
          </a:bodyPr>
          <a:lstStyle/>
          <a:p>
            <a:pPr algn="l" eaLnBrk="1" hangingPunct="1"/>
            <a:r>
              <a:rPr lang="en-US" sz="3600" b="1">
                <a:solidFill>
                  <a:schemeClr val="accent2"/>
                </a:solidFill>
              </a:rPr>
              <a:t>Attack of the</a:t>
            </a:r>
          </a:p>
          <a:p>
            <a:pPr algn="l" eaLnBrk="1" hangingPunct="1"/>
            <a:r>
              <a:rPr lang="en-US" sz="3600" b="1">
                <a:solidFill>
                  <a:schemeClr val="accent2"/>
                </a:solidFill>
              </a:rPr>
              <a:t>Killer</a:t>
            </a:r>
          </a:p>
          <a:p>
            <a:pPr algn="l" eaLnBrk="1" hangingPunct="1"/>
            <a:r>
              <a:rPr lang="en-US" sz="3600" b="1">
                <a:solidFill>
                  <a:schemeClr val="accent2"/>
                </a:solidFill>
              </a:rPr>
              <a:t>Salt Cedar!</a:t>
            </a:r>
          </a:p>
        </p:txBody>
      </p:sp>
      <p:pic>
        <p:nvPicPr>
          <p:cNvPr id="60419" name="Picture 3" descr="mega-phreat"/>
          <p:cNvPicPr>
            <a:picLocks noChangeAspect="1" noChangeArrowheads="1"/>
          </p:cNvPicPr>
          <p:nvPr/>
        </p:nvPicPr>
        <p:blipFill>
          <a:blip r:embed="rId3" cstate="print"/>
          <a:srcRect/>
          <a:stretch>
            <a:fillRect/>
          </a:stretch>
        </p:blipFill>
        <p:spPr bwMode="auto">
          <a:xfrm>
            <a:off x="533400" y="228600"/>
            <a:ext cx="4800600" cy="6400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Aquifers</a:t>
            </a:r>
            <a:endParaRPr lang="en-US" dirty="0"/>
          </a:p>
        </p:txBody>
      </p:sp>
      <p:sp>
        <p:nvSpPr>
          <p:cNvPr id="3" name="Content Placeholder 2"/>
          <p:cNvSpPr>
            <a:spLocks noGrp="1"/>
          </p:cNvSpPr>
          <p:nvPr>
            <p:ph idx="1"/>
          </p:nvPr>
        </p:nvSpPr>
        <p:spPr/>
        <p:txBody>
          <a:bodyPr/>
          <a:lstStyle/>
          <a:p>
            <a:r>
              <a:rPr lang="en-US" dirty="0" smtClean="0"/>
              <a:t>The following slides are examples of aquifers</a:t>
            </a:r>
          </a:p>
          <a:p>
            <a:r>
              <a:rPr lang="en-US" dirty="0" smtClean="0"/>
              <a:t>As we discuss them, try to think of how you would define AQUIFER</a:t>
            </a:r>
            <a:endParaRPr lang="en-US" dirty="0"/>
          </a:p>
        </p:txBody>
      </p:sp>
    </p:spTree>
    <p:extLst>
      <p:ext uri="{BB962C8B-B14F-4D97-AF65-F5344CB8AC3E}">
        <p14:creationId xmlns:p14="http://schemas.microsoft.com/office/powerpoint/2010/main" val="17059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fish"/>
          <p:cNvPicPr>
            <a:picLocks noChangeAspect="1" noChangeArrowheads="1"/>
          </p:cNvPicPr>
          <p:nvPr/>
        </p:nvPicPr>
        <p:blipFill>
          <a:blip r:embed="rId3" cstate="print"/>
          <a:srcRect/>
          <a:stretch>
            <a:fillRect/>
          </a:stretch>
        </p:blipFill>
        <p:spPr bwMode="auto">
          <a:xfrm>
            <a:off x="381000" y="152400"/>
            <a:ext cx="4249738" cy="6477000"/>
          </a:xfrm>
          <a:prstGeom prst="rect">
            <a:avLst/>
          </a:prstGeom>
          <a:noFill/>
          <a:ln w="15875">
            <a:solidFill>
              <a:schemeClr val="tx2"/>
            </a:solidFill>
            <a:miter lim="800000"/>
            <a:headEnd/>
            <a:tailEnd/>
          </a:ln>
        </p:spPr>
      </p:pic>
      <p:sp>
        <p:nvSpPr>
          <p:cNvPr id="9219" name="Text Box 3"/>
          <p:cNvSpPr txBox="1">
            <a:spLocks noChangeArrowheads="1"/>
          </p:cNvSpPr>
          <p:nvPr/>
        </p:nvSpPr>
        <p:spPr bwMode="auto">
          <a:xfrm>
            <a:off x="4673600" y="609600"/>
            <a:ext cx="4699000" cy="5973763"/>
          </a:xfrm>
          <a:prstGeom prst="rect">
            <a:avLst/>
          </a:prstGeom>
          <a:noFill/>
          <a:ln w="12700">
            <a:noFill/>
            <a:miter lim="800000"/>
            <a:headEnd type="none" w="sm" len="sm"/>
            <a:tailEnd type="none" w="sm" len="sm"/>
          </a:ln>
        </p:spPr>
        <p:txBody>
          <a:bodyPr>
            <a:spAutoFit/>
          </a:bodyPr>
          <a:lstStyle/>
          <a:p>
            <a:pPr algn="l">
              <a:spcBef>
                <a:spcPct val="50000"/>
              </a:spcBef>
            </a:pPr>
            <a:r>
              <a:rPr lang="en-US" sz="4000">
                <a:solidFill>
                  <a:srgbClr val="A50021"/>
                </a:solidFill>
              </a:rPr>
              <a:t>catfish farm well</a:t>
            </a:r>
            <a:br>
              <a:rPr lang="en-US" sz="4000">
                <a:solidFill>
                  <a:srgbClr val="A50021"/>
                </a:solidFill>
              </a:rPr>
            </a:br>
            <a:r>
              <a:rPr lang="en-US" sz="4000">
                <a:solidFill>
                  <a:schemeClr val="accent2"/>
                </a:solidFill>
              </a:rPr>
              <a:t>Edwards aquifer</a:t>
            </a:r>
          </a:p>
          <a:p>
            <a:pPr algn="l">
              <a:spcBef>
                <a:spcPct val="50000"/>
              </a:spcBef>
            </a:pPr>
            <a:endParaRPr lang="en-US" sz="2400">
              <a:solidFill>
                <a:schemeClr val="tx2"/>
              </a:solidFill>
            </a:endParaRPr>
          </a:p>
          <a:p>
            <a:pPr algn="l">
              <a:spcBef>
                <a:spcPct val="50000"/>
              </a:spcBef>
            </a:pPr>
            <a:r>
              <a:rPr lang="en-US" sz="2400">
                <a:solidFill>
                  <a:schemeClr val="tx2"/>
                </a:solidFill>
              </a:rPr>
              <a:t> </a:t>
            </a:r>
          </a:p>
          <a:p>
            <a:pPr algn="l">
              <a:spcBef>
                <a:spcPct val="50000"/>
              </a:spcBef>
              <a:buFontTx/>
              <a:buChar char="•"/>
            </a:pPr>
            <a:r>
              <a:rPr lang="en-US" sz="2000" b="1">
                <a:solidFill>
                  <a:srgbClr val="5F5F5F"/>
                </a:solidFill>
              </a:rPr>
              <a:t> flowing well at 40,000 gpm</a:t>
            </a:r>
          </a:p>
          <a:p>
            <a:pPr algn="l">
              <a:spcBef>
                <a:spcPct val="50000"/>
              </a:spcBef>
              <a:buFontTx/>
              <a:buChar char="•"/>
            </a:pPr>
            <a:r>
              <a:rPr lang="en-US" sz="2000" b="1">
                <a:solidFill>
                  <a:srgbClr val="5F5F5F"/>
                </a:solidFill>
              </a:rPr>
              <a:t> 1/4 of San Antonio’s use</a:t>
            </a:r>
          </a:p>
          <a:p>
            <a:pPr algn="l">
              <a:spcBef>
                <a:spcPct val="50000"/>
              </a:spcBef>
              <a:buFontTx/>
              <a:buChar char="•"/>
            </a:pPr>
            <a:r>
              <a:rPr lang="en-US" sz="2000" b="1">
                <a:solidFill>
                  <a:srgbClr val="5F5F5F"/>
                </a:solidFill>
              </a:rPr>
              <a:t> 9% of Annual Recharge</a:t>
            </a:r>
          </a:p>
          <a:p>
            <a:pPr algn="l">
              <a:spcBef>
                <a:spcPct val="50000"/>
              </a:spcBef>
              <a:buFontTx/>
              <a:buChar char="•"/>
            </a:pPr>
            <a:r>
              <a:rPr lang="en-US" sz="2000" b="1">
                <a:solidFill>
                  <a:srgbClr val="5F5F5F"/>
                </a:solidFill>
              </a:rPr>
              <a:t> world’s largest artesian well</a:t>
            </a:r>
          </a:p>
          <a:p>
            <a:pPr algn="l">
              <a:spcBef>
                <a:spcPct val="50000"/>
              </a:spcBef>
              <a:buFontTx/>
              <a:buChar char="•"/>
            </a:pPr>
            <a:endParaRPr lang="en-US" sz="2000" b="1">
              <a:solidFill>
                <a:srgbClr val="5F5F5F"/>
              </a:solidFill>
            </a:endParaRPr>
          </a:p>
          <a:p>
            <a:pPr algn="l">
              <a:spcBef>
                <a:spcPct val="50000"/>
              </a:spcBef>
              <a:buFontTx/>
              <a:buChar char="•"/>
            </a:pPr>
            <a:endParaRPr lang="en-US" sz="2000">
              <a:solidFill>
                <a:srgbClr val="5F5F5F"/>
              </a:solidFill>
            </a:endParaRPr>
          </a:p>
          <a:p>
            <a:pPr algn="l">
              <a:spcBef>
                <a:spcPct val="50000"/>
              </a:spcBef>
              <a:buFontTx/>
              <a:buChar char="•"/>
            </a:pPr>
            <a:endParaRPr lang="en-US" sz="2000">
              <a:solidFill>
                <a:srgbClr val="5F5F5F"/>
              </a:solidFill>
            </a:endParaRPr>
          </a:p>
          <a:p>
            <a:pPr algn="l">
              <a:spcBef>
                <a:spcPct val="50000"/>
              </a:spcBef>
            </a:pPr>
            <a:r>
              <a:rPr lang="en-US" sz="1600">
                <a:solidFill>
                  <a:srgbClr val="5F5F5F"/>
                </a:solidFill>
              </a:rPr>
              <a:t>National Geographic (1993)</a:t>
            </a:r>
            <a:endParaRPr lang="en-US" sz="240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F7"/>
          <p:cNvPicPr>
            <a:picLocks noChangeAspect="1" noChangeArrowheads="1"/>
          </p:cNvPicPr>
          <p:nvPr/>
        </p:nvPicPr>
        <p:blipFill>
          <a:blip r:embed="rId2" cstate="print"/>
          <a:srcRect/>
          <a:stretch>
            <a:fillRect/>
          </a:stretch>
        </p:blipFill>
        <p:spPr bwMode="auto">
          <a:xfrm>
            <a:off x="381000" y="457200"/>
            <a:ext cx="8153400" cy="5838825"/>
          </a:xfrm>
          <a:prstGeom prst="rect">
            <a:avLst/>
          </a:prstGeom>
          <a:noFill/>
          <a:ln w="9525">
            <a:noFill/>
            <a:miter lim="800000"/>
            <a:headEnd/>
            <a:tailEnd/>
          </a:ln>
        </p:spPr>
      </p:pic>
      <p:sp>
        <p:nvSpPr>
          <p:cNvPr id="10243" name="Text Box 3"/>
          <p:cNvSpPr txBox="1">
            <a:spLocks noChangeArrowheads="1"/>
          </p:cNvSpPr>
          <p:nvPr/>
        </p:nvSpPr>
        <p:spPr bwMode="auto">
          <a:xfrm>
            <a:off x="5334000" y="473075"/>
            <a:ext cx="2957513" cy="579438"/>
          </a:xfrm>
          <a:prstGeom prst="rect">
            <a:avLst/>
          </a:prstGeom>
          <a:noFill/>
          <a:ln w="9525">
            <a:noFill/>
            <a:miter lim="800000"/>
            <a:headEnd/>
            <a:tailEnd/>
          </a:ln>
        </p:spPr>
        <p:txBody>
          <a:bodyPr wrap="none">
            <a:spAutoFit/>
          </a:bodyPr>
          <a:lstStyle/>
          <a:p>
            <a:pPr algn="l" eaLnBrk="1" hangingPunct="1"/>
            <a:r>
              <a:rPr lang="en-US" sz="3200" b="1">
                <a:solidFill>
                  <a:srgbClr val="FF0000"/>
                </a:solidFill>
              </a:rPr>
              <a:t>Major aquifers</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7"/>
          <p:cNvPicPr>
            <a:picLocks noChangeAspect="1" noChangeArrowheads="1"/>
          </p:cNvPicPr>
          <p:nvPr/>
        </p:nvPicPr>
        <p:blipFill>
          <a:blip r:embed="rId2" cstate="print"/>
          <a:srcRect/>
          <a:stretch>
            <a:fillRect/>
          </a:stretch>
        </p:blipFill>
        <p:spPr bwMode="auto">
          <a:xfrm>
            <a:off x="381000" y="457200"/>
            <a:ext cx="8305800" cy="5888038"/>
          </a:xfrm>
          <a:prstGeom prst="rect">
            <a:avLst/>
          </a:prstGeom>
          <a:noFill/>
          <a:ln w="9525">
            <a:noFill/>
            <a:miter lim="800000"/>
            <a:headEnd/>
            <a:tailEnd/>
          </a:ln>
        </p:spPr>
      </p:pic>
      <p:sp>
        <p:nvSpPr>
          <p:cNvPr id="11267" name="Text Box 3"/>
          <p:cNvSpPr txBox="1">
            <a:spLocks noChangeArrowheads="1"/>
          </p:cNvSpPr>
          <p:nvPr/>
        </p:nvSpPr>
        <p:spPr bwMode="auto">
          <a:xfrm>
            <a:off x="5334000" y="473075"/>
            <a:ext cx="2979738" cy="579438"/>
          </a:xfrm>
          <a:prstGeom prst="rect">
            <a:avLst/>
          </a:prstGeom>
          <a:noFill/>
          <a:ln w="9525">
            <a:noFill/>
            <a:miter lim="800000"/>
            <a:headEnd/>
            <a:tailEnd/>
          </a:ln>
        </p:spPr>
        <p:txBody>
          <a:bodyPr wrap="none">
            <a:spAutoFit/>
          </a:bodyPr>
          <a:lstStyle/>
          <a:p>
            <a:pPr algn="l" eaLnBrk="1" hangingPunct="1"/>
            <a:r>
              <a:rPr lang="en-US" sz="3200" b="1">
                <a:solidFill>
                  <a:srgbClr val="FF0000"/>
                </a:solidFill>
              </a:rPr>
              <a:t>Minor aquifers</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EFEA0">
                <a:alpha val="39000"/>
              </a:srgbClr>
            </a:gs>
            <a:gs pos="100000">
              <a:srgbClr val="FEFEA0">
                <a:gamma/>
                <a:shade val="46275"/>
                <a:invGamma/>
                <a:alpha val="41000"/>
              </a:srgbClr>
            </a:gs>
          </a:gsLst>
          <a:lin ang="5400000" scaled="1"/>
        </a:gradFill>
        <a:ln w="9525" cap="flat" cmpd="sng" algn="ctr">
          <a:solidFill>
            <a:srgbClr val="FEFEA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EFEA0">
                <a:alpha val="39000"/>
              </a:srgbClr>
            </a:gs>
            <a:gs pos="100000">
              <a:srgbClr val="FEFEA0">
                <a:gamma/>
                <a:shade val="46275"/>
                <a:invGamma/>
                <a:alpha val="41000"/>
              </a:srgbClr>
            </a:gs>
          </a:gsLst>
          <a:lin ang="5400000" scaled="1"/>
        </a:gradFill>
        <a:ln w="9525" cap="flat" cmpd="sng" algn="ctr">
          <a:solidFill>
            <a:srgbClr val="FEFEA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opical">
  <a:themeElements>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Tropical">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ical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ical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ical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ical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ical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ropical">
  <a:themeElements>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Tropical">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ical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ical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ical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ical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ical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10301</TotalTime>
  <Words>1130</Words>
  <Application>Microsoft Office PowerPoint</Application>
  <PresentationFormat>On-screen Show (4:3)</PresentationFormat>
  <Paragraphs>248</Paragraphs>
  <Slides>56</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Book Antiqua</vt:lpstr>
      <vt:lpstr>Calibri</vt:lpstr>
      <vt:lpstr>Helvetica</vt:lpstr>
      <vt:lpstr>Monotype Sorts</vt:lpstr>
      <vt:lpstr>Times New Roman</vt:lpstr>
      <vt:lpstr>Default Design</vt:lpstr>
      <vt:lpstr>Tropical</vt:lpstr>
      <vt:lpstr>1_Tropical</vt:lpstr>
      <vt:lpstr>PowerPoint Presentation</vt:lpstr>
      <vt:lpstr>Aquifers 101         </vt:lpstr>
      <vt:lpstr>Outline</vt:lpstr>
      <vt:lpstr>World Water Balance</vt:lpstr>
      <vt:lpstr>groundwater and Texas</vt:lpstr>
      <vt:lpstr>Examples of Aquifers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aquifer?</vt:lpstr>
      <vt:lpstr>Aquifers have certain properties: </vt:lpstr>
      <vt:lpstr>PowerPoint Presentation</vt:lpstr>
      <vt:lpstr>PowerPoint Presentation</vt:lpstr>
      <vt:lpstr>PowerPoint Presentation</vt:lpstr>
      <vt:lpstr>what is an aquifer?</vt:lpstr>
      <vt:lpstr>Permeability</vt:lpstr>
      <vt:lpstr>Other things about Permeability</vt:lpstr>
      <vt:lpstr>PERMEABILITY</vt:lpstr>
      <vt:lpstr>PowerPoint Presentation</vt:lpstr>
      <vt:lpstr>what is an aquitard? </vt:lpstr>
      <vt:lpstr>what is an aquitard? </vt:lpstr>
      <vt:lpstr>what is a confining layer? </vt:lpstr>
      <vt:lpstr>what is a vadose zone? </vt:lpstr>
      <vt:lpstr>the vadose zone </vt:lpstr>
      <vt:lpstr>what is a water table? </vt:lpstr>
      <vt:lpstr>the water table </vt:lpstr>
      <vt:lpstr>what is recharge? </vt:lpstr>
      <vt:lpstr>recharge </vt:lpstr>
      <vt:lpstr>what is a water level? </vt:lpstr>
      <vt:lpstr>the water level </vt:lpstr>
      <vt:lpstr>2 rules of groundwater flow</vt:lpstr>
      <vt:lpstr>water flows downhill (to lower potential energy)</vt:lpstr>
      <vt:lpstr>PowerPoint Presentation</vt:lpstr>
      <vt:lpstr>what is an unconfined aquifer? </vt:lpstr>
      <vt:lpstr>an unconfined aquifer </vt:lpstr>
      <vt:lpstr>what is a confined aquifer? </vt:lpstr>
      <vt:lpstr>a confined aquifer </vt:lpstr>
      <vt:lpstr>confined or unconfined? </vt:lpstr>
      <vt:lpstr>confined or unconfined? </vt:lpstr>
      <vt:lpstr>confined or unconfined? </vt:lpstr>
      <vt:lpstr>PowerPoint Presentation</vt:lpstr>
      <vt:lpstr>PowerPoint Presentation</vt:lpstr>
      <vt:lpstr>same location: confined and unconfined aquifers </vt:lpstr>
      <vt:lpstr>Outline</vt:lpstr>
      <vt:lpstr>PowerPoint Presentation</vt:lpstr>
      <vt:lpstr>PowerPoint Presentation</vt:lpstr>
      <vt:lpstr>PowerPoint Presentation</vt:lpstr>
      <vt:lpstr>PowerPoint Presentation</vt:lpstr>
      <vt:lpstr>recharge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Tasneem</dc:creator>
  <cp:lastModifiedBy>Tania Tasneem</cp:lastModifiedBy>
  <cp:revision>251</cp:revision>
  <cp:lastPrinted>1601-01-01T00:00:00Z</cp:lastPrinted>
  <dcterms:created xsi:type="dcterms:W3CDTF">1601-01-01T00:00:00Z</dcterms:created>
  <dcterms:modified xsi:type="dcterms:W3CDTF">2015-11-19T14:34:06Z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