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5" r:id="rId17"/>
    <p:sldId id="276" r:id="rId18"/>
    <p:sldId id="258" r:id="rId19"/>
    <p:sldId id="277" r:id="rId20"/>
    <p:sldId id="259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1190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3031A-AF34-4B37-81B1-2A11B7543368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A3E8D-9BA4-4A9D-98B9-6F81C3C883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83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Photo credit: http://www.google.com/search?q=classification+of+matter&amp;safe=active&amp;client=firefox-a&amp;hs=EhN&amp;rls=org.mozilla:en-US:official&amp;source=lnms&amp;tbm=isch&amp;sa=X&amp;ei=hTrQUoSuGIjPsATYw4DgCw&amp;ved=0CAkQ_AUoAQ&amp;biw=1280&amp;bih=867&amp;surl=1#facrc=_&amp;imgdii=_&amp;imgrc=k9s93wLjOeyUCM%253A%3B53Kk9bpDl-pvLM%3Bhttp%253A%252F%252Fcwx.prenhall.com%252Fbookbind%252Fpubbooks%252Fhillchem3%252Fmedialib%252Fmedia_portfolio%252Ftext_images%252FCH01%252FFG01_03.JPG%3Bhttp%253A%252F%252Fwww.kentchemistry.com%252Flinks%252FMatter%252FClassifiyingMatter.htm%3B660%3B600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A3E8D-9BA4-4A9D-98B9-6F81C3C883A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390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917CE6-CFED-4CAC-9FF2-16D397722D53}" type="slidenum">
              <a:rPr lang="en-US"/>
              <a:pPr/>
              <a:t>14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25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E4DBF-2A71-4D94-9B8B-DE52EC4C65D1}" type="slidenum">
              <a:rPr lang="en-US"/>
              <a:pPr/>
              <a:t>15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602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8C8EB7-2E63-4BA7-B068-13B63446C497}" type="slidenum">
              <a:rPr lang="en-GB" smtClean="0"/>
              <a:pPr eaLnBrk="1" hangingPunct="1"/>
              <a:t>16</a:t>
            </a:fld>
            <a:endParaRPr lang="en-GB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40352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Credit to 7</a:t>
            </a:r>
            <a:r>
              <a:rPr lang="en-US" baseline="30000" dirty="0" smtClean="0"/>
              <a:t>th</a:t>
            </a:r>
            <a:r>
              <a:rPr lang="en-US" dirty="0" smtClean="0"/>
              <a:t> grade science 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A3E8D-9BA4-4A9D-98B9-6F81C3C883A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83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9F7979-BBE1-4A79-A7E3-4197A4723D18}" type="slidenum">
              <a:rPr lang="en-US"/>
              <a:pPr/>
              <a:t>6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99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0EFC68-BB87-482B-A2AB-64A8C336CDC7}" type="slidenum">
              <a:rPr lang="en-US"/>
              <a:pPr/>
              <a:t>8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36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64C5D2-FB40-4C20-B104-A9382D83AB9F}" type="slidenum">
              <a:rPr lang="en-US"/>
              <a:pPr/>
              <a:t>9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89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0FF777-FF54-43B3-A571-DAC9224539E6}" type="slidenum">
              <a:rPr lang="en-US"/>
              <a:pPr/>
              <a:t>10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28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25F5EA-4B4B-4C7B-AA1C-285A50FB6CB5}" type="slidenum">
              <a:rPr lang="en-US"/>
              <a:pPr/>
              <a:t>11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801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E0FFF0-4441-47C7-9D5E-96336A6C87CE}" type="slidenum">
              <a:rPr lang="en-US"/>
              <a:pPr/>
              <a:t>12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72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4BA454-5923-47CF-84D7-0D0553570173}" type="slidenum">
              <a:rPr lang="en-US"/>
              <a:pPr/>
              <a:t>13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5207525-A265-4D69-9A8A-4A822EF3209B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4BFE29C-213F-4F9A-A04E-B7BAD9251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7525-A265-4D69-9A8A-4A822EF3209B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E29C-213F-4F9A-A04E-B7BAD9251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7525-A265-4D69-9A8A-4A822EF3209B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E29C-213F-4F9A-A04E-B7BAD9251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D924D88-A4B9-4483-80FF-1AFDAA4682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74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5207525-A265-4D69-9A8A-4A822EF3209B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E29C-213F-4F9A-A04E-B7BAD9251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5207525-A265-4D69-9A8A-4A822EF3209B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4BFE29C-213F-4F9A-A04E-B7BAD92511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5207525-A265-4D69-9A8A-4A822EF3209B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4BFE29C-213F-4F9A-A04E-B7BAD9251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5207525-A265-4D69-9A8A-4A822EF3209B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4BFE29C-213F-4F9A-A04E-B7BAD9251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7525-A265-4D69-9A8A-4A822EF3209B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E29C-213F-4F9A-A04E-B7BAD9251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5207525-A265-4D69-9A8A-4A822EF3209B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4BFE29C-213F-4F9A-A04E-B7BAD9251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5207525-A265-4D69-9A8A-4A822EF3209B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4BFE29C-213F-4F9A-A04E-B7BAD9251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5207525-A265-4D69-9A8A-4A822EF3209B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4BFE29C-213F-4F9A-A04E-B7BAD9251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5207525-A265-4D69-9A8A-4A822EF3209B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4BFE29C-213F-4F9A-A04E-B7BAD9251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BohrRing</a:t>
            </a:r>
            <a:r>
              <a:rPr lang="en-US" dirty="0" smtClean="0"/>
              <a:t> Activity</a:t>
            </a:r>
          </a:p>
          <a:p>
            <a:r>
              <a:rPr lang="en-US" dirty="0" smtClean="0"/>
              <a:t>#</a:t>
            </a:r>
            <a:r>
              <a:rPr lang="en-US" dirty="0" err="1" smtClean="0"/>
              <a:t>MsTasneemissofunny</a:t>
            </a:r>
            <a:endParaRPr lang="en-US" dirty="0" smtClean="0"/>
          </a:p>
          <a:p>
            <a:r>
              <a:rPr lang="en-US" dirty="0" smtClean="0"/>
              <a:t>If the top of the slide says atomic structure notes (the information should go on your notes sheet)</a:t>
            </a:r>
          </a:p>
          <a:p>
            <a:r>
              <a:rPr lang="en-US" dirty="0" smtClean="0"/>
              <a:t>If the top of the slide has a roman numeral, it is </a:t>
            </a:r>
            <a:r>
              <a:rPr lang="en-US" dirty="0" smtClean="0"/>
              <a:t>the instructions for the </a:t>
            </a:r>
            <a:r>
              <a:rPr lang="en-US" dirty="0" err="1" smtClean="0"/>
              <a:t>bohr</a:t>
            </a:r>
            <a:r>
              <a:rPr lang="en-US" dirty="0" smtClean="0"/>
              <a:t> ring activity sheet and cards</a:t>
            </a:r>
          </a:p>
          <a:p>
            <a:r>
              <a:rPr lang="en-US" dirty="0" smtClean="0"/>
              <a:t>Slides 1-17 are review (we did this last class)</a:t>
            </a:r>
          </a:p>
          <a:p>
            <a:r>
              <a:rPr lang="en-US" dirty="0" smtClean="0"/>
              <a:t>Start with slide #18 and confirm your </a:t>
            </a:r>
            <a:r>
              <a:rPr lang="en-US" smtClean="0"/>
              <a:t>answers for part I and II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08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latin typeface="Comic Sans MS" pitchFamily="66" charset="0"/>
              </a:rPr>
              <a:t>Element, Compound or Mixture?</a:t>
            </a:r>
          </a:p>
        </p:txBody>
      </p:sp>
      <p:pic>
        <p:nvPicPr>
          <p:cNvPr id="68611" name="Picture 3" descr="mixture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6688" y="1974850"/>
            <a:ext cx="3933825" cy="38750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229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latin typeface="Comic Sans MS" pitchFamily="66" charset="0"/>
              </a:rPr>
              <a:t>Element, Compound or Mixture?</a:t>
            </a:r>
          </a:p>
        </p:txBody>
      </p:sp>
      <p:pic>
        <p:nvPicPr>
          <p:cNvPr id="70659" name="Picture 3" descr="element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6688" y="1974850"/>
            <a:ext cx="4073525" cy="4013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139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latin typeface="Comic Sans MS" pitchFamily="66" charset="0"/>
              </a:rPr>
              <a:t>Element, Compound or Mixture?</a:t>
            </a:r>
          </a:p>
        </p:txBody>
      </p:sp>
      <p:pic>
        <p:nvPicPr>
          <p:cNvPr id="72707" name="Picture 3" descr="mixture4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8275" y="1974850"/>
            <a:ext cx="3860800" cy="38052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227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latin typeface="Comic Sans MS" pitchFamily="66" charset="0"/>
              </a:rPr>
              <a:t>Element, Compound or Mixture?</a:t>
            </a:r>
          </a:p>
        </p:txBody>
      </p:sp>
      <p:pic>
        <p:nvPicPr>
          <p:cNvPr id="74755" name="Picture 3" descr="element4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36838" y="2005013"/>
            <a:ext cx="4102100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478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Components of the Atom</a:t>
            </a:r>
          </a:p>
        </p:txBody>
      </p:sp>
      <p:sp>
        <p:nvSpPr>
          <p:cNvPr id="134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3810000" cy="4152900"/>
          </a:xfrm>
        </p:spPr>
        <p:txBody>
          <a:bodyPr/>
          <a:lstStyle/>
          <a:p>
            <a:r>
              <a:rPr lang="en-US" sz="2800"/>
              <a:t>Proton	    p</a:t>
            </a:r>
            <a:r>
              <a:rPr lang="en-US" sz="2800" baseline="30000"/>
              <a:t>+</a:t>
            </a:r>
            <a:r>
              <a:rPr lang="en-US" sz="2800"/>
              <a:t> </a:t>
            </a:r>
          </a:p>
          <a:p>
            <a:endParaRPr lang="en-US" sz="2800"/>
          </a:p>
          <a:p>
            <a:r>
              <a:rPr lang="en-US" sz="2800"/>
              <a:t>Electron    e</a:t>
            </a:r>
            <a:r>
              <a:rPr lang="en-US" sz="2800" baseline="30000"/>
              <a:t>-</a:t>
            </a:r>
          </a:p>
          <a:p>
            <a:endParaRPr lang="en-US" sz="2800"/>
          </a:p>
          <a:p>
            <a:r>
              <a:rPr lang="en-US" sz="2800"/>
              <a:t>Neutron     n</a:t>
            </a:r>
            <a:r>
              <a:rPr lang="en-US" sz="2800" baseline="30000"/>
              <a:t>0</a:t>
            </a:r>
            <a:endParaRPr lang="en-US" sz="2800"/>
          </a:p>
          <a:p>
            <a:endParaRPr lang="en-US" sz="2800"/>
          </a:p>
          <a:p>
            <a:r>
              <a:rPr lang="en-US" sz="2800"/>
              <a:t>(Nucleus- p</a:t>
            </a:r>
            <a:r>
              <a:rPr lang="en-US" sz="2800" baseline="30000"/>
              <a:t>+</a:t>
            </a:r>
            <a:r>
              <a:rPr lang="en-US" sz="2800"/>
              <a:t> and n</a:t>
            </a:r>
            <a:r>
              <a:rPr lang="en-US" sz="2800" baseline="30000"/>
              <a:t>0</a:t>
            </a:r>
            <a:r>
              <a:rPr lang="en-US" sz="2800"/>
              <a:t>)</a:t>
            </a:r>
          </a:p>
        </p:txBody>
      </p:sp>
      <p:pic>
        <p:nvPicPr>
          <p:cNvPr id="13414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4381500" cy="379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588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610600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4000">
                <a:latin typeface="Comic Sans MS" pitchFamily="66" charset="0"/>
              </a:rPr>
              <a:t>Electron Shells –layers or orbits surrounding the nucleus where electrons exist</a:t>
            </a:r>
          </a:p>
          <a:p>
            <a:pPr eaLnBrk="0" hangingPunct="0"/>
            <a:endParaRPr lang="en-US" sz="4000">
              <a:latin typeface="Comic Sans MS" pitchFamily="66" charset="0"/>
            </a:endParaRPr>
          </a:p>
          <a:p>
            <a:pPr eaLnBrk="0" hangingPunct="0"/>
            <a:r>
              <a:rPr lang="en-US" sz="4000">
                <a:latin typeface="Comic Sans MS" pitchFamily="66" charset="0"/>
              </a:rPr>
              <a:t>1</a:t>
            </a:r>
            <a:r>
              <a:rPr lang="en-US" sz="4000" baseline="30000">
                <a:latin typeface="Comic Sans MS" pitchFamily="66" charset="0"/>
              </a:rPr>
              <a:t>st</a:t>
            </a:r>
            <a:r>
              <a:rPr lang="en-US" sz="4000">
                <a:latin typeface="Comic Sans MS" pitchFamily="66" charset="0"/>
              </a:rPr>
              <a:t> shell has two electrons, 2</a:t>
            </a:r>
            <a:r>
              <a:rPr lang="en-US" sz="4000" baseline="30000">
                <a:latin typeface="Comic Sans MS" pitchFamily="66" charset="0"/>
              </a:rPr>
              <a:t>nd</a:t>
            </a:r>
            <a:r>
              <a:rPr lang="en-US" sz="4000">
                <a:latin typeface="Comic Sans MS" pitchFamily="66" charset="0"/>
              </a:rPr>
              <a:t> and 3</a:t>
            </a:r>
            <a:r>
              <a:rPr lang="en-US" sz="4000" baseline="30000">
                <a:latin typeface="Comic Sans MS" pitchFamily="66" charset="0"/>
              </a:rPr>
              <a:t>rd</a:t>
            </a:r>
            <a:r>
              <a:rPr lang="en-US" sz="4000">
                <a:latin typeface="Comic Sans MS" pitchFamily="66" charset="0"/>
              </a:rPr>
              <a:t> shell has eight, larger numbers of electrons fill the outer shells</a:t>
            </a:r>
          </a:p>
          <a:p>
            <a:pPr eaLnBrk="0" hangingPunct="0"/>
            <a:endParaRPr lang="en-US" sz="4000">
              <a:latin typeface="Comic Sans MS" pitchFamily="66" charset="0"/>
            </a:endParaRPr>
          </a:p>
          <a:p>
            <a:pPr eaLnBrk="0" hangingPunct="0"/>
            <a:r>
              <a:rPr lang="en-US" sz="4000">
                <a:latin typeface="Comic Sans MS" pitchFamily="66" charset="0"/>
              </a:rPr>
              <a:t>Atoms/elements are more stable if their outer shell is full.</a:t>
            </a:r>
          </a:p>
        </p:txBody>
      </p:sp>
    </p:spTree>
    <p:extLst>
      <p:ext uri="{BB962C8B-B14F-4D97-AF65-F5344CB8AC3E}">
        <p14:creationId xmlns:p14="http://schemas.microsoft.com/office/powerpoint/2010/main" val="44637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286000" y="1894681"/>
            <a:ext cx="3733800" cy="36679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What does a periodic table tell you?</a:t>
            </a:r>
            <a:endParaRPr lang="en-GB" sz="3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2950296" y="2514600"/>
            <a:ext cx="36004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He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2358014" y="2209800"/>
            <a:ext cx="49371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447058" y="4191000"/>
            <a:ext cx="5032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4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320385" y="5867400"/>
            <a:ext cx="1800225" cy="396875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u="sng" dirty="0">
                <a:solidFill>
                  <a:schemeClr val="bg1"/>
                </a:solidFill>
                <a:latin typeface="Comic Sans MS" pitchFamily="66" charset="0"/>
              </a:rPr>
              <a:t>Atomic mass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292676" y="1448809"/>
            <a:ext cx="2520950" cy="39687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u="sng" dirty="0">
                <a:solidFill>
                  <a:schemeClr val="bg1"/>
                </a:solidFill>
                <a:latin typeface="Comic Sans MS" pitchFamily="66" charset="0"/>
              </a:rPr>
              <a:t>Atomic number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990600" y="4572000"/>
            <a:ext cx="1708078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447800" y="1981200"/>
            <a:ext cx="910214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5085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0" grpId="0" animBg="1"/>
      <p:bldP spid="1640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What does a Chemical Symbol tell you?</a:t>
            </a:r>
            <a:endParaRPr lang="en-GB" sz="3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3962400" y="2151727"/>
            <a:ext cx="4495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He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3459162" y="2434936"/>
            <a:ext cx="5032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4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3468688" y="3733800"/>
            <a:ext cx="49371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952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</a:t>
            </a:r>
            <a:r>
              <a:rPr lang="en-US" dirty="0" smtClean="0"/>
              <a:t>Protons – use the white cards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</a:t>
            </a:r>
            <a:r>
              <a:rPr lang="en-US" dirty="0" smtClean="0"/>
              <a:t>white cards </a:t>
            </a:r>
            <a:r>
              <a:rPr lang="en-US" dirty="0" smtClean="0"/>
              <a:t>and your periodic table to:</a:t>
            </a:r>
          </a:p>
          <a:p>
            <a:pPr lvl="1"/>
            <a:r>
              <a:rPr lang="en-US" dirty="0" smtClean="0"/>
              <a:t>Fill in the information for both tables in #1</a:t>
            </a:r>
          </a:p>
          <a:p>
            <a:pPr lvl="1"/>
            <a:r>
              <a:rPr lang="en-US" dirty="0" smtClean="0"/>
              <a:t>Answer #2 using the tables from #1</a:t>
            </a:r>
          </a:p>
          <a:p>
            <a:pPr lvl="1"/>
            <a:r>
              <a:rPr lang="en-US" dirty="0" smtClean="0"/>
              <a:t>Answer #3 using the back of the </a:t>
            </a:r>
            <a:r>
              <a:rPr lang="en-US" dirty="0" err="1" smtClean="0"/>
              <a:t>bohr</a:t>
            </a:r>
            <a:r>
              <a:rPr lang="en-US" dirty="0" smtClean="0"/>
              <a:t> cards and your periodic table (you could also look at the notes we just took)</a:t>
            </a:r>
          </a:p>
          <a:p>
            <a:pPr lvl="1"/>
            <a:r>
              <a:rPr lang="en-US" dirty="0" smtClean="0"/>
              <a:t>Answer #4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13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Structure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Protons:</a:t>
            </a:r>
          </a:p>
          <a:p>
            <a:pPr lvl="1"/>
            <a:r>
              <a:rPr lang="en-US" dirty="0" smtClean="0"/>
              <a:t>Determine an atom’s identity (personality)</a:t>
            </a:r>
          </a:p>
          <a:p>
            <a:pPr lvl="1"/>
            <a:r>
              <a:rPr lang="en-US" dirty="0" smtClean="0"/>
              <a:t># of protons = atomic number</a:t>
            </a:r>
          </a:p>
          <a:p>
            <a:pPr lvl="1"/>
            <a:r>
              <a:rPr lang="en-US" dirty="0" smtClean="0"/>
              <a:t># of protons = # of electrons </a:t>
            </a:r>
            <a:r>
              <a:rPr lang="en-US" b="1" u="sng" dirty="0" smtClean="0"/>
              <a:t>FOR NEUTRAL ATOMS</a:t>
            </a:r>
          </a:p>
          <a:p>
            <a:pPr lvl="1"/>
            <a:r>
              <a:rPr lang="en-US" dirty="0" smtClean="0"/>
              <a:t>Placement varies on periodic tables</a:t>
            </a:r>
          </a:p>
          <a:p>
            <a:pPr lvl="1"/>
            <a:r>
              <a:rPr lang="en-US" dirty="0" smtClean="0"/>
              <a:t># always to the bottom left of a chemical symbol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60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Structure Notes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term used to describe anything that has mass and takes up space?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64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</a:t>
            </a:r>
            <a:r>
              <a:rPr lang="en-US" dirty="0" smtClean="0"/>
              <a:t>Neutrons (Use the white cards)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</a:t>
            </a:r>
            <a:r>
              <a:rPr lang="en-US" dirty="0" smtClean="0"/>
              <a:t>white cards </a:t>
            </a:r>
            <a:r>
              <a:rPr lang="en-US" dirty="0" smtClean="0"/>
              <a:t>from part I. </a:t>
            </a:r>
            <a:r>
              <a:rPr lang="en-US" dirty="0"/>
              <a:t>and your periodic table to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Fill in the table for #1 (the other part of it is on the first page)</a:t>
            </a:r>
          </a:p>
          <a:p>
            <a:pPr lvl="1"/>
            <a:r>
              <a:rPr lang="en-US" dirty="0" smtClean="0"/>
              <a:t>You are missing cards for K and Ca</a:t>
            </a:r>
          </a:p>
          <a:p>
            <a:pPr lvl="1"/>
            <a:r>
              <a:rPr lang="en-US" dirty="0" smtClean="0"/>
              <a:t>Answer #5a, we will answer #5b next class</a:t>
            </a:r>
          </a:p>
          <a:p>
            <a:pPr lvl="1"/>
            <a:r>
              <a:rPr lang="en-US" dirty="0" smtClean="0"/>
              <a:t>Answer #6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0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Structure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Neutrons:</a:t>
            </a:r>
          </a:p>
          <a:p>
            <a:pPr lvl="1"/>
            <a:r>
              <a:rPr lang="en-US" dirty="0" smtClean="0"/>
              <a:t>Help determine mass </a:t>
            </a:r>
          </a:p>
          <a:p>
            <a:pPr lvl="1"/>
            <a:r>
              <a:rPr lang="en-US" dirty="0" smtClean="0"/>
              <a:t>Atoms of the same element can have different #’s of neutrons</a:t>
            </a:r>
          </a:p>
          <a:p>
            <a:pPr lvl="1"/>
            <a:r>
              <a:rPr lang="en-US" dirty="0" smtClean="0"/>
              <a:t># of neutrons = Atomic mass # - Atomic #</a:t>
            </a:r>
          </a:p>
          <a:p>
            <a:pPr lvl="1"/>
            <a:r>
              <a:rPr lang="en-US" dirty="0" smtClean="0"/>
              <a:t>Atomic mass = neutrons + protons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976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</a:t>
            </a:r>
            <a:r>
              <a:rPr lang="en-US" dirty="0" smtClean="0"/>
              <a:t>Isotopes (pink cards)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</a:t>
            </a:r>
            <a:r>
              <a:rPr lang="en-US" dirty="0" smtClean="0"/>
              <a:t>pink cards </a:t>
            </a:r>
            <a:r>
              <a:rPr lang="en-US" dirty="0" smtClean="0"/>
              <a:t>that have chemical symbols followed by dashes followed by numbers to:</a:t>
            </a:r>
          </a:p>
          <a:p>
            <a:pPr lvl="1"/>
            <a:r>
              <a:rPr lang="en-US" dirty="0" smtClean="0"/>
              <a:t>Fill in the table for #7</a:t>
            </a:r>
          </a:p>
          <a:p>
            <a:pPr lvl="1"/>
            <a:r>
              <a:rPr lang="en-US" dirty="0" smtClean="0"/>
              <a:t>Answer #8a and #8b</a:t>
            </a:r>
          </a:p>
          <a:p>
            <a:pPr lvl="1"/>
            <a:r>
              <a:rPr lang="en-US" dirty="0" smtClean="0"/>
              <a:t>Answer #9</a:t>
            </a:r>
          </a:p>
          <a:p>
            <a:pPr lvl="1"/>
            <a:r>
              <a:rPr lang="en-US" dirty="0" smtClean="0"/>
              <a:t>Answer #10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89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Structure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Isotopes</a:t>
            </a:r>
          </a:p>
          <a:p>
            <a:pPr lvl="1"/>
            <a:r>
              <a:rPr lang="en-US" dirty="0" smtClean="0"/>
              <a:t>Same # of protons, different # of neutrons</a:t>
            </a:r>
          </a:p>
          <a:p>
            <a:pPr lvl="1"/>
            <a:r>
              <a:rPr lang="en-US" dirty="0" smtClean="0"/>
              <a:t>Affect mass of atoms of the same element</a:t>
            </a:r>
          </a:p>
          <a:p>
            <a:pPr marL="53721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366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</a:t>
            </a:r>
            <a:r>
              <a:rPr lang="en-US" dirty="0" smtClean="0"/>
              <a:t>Electrons (use the white cards)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</a:t>
            </a:r>
            <a:r>
              <a:rPr lang="en-US" dirty="0" smtClean="0"/>
              <a:t>white cards </a:t>
            </a:r>
            <a:endParaRPr lang="en-US" dirty="0" smtClean="0"/>
          </a:p>
          <a:p>
            <a:pPr lvl="1"/>
            <a:r>
              <a:rPr lang="en-US" dirty="0" smtClean="0"/>
              <a:t>Fill in the table for #11</a:t>
            </a:r>
          </a:p>
          <a:p>
            <a:pPr lvl="1"/>
            <a:r>
              <a:rPr lang="en-US" dirty="0" smtClean="0"/>
              <a:t>Answer #12</a:t>
            </a:r>
          </a:p>
          <a:p>
            <a:pPr lvl="1"/>
            <a:r>
              <a:rPr lang="en-US" dirty="0" smtClean="0"/>
              <a:t>Answer #13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92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Structure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Electrons:</a:t>
            </a:r>
          </a:p>
          <a:p>
            <a:pPr lvl="1"/>
            <a:r>
              <a:rPr lang="en-US" dirty="0" smtClean="0"/>
              <a:t># Electrons = # protons FOR NEUTRAL ATOMS</a:t>
            </a:r>
          </a:p>
          <a:p>
            <a:pPr lvl="1"/>
            <a:r>
              <a:rPr lang="en-US" dirty="0" smtClean="0"/>
              <a:t>If # of electrons changes, there will be an overall charge</a:t>
            </a:r>
          </a:p>
          <a:p>
            <a:pPr lvl="1"/>
            <a:r>
              <a:rPr lang="en-US" dirty="0" smtClean="0"/>
              <a:t>Determine charge of the atom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5866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V. </a:t>
            </a:r>
            <a:r>
              <a:rPr lang="en-US" dirty="0" smtClean="0"/>
              <a:t>Ions (use the orange cards)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</a:t>
            </a:r>
            <a:r>
              <a:rPr lang="en-US" dirty="0" smtClean="0"/>
              <a:t>orange cards </a:t>
            </a:r>
            <a:r>
              <a:rPr lang="en-US" dirty="0" smtClean="0"/>
              <a:t>to</a:t>
            </a:r>
          </a:p>
          <a:p>
            <a:pPr lvl="1"/>
            <a:r>
              <a:rPr lang="en-US" dirty="0" smtClean="0"/>
              <a:t>Fill in the table for #</a:t>
            </a:r>
            <a:r>
              <a:rPr lang="en-US" dirty="0" smtClean="0"/>
              <a:t>14</a:t>
            </a:r>
          </a:p>
          <a:p>
            <a:pPr lvl="1"/>
            <a:r>
              <a:rPr lang="en-US" dirty="0" smtClean="0"/>
              <a:t>Skip the information for Ca (you do not have cards for Ca) </a:t>
            </a:r>
            <a:endParaRPr lang="en-US" dirty="0" smtClean="0"/>
          </a:p>
          <a:p>
            <a:pPr lvl="1"/>
            <a:r>
              <a:rPr lang="en-US" dirty="0" smtClean="0"/>
              <a:t>Answer #15-17 using the matching neutral </a:t>
            </a:r>
            <a:r>
              <a:rPr lang="en-US" dirty="0" err="1" smtClean="0"/>
              <a:t>bohr</a:t>
            </a:r>
            <a:r>
              <a:rPr lang="en-US" dirty="0" smtClean="0"/>
              <a:t> cards from parts I. and II.</a:t>
            </a:r>
          </a:p>
          <a:p>
            <a:pPr lvl="1"/>
            <a:r>
              <a:rPr lang="en-US" dirty="0" smtClean="0"/>
              <a:t>Fill in the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5447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Structure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Charge = protons + electrons</a:t>
            </a:r>
          </a:p>
          <a:p>
            <a:r>
              <a:rPr lang="en-US" dirty="0" smtClean="0"/>
              <a:t>Charged atoms are called </a:t>
            </a:r>
            <a:r>
              <a:rPr lang="en-US" b="1" u="sng" dirty="0" smtClean="0"/>
              <a:t>ions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2303051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APEMAN?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4008" indent="0">
              <a:buNone/>
            </a:pPr>
            <a:r>
              <a:rPr lang="en-US" sz="4800" dirty="0" smtClean="0">
                <a:solidFill>
                  <a:schemeClr val="accent2"/>
                </a:solidFill>
              </a:rPr>
              <a:t>A</a:t>
            </a:r>
            <a:r>
              <a:rPr lang="en-US" dirty="0" smtClean="0"/>
              <a:t>tomic # is</a:t>
            </a:r>
          </a:p>
          <a:p>
            <a:pPr marL="64008" indent="0">
              <a:buNone/>
            </a:pPr>
            <a:r>
              <a:rPr lang="en-US" sz="4800" dirty="0" smtClean="0">
                <a:solidFill>
                  <a:schemeClr val="accent2"/>
                </a:solidFill>
              </a:rPr>
              <a:t>P</a:t>
            </a:r>
            <a:r>
              <a:rPr lang="en-US" dirty="0" smtClean="0"/>
              <a:t>rotons and</a:t>
            </a:r>
          </a:p>
          <a:p>
            <a:pPr marL="64008" indent="0">
              <a:buNone/>
            </a:pPr>
            <a:r>
              <a:rPr lang="en-US" sz="4800" dirty="0" smtClean="0">
                <a:solidFill>
                  <a:schemeClr val="accent2"/>
                </a:solidFill>
              </a:rPr>
              <a:t>E</a:t>
            </a:r>
            <a:r>
              <a:rPr lang="en-US" dirty="0" smtClean="0"/>
              <a:t>lectrons (neutral atoms)</a:t>
            </a:r>
          </a:p>
          <a:p>
            <a:pPr marL="64008" indent="0">
              <a:buNone/>
            </a:pPr>
            <a:r>
              <a:rPr lang="en-US" sz="4800" dirty="0" smtClean="0">
                <a:solidFill>
                  <a:schemeClr val="accent2"/>
                </a:solidFill>
              </a:rPr>
              <a:t>M</a:t>
            </a:r>
            <a:r>
              <a:rPr lang="en-US" dirty="0" smtClean="0"/>
              <a:t>ass number minus</a:t>
            </a:r>
          </a:p>
          <a:p>
            <a:pPr marL="64008" indent="0">
              <a:buNone/>
            </a:pPr>
            <a:r>
              <a:rPr lang="en-US" sz="4800" dirty="0" smtClean="0">
                <a:solidFill>
                  <a:schemeClr val="accent2"/>
                </a:solidFill>
              </a:rPr>
              <a:t>A</a:t>
            </a:r>
            <a:r>
              <a:rPr lang="en-US" dirty="0" smtClean="0"/>
              <a:t>tomic # is</a:t>
            </a:r>
          </a:p>
          <a:p>
            <a:pPr marL="64008" indent="0">
              <a:buNone/>
            </a:pPr>
            <a:r>
              <a:rPr lang="en-US" sz="4800" dirty="0" smtClean="0">
                <a:solidFill>
                  <a:schemeClr val="accent2"/>
                </a:solidFill>
              </a:rPr>
              <a:t>N</a:t>
            </a:r>
            <a:r>
              <a:rPr lang="en-US" dirty="0" smtClean="0"/>
              <a:t>eutrons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568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8600"/>
            <a:ext cx="6934200" cy="6303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321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36"/>
            <a:ext cx="8229600" cy="1399032"/>
          </a:xfrm>
        </p:spPr>
        <p:txBody>
          <a:bodyPr/>
          <a:lstStyle/>
          <a:p>
            <a:r>
              <a:rPr lang="en-US" dirty="0" smtClean="0"/>
              <a:t>What is an element?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72000"/>
          </a:xfrm>
        </p:spPr>
        <p:txBody>
          <a:bodyPr/>
          <a:lstStyle/>
          <a:p>
            <a:r>
              <a:rPr lang="en-US" dirty="0"/>
              <a:t>A substance composed of a single kind of atom.</a:t>
            </a:r>
          </a:p>
          <a:p>
            <a:endParaRPr lang="en-US" dirty="0"/>
          </a:p>
          <a:p>
            <a:r>
              <a:rPr lang="en-US" dirty="0"/>
              <a:t>Cannot be broken down into another substance by chemical or physical means.</a:t>
            </a:r>
          </a:p>
        </p:txBody>
      </p:sp>
      <p:pic>
        <p:nvPicPr>
          <p:cNvPr id="4" name="Picture 4" descr="element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3200" y="4100945"/>
            <a:ext cx="2678113" cy="2743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5" descr="element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1200" y="4224770"/>
            <a:ext cx="2684463" cy="2619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842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compound?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3657600" cy="4572000"/>
          </a:xfrm>
        </p:spPr>
        <p:txBody>
          <a:bodyPr/>
          <a:lstStyle/>
          <a:p>
            <a:r>
              <a:rPr lang="en-US" dirty="0"/>
              <a:t>A substance in which two or more different elements are CHEMICALLY bonded together.</a:t>
            </a:r>
          </a:p>
          <a:p>
            <a:endParaRPr lang="en-US" dirty="0"/>
          </a:p>
        </p:txBody>
      </p:sp>
      <p:pic>
        <p:nvPicPr>
          <p:cNvPr id="4" name="Picture 4" descr="compound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1752600"/>
            <a:ext cx="40894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157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omic Sans MS" pitchFamily="66" charset="0"/>
              </a:rPr>
              <a:t>What is a MIXTURE?</a:t>
            </a:r>
          </a:p>
        </p:txBody>
      </p:sp>
      <p:sp>
        <p:nvSpPr>
          <p:cNvPr id="624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46482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3600" b="1" dirty="0">
              <a:latin typeface="Comic Sans MS" pitchFamily="66" charset="0"/>
            </a:endParaRPr>
          </a:p>
          <a:p>
            <a:pPr>
              <a:buFontTx/>
              <a:buChar char="o"/>
            </a:pPr>
            <a:r>
              <a:rPr lang="en-US" sz="3600" dirty="0"/>
              <a:t>Two or more substances that are mixed together but are </a:t>
            </a:r>
            <a:r>
              <a:rPr lang="en-US" sz="3600" b="1" u="sng" dirty="0"/>
              <a:t>NOT</a:t>
            </a:r>
            <a:r>
              <a:rPr lang="en-US" sz="3600" dirty="0"/>
              <a:t> chemically bonded.</a:t>
            </a:r>
          </a:p>
        </p:txBody>
      </p:sp>
      <p:pic>
        <p:nvPicPr>
          <p:cNvPr id="62468" name="Picture 4" descr="mixture1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752600"/>
            <a:ext cx="4014788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352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utoUpdateAnimBg="0"/>
      <p:bldP spid="6246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the photos are….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6934200" cy="4114800"/>
          </a:xfrm>
        </p:spPr>
        <p:txBody>
          <a:bodyPr/>
          <a:lstStyle/>
          <a:p>
            <a:r>
              <a:rPr lang="en-US" dirty="0" smtClean="0"/>
              <a:t>Elements- jump up and down</a:t>
            </a:r>
          </a:p>
          <a:p>
            <a:pPr marL="64008" indent="0">
              <a:buNone/>
            </a:pPr>
            <a:endParaRPr lang="en-US" dirty="0" smtClean="0"/>
          </a:p>
          <a:p>
            <a:r>
              <a:rPr lang="en-US" dirty="0" smtClean="0"/>
              <a:t>Compounds- Stay in your chair</a:t>
            </a:r>
          </a:p>
          <a:p>
            <a:pPr marL="64008" indent="0">
              <a:buNone/>
            </a:pPr>
            <a:endParaRPr lang="en-US" dirty="0" smtClean="0"/>
          </a:p>
          <a:p>
            <a:r>
              <a:rPr lang="en-US" dirty="0" smtClean="0"/>
              <a:t>Mixture- Move to the middle of the 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01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latin typeface="Comic Sans MS" pitchFamily="66" charset="0"/>
              </a:rPr>
              <a:t>Element, Compound or Mixture?</a:t>
            </a:r>
          </a:p>
        </p:txBody>
      </p:sp>
      <p:pic>
        <p:nvPicPr>
          <p:cNvPr id="64515" name="Picture 3" descr="mixture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0613" y="1600200"/>
            <a:ext cx="4537075" cy="4648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050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latin typeface="Comic Sans MS" pitchFamily="66" charset="0"/>
              </a:rPr>
              <a:t>Element, Compound or Mixture?</a:t>
            </a:r>
          </a:p>
        </p:txBody>
      </p:sp>
      <p:pic>
        <p:nvPicPr>
          <p:cNvPr id="66563" name="Picture 3" descr="compound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36838" y="1905000"/>
            <a:ext cx="4071937" cy="4013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851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2001</TotalTime>
  <Words>740</Words>
  <Application>Microsoft Office PowerPoint</Application>
  <PresentationFormat>On-screen Show (4:3)</PresentationFormat>
  <Paragraphs>128</Paragraphs>
  <Slides>28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Century Gothic</vt:lpstr>
      <vt:lpstr>Comic Sans MS</vt:lpstr>
      <vt:lpstr>Tahoma</vt:lpstr>
      <vt:lpstr>Verdana</vt:lpstr>
      <vt:lpstr>Wingdings</vt:lpstr>
      <vt:lpstr>Wingdings 2</vt:lpstr>
      <vt:lpstr>Verve</vt:lpstr>
      <vt:lpstr>Atomic Structure</vt:lpstr>
      <vt:lpstr>Atomic Structure Notes </vt:lpstr>
      <vt:lpstr>PowerPoint Presentation</vt:lpstr>
      <vt:lpstr>What is an element?</vt:lpstr>
      <vt:lpstr>What is a compound?</vt:lpstr>
      <vt:lpstr>What is a MIXTURE?</vt:lpstr>
      <vt:lpstr>If the photos are….</vt:lpstr>
      <vt:lpstr>Element, Compound or Mixture?</vt:lpstr>
      <vt:lpstr>Element, Compound or Mixture?</vt:lpstr>
      <vt:lpstr>Element, Compound or Mixture?</vt:lpstr>
      <vt:lpstr>Element, Compound or Mixture?</vt:lpstr>
      <vt:lpstr>Element, Compound or Mixture?</vt:lpstr>
      <vt:lpstr>Element, Compound or Mixture?</vt:lpstr>
      <vt:lpstr>Main Components of the Atom</vt:lpstr>
      <vt:lpstr>PowerPoint Presentation</vt:lpstr>
      <vt:lpstr>PowerPoint Presentation</vt:lpstr>
      <vt:lpstr>PowerPoint Presentation</vt:lpstr>
      <vt:lpstr>I. Protons – use the white cards </vt:lpstr>
      <vt:lpstr>Atomic Structure Notes</vt:lpstr>
      <vt:lpstr>II. Neutrons (Use the white cards)</vt:lpstr>
      <vt:lpstr>Atomic Structure Notes</vt:lpstr>
      <vt:lpstr>III. Isotopes (pink cards)</vt:lpstr>
      <vt:lpstr>Atomic Structure Notes</vt:lpstr>
      <vt:lpstr>IV. Electrons (use the white cards)</vt:lpstr>
      <vt:lpstr>Atomic Structure Notes</vt:lpstr>
      <vt:lpstr>V. Ions (use the orange cards)</vt:lpstr>
      <vt:lpstr>Atomic Structure Notes</vt:lpstr>
      <vt:lpstr>Who is APEMAN?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Structure</dc:title>
  <dc:creator>aisd</dc:creator>
  <cp:lastModifiedBy>Tania Tasneem</cp:lastModifiedBy>
  <cp:revision>20</cp:revision>
  <dcterms:created xsi:type="dcterms:W3CDTF">2014-01-10T15:01:01Z</dcterms:created>
  <dcterms:modified xsi:type="dcterms:W3CDTF">2015-01-08T21:56:11Z</dcterms:modified>
</cp:coreProperties>
</file>