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4"/>
  </p:handoutMasterIdLst>
  <p:sldIdLst>
    <p:sldId id="263" r:id="rId2"/>
    <p:sldId id="256" r:id="rId3"/>
    <p:sldId id="257" r:id="rId4"/>
    <p:sldId id="258" r:id="rId5"/>
    <p:sldId id="259" r:id="rId6"/>
    <p:sldId id="260" r:id="rId7"/>
    <p:sldId id="261" r:id="rId8"/>
    <p:sldId id="262" r:id="rId9"/>
    <p:sldId id="276" r:id="rId10"/>
    <p:sldId id="264" r:id="rId11"/>
    <p:sldId id="266" r:id="rId12"/>
    <p:sldId id="278" r:id="rId13"/>
    <p:sldId id="287" r:id="rId14"/>
    <p:sldId id="280" r:id="rId15"/>
    <p:sldId id="279" r:id="rId16"/>
    <p:sldId id="281" r:id="rId17"/>
    <p:sldId id="296" r:id="rId18"/>
    <p:sldId id="298" r:id="rId19"/>
    <p:sldId id="299" r:id="rId20"/>
    <p:sldId id="282" r:id="rId21"/>
    <p:sldId id="283" r:id="rId22"/>
    <p:sldId id="289" r:id="rId23"/>
    <p:sldId id="284" r:id="rId24"/>
    <p:sldId id="300" r:id="rId25"/>
    <p:sldId id="291" r:id="rId26"/>
    <p:sldId id="301" r:id="rId27"/>
    <p:sldId id="292" r:id="rId28"/>
    <p:sldId id="302" r:id="rId29"/>
    <p:sldId id="293" r:id="rId30"/>
    <p:sldId id="285" r:id="rId31"/>
    <p:sldId id="286" r:id="rId32"/>
    <p:sldId id="288" r:id="rId33"/>
    <p:sldId id="268" r:id="rId34"/>
    <p:sldId id="269" r:id="rId35"/>
    <p:sldId id="265" r:id="rId36"/>
    <p:sldId id="274" r:id="rId37"/>
    <p:sldId id="295" r:id="rId38"/>
    <p:sldId id="267" r:id="rId39"/>
    <p:sldId id="294" r:id="rId40"/>
    <p:sldId id="270" r:id="rId41"/>
    <p:sldId id="271" r:id="rId42"/>
    <p:sldId id="272"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FF"/>
    <a:srgbClr val="FFFFFF"/>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928"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A570F9D-018C-4D19-BBBB-DA215105621D}" type="datetimeFigureOut">
              <a:rPr lang="en-US" smtClean="0"/>
              <a:pPr/>
              <a:t>2/7/2017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B2CEB28-2F3E-4F2A-9580-EEAE4835590F}" type="slidenum">
              <a:rPr lang="en-US" smtClean="0"/>
              <a:pPr/>
              <a:t>‹#›</a:t>
            </a:fld>
            <a:endParaRPr lang="en-US"/>
          </a:p>
        </p:txBody>
      </p:sp>
    </p:spTree>
    <p:extLst>
      <p:ext uri="{BB962C8B-B14F-4D97-AF65-F5344CB8AC3E}">
        <p14:creationId xmlns:p14="http://schemas.microsoft.com/office/powerpoint/2010/main" val="30044523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87C4E3-072D-4378-8678-4BA0DA5DEA1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9CD5B4-8A75-4D0A-8A75-98B589C3475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8EBFF65-FDE2-4529-96BE-50CB5090884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C9F94F-6907-4B9D-BC2E-2B167B57E81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F12F740-520E-47EA-B727-E5FCF60ECB7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03BC7A-A109-439D-BC03-E971B6CBBF6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1E0FD98-531C-4756-B387-E5B41B00348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637CA22-25FB-4BCB-A477-171D2E2880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CCC32E5-A17A-465C-80BD-38BEA15673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9C109A2-13AB-4E83-9ABB-7D36EC37C3A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2BF632-FDF4-42C3-ABB0-9A3BD3B171F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65CA444-3654-4ECF-AB61-3EF3AD8C81F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chemistry.wustl.edu/~edudev/LabTutorials/PeriodicProperties/Ions/ions.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hyperlink" Target="https://www.youtube.com/watch?v=jMHk-I7-Dq4"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hyperlink" Target="http://www.youtube.com/watch?v=93G_FqpGFGY"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xTx_DWboEVs"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XKOvnjEcI5w"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050" name="WordArt 3"/>
          <p:cNvSpPr>
            <a:spLocks noChangeArrowheads="1" noChangeShapeType="1" noTextEdit="1"/>
          </p:cNvSpPr>
          <p:nvPr/>
        </p:nvSpPr>
        <p:spPr bwMode="auto">
          <a:xfrm>
            <a:off x="2514600" y="0"/>
            <a:ext cx="4953000" cy="8382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Jokerman LET"/>
              </a:rPr>
              <a:t>In groups discuss:</a:t>
            </a:r>
          </a:p>
        </p:txBody>
      </p:sp>
      <p:sp>
        <p:nvSpPr>
          <p:cNvPr id="2051" name="Text Box 4"/>
          <p:cNvSpPr txBox="1">
            <a:spLocks noChangeArrowheads="1"/>
          </p:cNvSpPr>
          <p:nvPr/>
        </p:nvSpPr>
        <p:spPr bwMode="auto">
          <a:xfrm>
            <a:off x="685800" y="914400"/>
            <a:ext cx="8077200" cy="5645150"/>
          </a:xfrm>
          <a:prstGeom prst="rect">
            <a:avLst/>
          </a:prstGeom>
          <a:noFill/>
          <a:ln w="76200">
            <a:solidFill>
              <a:schemeClr val="tx1"/>
            </a:solidFill>
            <a:prstDash val="sysDot"/>
            <a:miter lim="800000"/>
            <a:headEnd/>
            <a:tailEnd/>
          </a:ln>
        </p:spPr>
        <p:txBody>
          <a:bodyPr>
            <a:spAutoFit/>
          </a:bodyPr>
          <a:lstStyle/>
          <a:p>
            <a:pPr marL="457200" indent="-457200">
              <a:spcBef>
                <a:spcPct val="50000"/>
              </a:spcBef>
              <a:buFontTx/>
              <a:buAutoNum type="arabicPeriod"/>
            </a:pPr>
            <a:r>
              <a:rPr lang="en-US" sz="2400">
                <a:latin typeface="Comic Sans MS" pitchFamily="66" charset="0"/>
              </a:rPr>
              <a:t>How would you define a compound?  Use some key vocabulary terms from the first chemistry test to help you.</a:t>
            </a:r>
          </a:p>
          <a:p>
            <a:pPr marL="457200" indent="-457200">
              <a:spcBef>
                <a:spcPct val="50000"/>
              </a:spcBef>
              <a:buFontTx/>
              <a:buAutoNum type="arabicPeriod"/>
            </a:pPr>
            <a:r>
              <a:rPr lang="en-US" sz="2400">
                <a:latin typeface="Comic Sans MS" pitchFamily="66" charset="0"/>
              </a:rPr>
              <a:t>If H</a:t>
            </a:r>
            <a:r>
              <a:rPr lang="en-US" sz="2400" baseline="-25000">
                <a:latin typeface="Comic Sans MS" pitchFamily="66" charset="0"/>
              </a:rPr>
              <a:t>2</a:t>
            </a:r>
            <a:r>
              <a:rPr lang="en-US" sz="2400">
                <a:latin typeface="Comic Sans MS" pitchFamily="66" charset="0"/>
              </a:rPr>
              <a:t>O and H</a:t>
            </a:r>
            <a:r>
              <a:rPr lang="en-US" sz="2400" baseline="-25000">
                <a:latin typeface="Comic Sans MS" pitchFamily="66" charset="0"/>
              </a:rPr>
              <a:t>2</a:t>
            </a:r>
            <a:r>
              <a:rPr lang="en-US" sz="2400">
                <a:latin typeface="Comic Sans MS" pitchFamily="66" charset="0"/>
              </a:rPr>
              <a:t>O</a:t>
            </a:r>
            <a:r>
              <a:rPr lang="en-US" sz="2400" baseline="-25000">
                <a:latin typeface="Comic Sans MS" pitchFamily="66" charset="0"/>
              </a:rPr>
              <a:t>2 </a:t>
            </a:r>
            <a:r>
              <a:rPr lang="en-US" sz="2400">
                <a:latin typeface="Comic Sans MS" pitchFamily="66" charset="0"/>
              </a:rPr>
              <a:t>are both compounds, how are they different?</a:t>
            </a:r>
          </a:p>
          <a:p>
            <a:pPr marL="457200" indent="-457200">
              <a:spcBef>
                <a:spcPct val="50000"/>
              </a:spcBef>
              <a:buFontTx/>
              <a:buAutoNum type="arabicPeriod"/>
            </a:pPr>
            <a:r>
              <a:rPr lang="en-US" sz="2400">
                <a:latin typeface="Comic Sans MS" pitchFamily="66" charset="0"/>
              </a:rPr>
              <a:t>How do atoms combine to form compounds?</a:t>
            </a:r>
          </a:p>
          <a:p>
            <a:pPr marL="457200" indent="-457200">
              <a:spcBef>
                <a:spcPct val="50000"/>
              </a:spcBef>
              <a:buFontTx/>
              <a:buAutoNum type="arabicPeriod"/>
            </a:pPr>
            <a:r>
              <a:rPr lang="en-US" sz="2400">
                <a:latin typeface="Comic Sans MS" pitchFamily="66" charset="0"/>
              </a:rPr>
              <a:t>How do ionic bonds and covalent bonds differ? How are they the same?</a:t>
            </a:r>
          </a:p>
          <a:p>
            <a:pPr marL="457200" indent="-457200">
              <a:spcBef>
                <a:spcPct val="50000"/>
              </a:spcBef>
              <a:buFontTx/>
              <a:buAutoNum type="arabicPeriod"/>
            </a:pPr>
            <a:r>
              <a:rPr lang="en-US" sz="2400">
                <a:latin typeface="Comic Sans MS" pitchFamily="66" charset="0"/>
              </a:rPr>
              <a:t>Think back to our global warming project.  What compounds (greenhouse gases) have we already studied?  Explain how the electrons move in order for each of the greenhouse gases to form.  Label each greenhouse gas as an ionic or covalent bond.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Oxidation Numbers</a:t>
            </a:r>
          </a:p>
        </p:txBody>
      </p:sp>
      <p:sp>
        <p:nvSpPr>
          <p:cNvPr id="12291" name="Rectangle 3"/>
          <p:cNvSpPr>
            <a:spLocks noGrp="1" noChangeArrowheads="1"/>
          </p:cNvSpPr>
          <p:nvPr>
            <p:ph type="body" idx="1"/>
          </p:nvPr>
        </p:nvSpPr>
        <p:spPr>
          <a:xfrm>
            <a:off x="457200" y="1295400"/>
            <a:ext cx="8229600" cy="4800600"/>
          </a:xfrm>
        </p:spPr>
        <p:txBody>
          <a:bodyPr/>
          <a:lstStyle/>
          <a:p>
            <a:pPr eaLnBrk="1" hangingPunct="1">
              <a:lnSpc>
                <a:spcPct val="90000"/>
              </a:lnSpc>
            </a:pPr>
            <a:r>
              <a:rPr lang="en-US" sz="2800" smtClean="0"/>
              <a:t>Same thing as typical charge an atom will have once it has lost or gained electrons</a:t>
            </a:r>
          </a:p>
          <a:p>
            <a:pPr eaLnBrk="1" hangingPunct="1">
              <a:lnSpc>
                <a:spcPct val="90000"/>
              </a:lnSpc>
            </a:pPr>
            <a:r>
              <a:rPr lang="en-US" sz="2800" smtClean="0"/>
              <a:t>Shortcut to writing chemical formulas:</a:t>
            </a:r>
          </a:p>
          <a:p>
            <a:pPr eaLnBrk="1" hangingPunct="1">
              <a:lnSpc>
                <a:spcPct val="90000"/>
              </a:lnSpc>
              <a:buFontTx/>
              <a:buNone/>
            </a:pPr>
            <a:r>
              <a:rPr lang="en-US" sz="2800" smtClean="0"/>
              <a:t>	1.  </a:t>
            </a:r>
            <a:r>
              <a:rPr lang="en-US" sz="2800" smtClean="0">
                <a:solidFill>
                  <a:srgbClr val="FF0000"/>
                </a:solidFill>
              </a:rPr>
              <a:t>Ca</a:t>
            </a:r>
            <a:r>
              <a:rPr lang="en-US" sz="2800" smtClean="0"/>
              <a:t>			I</a:t>
            </a:r>
          </a:p>
          <a:p>
            <a:pPr eaLnBrk="1" hangingPunct="1">
              <a:lnSpc>
                <a:spcPct val="90000"/>
              </a:lnSpc>
              <a:buFontTx/>
              <a:buNone/>
            </a:pPr>
            <a:r>
              <a:rPr lang="en-US" sz="2800" smtClean="0"/>
              <a:t>   2.  </a:t>
            </a:r>
            <a:r>
              <a:rPr lang="en-US" sz="2800" smtClean="0">
                <a:solidFill>
                  <a:srgbClr val="FF0000"/>
                </a:solidFill>
              </a:rPr>
              <a:t>Ca</a:t>
            </a:r>
            <a:r>
              <a:rPr lang="en-US" sz="2800" baseline="30000" smtClean="0">
                <a:solidFill>
                  <a:srgbClr val="FF0000"/>
                </a:solidFill>
              </a:rPr>
              <a:t>+2</a:t>
            </a:r>
            <a:r>
              <a:rPr lang="en-US" sz="2800" smtClean="0"/>
              <a:t>			I</a:t>
            </a:r>
            <a:r>
              <a:rPr lang="en-US" sz="2800" baseline="30000" smtClean="0"/>
              <a:t>1-</a:t>
            </a:r>
          </a:p>
          <a:p>
            <a:pPr eaLnBrk="1" hangingPunct="1">
              <a:lnSpc>
                <a:spcPct val="90000"/>
              </a:lnSpc>
              <a:buFontTx/>
              <a:buNone/>
            </a:pPr>
            <a:r>
              <a:rPr lang="en-US" sz="2800" baseline="30000" smtClean="0"/>
              <a:t>	</a:t>
            </a:r>
            <a:r>
              <a:rPr lang="en-US" sz="2800" smtClean="0"/>
              <a:t>3. </a:t>
            </a:r>
            <a:r>
              <a:rPr lang="en-US" sz="2800" smtClean="0">
                <a:solidFill>
                  <a:srgbClr val="FF0000"/>
                </a:solidFill>
              </a:rPr>
              <a:t>Ca</a:t>
            </a:r>
            <a:r>
              <a:rPr lang="en-US" sz="2800" baseline="30000" smtClean="0">
                <a:solidFill>
                  <a:srgbClr val="FF0000"/>
                </a:solidFill>
              </a:rPr>
              <a:t>+2</a:t>
            </a:r>
            <a:r>
              <a:rPr lang="en-US" sz="2800" smtClean="0"/>
              <a:t> 			 I</a:t>
            </a:r>
            <a:r>
              <a:rPr lang="en-US" sz="2800" baseline="30000" smtClean="0"/>
              <a:t>1-</a:t>
            </a:r>
          </a:p>
          <a:p>
            <a:pPr eaLnBrk="1" hangingPunct="1">
              <a:lnSpc>
                <a:spcPct val="90000"/>
              </a:lnSpc>
              <a:buFontTx/>
              <a:buNone/>
            </a:pPr>
            <a:endParaRPr lang="en-US" sz="2800" baseline="30000" smtClean="0"/>
          </a:p>
          <a:p>
            <a:pPr eaLnBrk="1" hangingPunct="1">
              <a:lnSpc>
                <a:spcPct val="90000"/>
              </a:lnSpc>
              <a:buFontTx/>
              <a:buNone/>
            </a:pPr>
            <a:endParaRPr lang="en-US" sz="2800" smtClean="0"/>
          </a:p>
          <a:p>
            <a:pPr eaLnBrk="1" hangingPunct="1">
              <a:lnSpc>
                <a:spcPct val="90000"/>
              </a:lnSpc>
              <a:buFontTx/>
              <a:buNone/>
            </a:pPr>
            <a:r>
              <a:rPr lang="en-US" sz="2800" smtClean="0">
                <a:solidFill>
                  <a:srgbClr val="FF0000"/>
                </a:solidFill>
              </a:rPr>
              <a:t>			Ca</a:t>
            </a:r>
            <a:r>
              <a:rPr lang="en-US" sz="2800" baseline="-25000" smtClean="0"/>
              <a:t>1</a:t>
            </a:r>
            <a:r>
              <a:rPr lang="en-US" sz="2800" smtClean="0"/>
              <a:t>		I</a:t>
            </a:r>
            <a:r>
              <a:rPr lang="en-US" sz="2800" baseline="-25000" smtClean="0">
                <a:solidFill>
                  <a:srgbClr val="FF0000"/>
                </a:solidFill>
              </a:rPr>
              <a:t>2</a:t>
            </a:r>
          </a:p>
          <a:p>
            <a:pPr eaLnBrk="1" hangingPunct="1">
              <a:lnSpc>
                <a:spcPct val="90000"/>
              </a:lnSpc>
              <a:buFontTx/>
              <a:buNone/>
            </a:pPr>
            <a:r>
              <a:rPr lang="en-US" sz="2800" smtClean="0"/>
              <a:t>	</a:t>
            </a:r>
          </a:p>
          <a:p>
            <a:pPr eaLnBrk="1" hangingPunct="1">
              <a:lnSpc>
                <a:spcPct val="90000"/>
              </a:lnSpc>
              <a:buFontTx/>
              <a:buNone/>
            </a:pPr>
            <a:r>
              <a:rPr lang="en-US" sz="2800" smtClean="0"/>
              <a:t>				    CaI</a:t>
            </a:r>
            <a:r>
              <a:rPr lang="en-US" sz="2800" baseline="-25000" smtClean="0">
                <a:solidFill>
                  <a:srgbClr val="FF0000"/>
                </a:solidFill>
              </a:rPr>
              <a:t>2</a:t>
            </a:r>
            <a:r>
              <a:rPr lang="en-US" sz="2800" baseline="-25000" smtClean="0"/>
              <a:t> </a:t>
            </a:r>
          </a:p>
        </p:txBody>
      </p:sp>
      <p:sp>
        <p:nvSpPr>
          <p:cNvPr id="12292" name="Line 6"/>
          <p:cNvSpPr>
            <a:spLocks noChangeShapeType="1"/>
          </p:cNvSpPr>
          <p:nvPr/>
        </p:nvSpPr>
        <p:spPr bwMode="auto">
          <a:xfrm>
            <a:off x="2057400" y="4191000"/>
            <a:ext cx="2133600" cy="1066800"/>
          </a:xfrm>
          <a:prstGeom prst="line">
            <a:avLst/>
          </a:prstGeom>
          <a:noFill/>
          <a:ln w="28575">
            <a:solidFill>
              <a:schemeClr val="tx1"/>
            </a:solidFill>
            <a:round/>
            <a:headEnd/>
            <a:tailEnd type="triangle" w="med" len="med"/>
          </a:ln>
        </p:spPr>
        <p:txBody>
          <a:bodyPr/>
          <a:lstStyle/>
          <a:p>
            <a:endParaRPr lang="en-US"/>
          </a:p>
        </p:txBody>
      </p:sp>
      <p:sp>
        <p:nvSpPr>
          <p:cNvPr id="12293" name="Line 7"/>
          <p:cNvSpPr>
            <a:spLocks noChangeShapeType="1"/>
          </p:cNvSpPr>
          <p:nvPr/>
        </p:nvSpPr>
        <p:spPr bwMode="auto">
          <a:xfrm flipH="1">
            <a:off x="2971800" y="4419600"/>
            <a:ext cx="1447800" cy="838200"/>
          </a:xfrm>
          <a:prstGeom prst="line">
            <a:avLst/>
          </a:prstGeom>
          <a:noFill/>
          <a:ln w="2857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457200" y="1295400"/>
            <a:ext cx="8458200" cy="4876800"/>
          </a:xfrm>
          <a:prstGeom prst="rect">
            <a:avLst/>
          </a:prstGeom>
          <a:noFill/>
          <a:ln w="76200">
            <a:solidFill>
              <a:schemeClr val="tx1"/>
            </a:solidFill>
            <a:prstDash val="sysDot"/>
            <a:miter lim="800000"/>
            <a:headEnd/>
            <a:tailEnd/>
          </a:ln>
        </p:spPr>
        <p:txBody>
          <a:bodyPr wrap="none" anchor="ctr"/>
          <a:lstStyle/>
          <a:p>
            <a:endParaRPr lang="en-US"/>
          </a:p>
        </p:txBody>
      </p:sp>
      <p:sp>
        <p:nvSpPr>
          <p:cNvPr id="10243" name="Rectangle 3"/>
          <p:cNvSpPr>
            <a:spLocks noGrp="1" noChangeArrowheads="1"/>
          </p:cNvSpPr>
          <p:nvPr>
            <p:ph type="title"/>
          </p:nvPr>
        </p:nvSpPr>
        <p:spPr/>
        <p:txBody>
          <a:bodyPr/>
          <a:lstStyle/>
          <a:p>
            <a:pPr eaLnBrk="1" hangingPunct="1"/>
            <a:r>
              <a:rPr lang="en-US" smtClean="0">
                <a:latin typeface="Humana Serif ITC TT-Medium" pitchFamily="2" charset="0"/>
              </a:rPr>
              <a:t>Bond With A Classmate</a:t>
            </a:r>
          </a:p>
        </p:txBody>
      </p:sp>
      <p:sp>
        <p:nvSpPr>
          <p:cNvPr id="10244" name="Rectangle 4"/>
          <p:cNvSpPr>
            <a:spLocks noGrp="1" noChangeArrowheads="1"/>
          </p:cNvSpPr>
          <p:nvPr>
            <p:ph type="body" idx="1"/>
          </p:nvPr>
        </p:nvSpPr>
        <p:spPr>
          <a:xfrm>
            <a:off x="762000" y="1371600"/>
            <a:ext cx="8229600" cy="4525963"/>
          </a:xfrm>
        </p:spPr>
        <p:txBody>
          <a:bodyPr/>
          <a:lstStyle/>
          <a:p>
            <a:pPr marL="609600" indent="-609600" eaLnBrk="1" hangingPunct="1">
              <a:lnSpc>
                <a:spcPct val="90000"/>
              </a:lnSpc>
              <a:buFontTx/>
              <a:buAutoNum type="arabicPeriod"/>
            </a:pPr>
            <a:r>
              <a:rPr lang="en-US" sz="2800" smtClean="0"/>
              <a:t>Purple = Cations ; Pink = Anions</a:t>
            </a:r>
          </a:p>
          <a:p>
            <a:pPr marL="609600" indent="-609600" eaLnBrk="1" hangingPunct="1">
              <a:lnSpc>
                <a:spcPct val="90000"/>
              </a:lnSpc>
              <a:buFontTx/>
              <a:buAutoNum type="arabicPeriod"/>
            </a:pPr>
            <a:r>
              <a:rPr lang="en-US" sz="2800" smtClean="0"/>
              <a:t>Find a classmate to “bond” with and together decide on the correct chemical formula (use the oxidation numbers to help you!)</a:t>
            </a:r>
          </a:p>
          <a:p>
            <a:pPr marL="609600" indent="-609600" eaLnBrk="1" hangingPunct="1">
              <a:lnSpc>
                <a:spcPct val="90000"/>
              </a:lnSpc>
              <a:buFontTx/>
              <a:buAutoNum type="arabicPeriod"/>
            </a:pPr>
            <a:r>
              <a:rPr lang="en-US" sz="2800" smtClean="0"/>
              <a:t>You will have to decide how many of each ion you need to make a STABLE </a:t>
            </a:r>
            <a:r>
              <a:rPr lang="en-US" sz="3600" b="1" u="sng" smtClean="0"/>
              <a:t>IONIC</a:t>
            </a:r>
            <a:r>
              <a:rPr lang="en-US" sz="2800" smtClean="0"/>
              <a:t> BOND. </a:t>
            </a:r>
          </a:p>
          <a:p>
            <a:pPr marL="609600" indent="-609600" eaLnBrk="1" hangingPunct="1">
              <a:lnSpc>
                <a:spcPct val="90000"/>
              </a:lnSpc>
              <a:buFontTx/>
              <a:buAutoNum type="arabicPeriod"/>
            </a:pPr>
            <a:r>
              <a:rPr lang="en-US" sz="2800" smtClean="0"/>
              <a:t>Record all bonds on your Date Book (data table)</a:t>
            </a:r>
          </a:p>
          <a:p>
            <a:pPr marL="609600" indent="-609600" eaLnBrk="1" hangingPunct="1">
              <a:lnSpc>
                <a:spcPct val="90000"/>
              </a:lnSpc>
              <a:buFontTx/>
              <a:buAutoNum type="arabicPeriod"/>
            </a:pPr>
            <a:r>
              <a:rPr lang="en-US" sz="2800" smtClean="0"/>
              <a:t>Look at the box on your paper for helpful hints</a:t>
            </a:r>
          </a:p>
          <a:p>
            <a:pPr marL="609600" indent="-609600" eaLnBrk="1" hangingPunct="1">
              <a:lnSpc>
                <a:spcPct val="90000"/>
              </a:lnSpc>
              <a:buFontTx/>
              <a:buAutoNum type="arabicPeriod"/>
            </a:pPr>
            <a:r>
              <a:rPr lang="en-US" sz="2800" smtClean="0"/>
              <a:t>You will have 5 minutes to make as many bonds as possible.</a:t>
            </a:r>
          </a:p>
        </p:txBody>
      </p:sp>
      <p:pic>
        <p:nvPicPr>
          <p:cNvPr id="10245" name="Picture 5" descr="C:\Program Files\Common Files\Microsoft Shared\Clipart\cagcat50\SO02963_.WMF"/>
          <p:cNvPicPr>
            <a:picLocks noChangeAspect="1" noChangeArrowheads="1"/>
          </p:cNvPicPr>
          <p:nvPr/>
        </p:nvPicPr>
        <p:blipFill>
          <a:blip r:embed="rId2" cstate="print"/>
          <a:srcRect/>
          <a:stretch>
            <a:fillRect/>
          </a:stretch>
        </p:blipFill>
        <p:spPr bwMode="auto">
          <a:xfrm>
            <a:off x="7620000" y="304800"/>
            <a:ext cx="1524000" cy="1282700"/>
          </a:xfrm>
          <a:prstGeom prst="rect">
            <a:avLst/>
          </a:prstGeom>
          <a:noFill/>
          <a:ln w="9525">
            <a:noFill/>
            <a:miter lim="800000"/>
            <a:headEnd/>
            <a:tailEnd/>
          </a:ln>
        </p:spPr>
      </p:pic>
      <p:pic>
        <p:nvPicPr>
          <p:cNvPr id="10246" name="Picture 6" descr="C:\Program Files\Common Files\Microsoft Shared\Clipart\cagcat50\SO02963_.WMF"/>
          <p:cNvPicPr>
            <a:picLocks noChangeAspect="1" noChangeArrowheads="1"/>
          </p:cNvPicPr>
          <p:nvPr/>
        </p:nvPicPr>
        <p:blipFill>
          <a:blip r:embed="rId2" cstate="print"/>
          <a:srcRect/>
          <a:stretch>
            <a:fillRect/>
          </a:stretch>
        </p:blipFill>
        <p:spPr bwMode="auto">
          <a:xfrm>
            <a:off x="0" y="228600"/>
            <a:ext cx="1524000" cy="1282700"/>
          </a:xfrm>
          <a:prstGeom prst="rect">
            <a:avLst/>
          </a:prstGeom>
          <a:noFill/>
          <a:ln w="9525">
            <a:noFill/>
            <a:miter lim="800000"/>
            <a:headEnd/>
            <a:tailEnd/>
          </a:ln>
        </p:spPr>
      </p:pic>
      <p:pic>
        <p:nvPicPr>
          <p:cNvPr id="10247" name="Picture 7" descr="C:\Program Files\Common Files\Microsoft Shared\Clipart\cagcat50\SO02963_.WMF"/>
          <p:cNvPicPr>
            <a:picLocks noChangeAspect="1" noChangeArrowheads="1"/>
          </p:cNvPicPr>
          <p:nvPr/>
        </p:nvPicPr>
        <p:blipFill>
          <a:blip r:embed="rId2" cstate="print"/>
          <a:srcRect/>
          <a:stretch>
            <a:fillRect/>
          </a:stretch>
        </p:blipFill>
        <p:spPr bwMode="auto">
          <a:xfrm>
            <a:off x="7620000" y="5575300"/>
            <a:ext cx="1524000" cy="1282700"/>
          </a:xfrm>
          <a:prstGeom prst="rect">
            <a:avLst/>
          </a:prstGeom>
          <a:noFill/>
          <a:ln w="9525">
            <a:noFill/>
            <a:miter lim="800000"/>
            <a:headEnd/>
            <a:tailEnd/>
          </a:ln>
        </p:spPr>
      </p:pic>
      <p:pic>
        <p:nvPicPr>
          <p:cNvPr id="10248" name="Picture 8" descr="C:\Program Files\Common Files\Microsoft Shared\Clipart\cagcat50\SO02963_.WMF"/>
          <p:cNvPicPr>
            <a:picLocks noChangeAspect="1" noChangeArrowheads="1"/>
          </p:cNvPicPr>
          <p:nvPr/>
        </p:nvPicPr>
        <p:blipFill>
          <a:blip r:embed="rId2" cstate="print"/>
          <a:srcRect/>
          <a:stretch>
            <a:fillRect/>
          </a:stretch>
        </p:blipFill>
        <p:spPr bwMode="auto">
          <a:xfrm>
            <a:off x="0" y="5410200"/>
            <a:ext cx="1524000" cy="12827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p:txBody>
          <a:bodyPr/>
          <a:lstStyle/>
          <a:p>
            <a:pPr eaLnBrk="1" hangingPunct="1"/>
            <a:r>
              <a:rPr lang="en-US" dirty="0" smtClean="0"/>
              <a:t>Oxidation #’s Backwards</a:t>
            </a:r>
          </a:p>
        </p:txBody>
      </p:sp>
      <p:sp>
        <p:nvSpPr>
          <p:cNvPr id="14339" name="Rectangle 1027"/>
          <p:cNvSpPr>
            <a:spLocks noGrp="1" noChangeArrowheads="1"/>
          </p:cNvSpPr>
          <p:nvPr>
            <p:ph type="body" idx="1"/>
          </p:nvPr>
        </p:nvSpPr>
        <p:spPr/>
        <p:txBody>
          <a:bodyPr/>
          <a:lstStyle/>
          <a:p>
            <a:pPr marL="609600" indent="-609600" algn="ctr" eaLnBrk="1" hangingPunct="1">
              <a:buFontTx/>
              <a:buNone/>
            </a:pPr>
            <a:r>
              <a:rPr lang="en-US" sz="2800" dirty="0" smtClean="0"/>
              <a:t>Give me the </a:t>
            </a:r>
            <a:r>
              <a:rPr lang="en-US" sz="2800" b="1" u="sng" dirty="0" smtClean="0">
                <a:solidFill>
                  <a:srgbClr val="FF0000"/>
                </a:solidFill>
              </a:rPr>
              <a:t>oxidation state (charge)</a:t>
            </a:r>
            <a:r>
              <a:rPr lang="en-US" sz="2800" dirty="0" smtClean="0"/>
              <a:t> for each atom in the compound for the following </a:t>
            </a:r>
            <a:r>
              <a:rPr lang="en-US" sz="2800" b="1" u="sng" dirty="0" smtClean="0">
                <a:solidFill>
                  <a:srgbClr val="FF0000"/>
                </a:solidFill>
              </a:rPr>
              <a:t>chemical </a:t>
            </a:r>
            <a:r>
              <a:rPr lang="en-US" sz="2800" b="1" u="sng" dirty="0" err="1" smtClean="0">
                <a:solidFill>
                  <a:srgbClr val="FF0000"/>
                </a:solidFill>
              </a:rPr>
              <a:t>formulas</a:t>
            </a:r>
            <a:r>
              <a:rPr lang="en-US" sz="2800" dirty="0" err="1" smtClean="0"/>
              <a:t>:No</a:t>
            </a:r>
            <a:r>
              <a:rPr lang="en-US" sz="2800" dirty="0" smtClean="0"/>
              <a:t> Periodic Tables Allowed!</a:t>
            </a:r>
          </a:p>
          <a:p>
            <a:pPr marL="609600" indent="-609600" eaLnBrk="1" hangingPunct="1">
              <a:buFontTx/>
              <a:buAutoNum type="alphaUcPeriod"/>
            </a:pPr>
            <a:r>
              <a:rPr lang="en-US" sz="2800" dirty="0" smtClean="0">
                <a:latin typeface="Times New Roman" pitchFamily="18" charset="0"/>
              </a:rPr>
              <a:t>BaCl</a:t>
            </a:r>
            <a:r>
              <a:rPr lang="en-US" sz="2800" baseline="-25000" dirty="0" smtClean="0">
                <a:latin typeface="Times New Roman" pitchFamily="18" charset="0"/>
              </a:rPr>
              <a:t>2</a:t>
            </a:r>
          </a:p>
          <a:p>
            <a:pPr marL="609600" indent="-609600" eaLnBrk="1" hangingPunct="1">
              <a:buFontTx/>
              <a:buAutoNum type="alphaUcPeriod"/>
            </a:pPr>
            <a:r>
              <a:rPr lang="en-US" sz="2800" dirty="0" smtClean="0">
                <a:latin typeface="Times New Roman" pitchFamily="18" charset="0"/>
              </a:rPr>
              <a:t>CaF</a:t>
            </a:r>
            <a:r>
              <a:rPr lang="en-US" sz="2800" baseline="-25000" dirty="0" smtClean="0">
                <a:latin typeface="Times New Roman" pitchFamily="18" charset="0"/>
              </a:rPr>
              <a:t>2</a:t>
            </a:r>
          </a:p>
          <a:p>
            <a:pPr marL="609600" indent="-609600" eaLnBrk="1" hangingPunct="1">
              <a:buFontTx/>
              <a:buAutoNum type="alphaUcPeriod"/>
            </a:pPr>
            <a:r>
              <a:rPr lang="en-US" sz="2800" dirty="0" smtClean="0">
                <a:latin typeface="Times New Roman" pitchFamily="18" charset="0"/>
              </a:rPr>
              <a:t>Mg</a:t>
            </a:r>
            <a:r>
              <a:rPr lang="en-US" sz="2800" baseline="-25000" dirty="0" smtClean="0">
                <a:latin typeface="Times New Roman" pitchFamily="18" charset="0"/>
              </a:rPr>
              <a:t>3</a:t>
            </a:r>
            <a:r>
              <a:rPr lang="en-US" sz="2800" dirty="0" smtClean="0">
                <a:latin typeface="Times New Roman" pitchFamily="18" charset="0"/>
              </a:rPr>
              <a:t>N</a:t>
            </a:r>
            <a:r>
              <a:rPr lang="en-US" sz="2800" baseline="-25000" dirty="0" smtClean="0">
                <a:latin typeface="Times New Roman" pitchFamily="18" charset="0"/>
              </a:rPr>
              <a:t>2</a:t>
            </a:r>
          </a:p>
          <a:p>
            <a:pPr marL="609600" indent="-609600" eaLnBrk="1" hangingPunct="1">
              <a:buFontTx/>
              <a:buAutoNum type="alphaUcPeriod"/>
            </a:pPr>
            <a:r>
              <a:rPr lang="en-US" sz="2800" dirty="0" smtClean="0">
                <a:latin typeface="Times New Roman" pitchFamily="18" charset="0"/>
              </a:rPr>
              <a:t>MgBr</a:t>
            </a:r>
            <a:r>
              <a:rPr lang="en-US" sz="2800" baseline="-25000" dirty="0" smtClean="0">
                <a:latin typeface="Times New Roman" pitchFamily="18" charset="0"/>
              </a:rPr>
              <a:t>2</a:t>
            </a:r>
          </a:p>
          <a:p>
            <a:pPr marL="609600" indent="-609600" eaLnBrk="1" hangingPunct="1">
              <a:buFontTx/>
              <a:buAutoNum type="alphaUcPeriod"/>
            </a:pPr>
            <a:r>
              <a:rPr lang="en-US" sz="2800" dirty="0" err="1" smtClean="0">
                <a:latin typeface="Times New Roman" pitchFamily="18" charset="0"/>
              </a:rPr>
              <a:t>KCl</a:t>
            </a:r>
            <a:endParaRPr lang="en-US" sz="2800" dirty="0" smtClean="0">
              <a:latin typeface="Times New Roman" pitchFamily="18" charset="0"/>
            </a:endParaRPr>
          </a:p>
          <a:p>
            <a:pPr marL="609600" indent="-609600" eaLnBrk="1" hangingPunct="1">
              <a:buFontTx/>
              <a:buAutoNum type="alphaUcPeriod"/>
            </a:pPr>
            <a:r>
              <a:rPr lang="en-US" sz="2800" dirty="0" smtClean="0">
                <a:latin typeface="Times New Roman" pitchFamily="18" charset="0"/>
              </a:rPr>
              <a:t>K</a:t>
            </a:r>
            <a:r>
              <a:rPr lang="en-US" sz="2800" baseline="-25000" dirty="0" smtClean="0">
                <a:latin typeface="Times New Roman" pitchFamily="18" charset="0"/>
              </a:rPr>
              <a:t>2</a:t>
            </a:r>
            <a:r>
              <a:rPr lang="en-US" sz="2800" dirty="0" smtClean="0">
                <a:latin typeface="Times New Roman" pitchFamily="18" charset="0"/>
              </a:rPr>
              <a:t>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609600"/>
            <a:ext cx="10377200" cy="5509200"/>
          </a:xfrm>
          <a:prstGeom prst="rect">
            <a:avLst/>
          </a:prstGeom>
          <a:noFill/>
        </p:spPr>
        <p:txBody>
          <a:bodyPr wrap="square" lIns="91440" tIns="45720" rIns="91440" bIns="45720">
            <a:spAutoFit/>
          </a:bodyPr>
          <a:lstStyle/>
          <a:p>
            <a:pPr algn="ctr"/>
            <a:r>
              <a:rPr lang="en-US" sz="9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What’s in a Name?</a:t>
            </a:r>
          </a:p>
          <a:p>
            <a:pPr algn="ctr"/>
            <a:r>
              <a:rPr lang="en-US" sz="8000" b="1" cap="none" spc="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Naming </a:t>
            </a:r>
          </a:p>
          <a:p>
            <a:pPr algn="ctr"/>
            <a:r>
              <a:rPr lang="en-US" sz="8000" b="1" cap="none" spc="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Compounds</a:t>
            </a:r>
            <a:endParaRPr lang="en-US" sz="8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Compound Naming- </a:t>
            </a:r>
            <a:br>
              <a:rPr lang="en-US" b="1" u="sng" dirty="0" smtClean="0"/>
            </a:br>
            <a:r>
              <a:rPr lang="en-US" b="1" u="sng" dirty="0" smtClean="0"/>
              <a:t>3 minutes</a:t>
            </a:r>
            <a:endParaRPr lang="en-US" b="1" u="sng" dirty="0"/>
          </a:p>
        </p:txBody>
      </p:sp>
      <p:sp>
        <p:nvSpPr>
          <p:cNvPr id="3" name="Content Placeholder 2"/>
          <p:cNvSpPr>
            <a:spLocks noGrp="1"/>
          </p:cNvSpPr>
          <p:nvPr>
            <p:ph idx="1"/>
          </p:nvPr>
        </p:nvSpPr>
        <p:spPr>
          <a:xfrm>
            <a:off x="533400" y="1371600"/>
            <a:ext cx="8763000" cy="4525963"/>
          </a:xfrm>
        </p:spPr>
        <p:txBody>
          <a:bodyPr/>
          <a:lstStyle/>
          <a:p>
            <a:pPr marL="0" indent="0">
              <a:buNone/>
            </a:pPr>
            <a:r>
              <a:rPr lang="en-US" sz="4400" dirty="0" smtClean="0"/>
              <a:t>Separate the cards into 2 groups:</a:t>
            </a:r>
          </a:p>
          <a:p>
            <a:pPr lvl="2"/>
            <a:r>
              <a:rPr lang="en-US" sz="4400" dirty="0" smtClean="0"/>
              <a:t>1 group =  (18 cards) with exactly 2 elements</a:t>
            </a:r>
          </a:p>
          <a:p>
            <a:pPr lvl="2"/>
            <a:r>
              <a:rPr lang="en-US" sz="4400" dirty="0" smtClean="0"/>
              <a:t>1 group = (6 cards) with more than 2 elements</a:t>
            </a:r>
          </a:p>
          <a:p>
            <a:pPr lvl="2"/>
            <a:r>
              <a:rPr lang="en-US" sz="4400" dirty="0" smtClean="0"/>
              <a:t>Keep the group of 6 </a:t>
            </a:r>
            <a:r>
              <a:rPr lang="en-US" sz="4800" dirty="0" smtClean="0"/>
              <a:t>separated</a:t>
            </a:r>
            <a:endParaRPr lang="en-US" sz="4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 Sorting – 5 minutes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How do you tell the difference between ionic and covalent compounds?</a:t>
            </a:r>
          </a:p>
          <a:p>
            <a:pPr marL="514350" indent="-514350">
              <a:buFont typeface="+mj-lt"/>
              <a:buAutoNum type="arabicPeriod"/>
            </a:pPr>
            <a:r>
              <a:rPr lang="en-US" dirty="0" smtClean="0"/>
              <a:t>Identify 6 cards that have only two elements that have formed a covalent bond (look in your group of 18)</a:t>
            </a:r>
          </a:p>
          <a:p>
            <a:pPr marL="0" indent="0">
              <a:buNone/>
            </a:pPr>
            <a:r>
              <a:rPr lang="en-US" dirty="0" smtClean="0"/>
              <a:t>3</a:t>
            </a:r>
            <a:r>
              <a:rPr lang="en-US" dirty="0" smtClean="0"/>
              <a:t>. Similar to #1 how are ionic different </a:t>
            </a:r>
            <a:r>
              <a:rPr lang="en-US" smtClean="0"/>
              <a:t>than covalent?</a:t>
            </a:r>
            <a:endParaRPr lang="en-US" dirty="0" smtClean="0"/>
          </a:p>
          <a:p>
            <a:pPr>
              <a:buFont typeface="Wingdings" panose="05000000000000000000" pitchFamily="2" charset="2"/>
              <a:buChar char="v"/>
            </a:pPr>
            <a:r>
              <a:rPr lang="en-US" dirty="0"/>
              <a:t>Once I have approved those 6, set them back in the </a:t>
            </a:r>
            <a:r>
              <a:rPr lang="en-US" dirty="0" smtClean="0"/>
              <a:t>bag</a:t>
            </a:r>
          </a:p>
          <a:p>
            <a:pPr marL="0" indent="0">
              <a:buNone/>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 (only) in groups</a:t>
            </a:r>
            <a:endParaRPr lang="en-US" dirty="0"/>
          </a:p>
        </p:txBody>
      </p:sp>
      <p:sp>
        <p:nvSpPr>
          <p:cNvPr id="3" name="Content Placeholder 2"/>
          <p:cNvSpPr>
            <a:spLocks noGrp="1"/>
          </p:cNvSpPr>
          <p:nvPr>
            <p:ph idx="1"/>
          </p:nvPr>
        </p:nvSpPr>
        <p:spPr/>
        <p:txBody>
          <a:bodyPr/>
          <a:lstStyle/>
          <a:p>
            <a:r>
              <a:rPr lang="en-US" dirty="0" smtClean="0"/>
              <a:t>What are transition metals?</a:t>
            </a:r>
          </a:p>
          <a:p>
            <a:r>
              <a:rPr lang="en-US" dirty="0" smtClean="0"/>
              <a:t>How are they different from metalloids?</a:t>
            </a:r>
          </a:p>
          <a:p>
            <a:r>
              <a:rPr lang="en-US" dirty="0" smtClean="0"/>
              <a:t>Find 6 compounds that start with a transition metal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2060"/>
            </a:solidFill>
          </a:ln>
        </p:spPr>
        <p:txBody>
          <a:bodyPr/>
          <a:lstStyle/>
          <a:p>
            <a:r>
              <a:rPr lang="en-US" dirty="0" smtClean="0"/>
              <a:t>Ionic group #1 Transition elements: 5 minutes</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q"/>
            </a:pPr>
            <a:r>
              <a:rPr lang="en-US" dirty="0" smtClean="0"/>
              <a:t>Answer #1-4</a:t>
            </a:r>
          </a:p>
          <a:p>
            <a:pPr marL="514350" indent="-514350">
              <a:buAutoNum type="arabicPeriod" startAt="5"/>
            </a:pPr>
            <a:r>
              <a:rPr lang="en-US" dirty="0" smtClean="0"/>
              <a:t>Copy the chemical formulas exactly as they appear on your cards.</a:t>
            </a:r>
          </a:p>
          <a:p>
            <a:pPr marL="857250" lvl="1" indent="-457200">
              <a:buFont typeface="Wingdings" panose="05000000000000000000" pitchFamily="2" charset="2"/>
              <a:buChar char="q"/>
            </a:pPr>
            <a:r>
              <a:rPr lang="en-US" dirty="0" smtClean="0"/>
              <a:t>Copy the compound name exactly as it appears on the card </a:t>
            </a:r>
            <a:r>
              <a:rPr lang="en-US" b="1" dirty="0" smtClean="0">
                <a:solidFill>
                  <a:srgbClr val="FF0000"/>
                </a:solidFill>
              </a:rPr>
              <a:t>(THE ROMAN NUMERAL TOO!!!!)</a:t>
            </a:r>
          </a:p>
          <a:p>
            <a:pPr marL="857250" lvl="1" indent="-457200">
              <a:buFont typeface="Wingdings" panose="05000000000000000000" pitchFamily="2" charset="2"/>
              <a:buChar char="q"/>
            </a:pPr>
            <a:r>
              <a:rPr lang="en-US" dirty="0" smtClean="0"/>
              <a:t>What pattern in the names of the compounds do see for the</a:t>
            </a:r>
            <a:r>
              <a:rPr lang="en-US" b="1" dirty="0" smtClean="0"/>
              <a:t> </a:t>
            </a:r>
            <a:r>
              <a:rPr lang="en-US" b="1" u="sng" dirty="0" err="1" smtClean="0">
                <a:solidFill>
                  <a:srgbClr val="FF0000"/>
                </a:solidFill>
              </a:rPr>
              <a:t>cation</a:t>
            </a:r>
            <a:r>
              <a:rPr lang="en-US" b="1" dirty="0" smtClean="0"/>
              <a:t> </a:t>
            </a:r>
            <a:r>
              <a:rPr lang="en-US" dirty="0" smtClean="0"/>
              <a:t>and for the </a:t>
            </a:r>
            <a:r>
              <a:rPr lang="en-US" b="1" u="sng" dirty="0" smtClean="0"/>
              <a:t>anion</a:t>
            </a:r>
            <a:r>
              <a:rPr lang="en-US" dirty="0" smtClean="0"/>
              <a:t>?</a:t>
            </a:r>
            <a:endParaRPr lang="en-US" dirty="0"/>
          </a:p>
          <a:p>
            <a:endParaRPr lang="en-US" dirty="0" smtClean="0"/>
          </a:p>
          <a:p>
            <a:r>
              <a:rPr lang="en-US" dirty="0" smtClean="0"/>
              <a:t>We </a:t>
            </a:r>
            <a:r>
              <a:rPr lang="en-US" dirty="0"/>
              <a:t>will fill out #6 together </a:t>
            </a:r>
            <a:r>
              <a:rPr lang="en-US" dirty="0">
                <a:sym typeface="Wingdings" pitchFamily="2" charset="2"/>
              </a:rPr>
              <a:t></a:t>
            </a:r>
            <a:endParaRPr lang="en-US" dirty="0"/>
          </a:p>
          <a:p>
            <a:endParaRPr lang="en-US" dirty="0"/>
          </a:p>
        </p:txBody>
      </p:sp>
    </p:spTree>
    <p:extLst>
      <p:ext uri="{BB962C8B-B14F-4D97-AF65-F5344CB8AC3E}">
        <p14:creationId xmlns:p14="http://schemas.microsoft.com/office/powerpoint/2010/main" val="102920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ln>
            <a:solidFill>
              <a:srgbClr val="002060"/>
            </a:solidFill>
          </a:ln>
        </p:spPr>
        <p:txBody>
          <a:bodyPr/>
          <a:lstStyle/>
          <a:p>
            <a:pPr eaLnBrk="1" hangingPunct="1"/>
            <a:r>
              <a:rPr lang="en-US" dirty="0" smtClean="0"/>
              <a:t>Ionic group #1 Transition Metals</a:t>
            </a:r>
          </a:p>
        </p:txBody>
      </p:sp>
      <p:sp>
        <p:nvSpPr>
          <p:cNvPr id="14339" name="Rectangle 1027"/>
          <p:cNvSpPr>
            <a:spLocks noGrp="1" noChangeArrowheads="1"/>
          </p:cNvSpPr>
          <p:nvPr>
            <p:ph type="body" idx="1"/>
          </p:nvPr>
        </p:nvSpPr>
        <p:spPr/>
        <p:txBody>
          <a:bodyPr/>
          <a:lstStyle/>
          <a:p>
            <a:pPr marL="609600" indent="-609600" algn="ctr" eaLnBrk="1" hangingPunct="1">
              <a:buFontTx/>
              <a:buNone/>
            </a:pPr>
            <a:r>
              <a:rPr lang="en-US" sz="2800" dirty="0" smtClean="0"/>
              <a:t>6.  Give me the </a:t>
            </a:r>
            <a:r>
              <a:rPr lang="en-US" sz="2800" b="1" u="sng" dirty="0" smtClean="0">
                <a:solidFill>
                  <a:srgbClr val="FF0000"/>
                </a:solidFill>
              </a:rPr>
              <a:t>oxidation state (charge)</a:t>
            </a:r>
            <a:r>
              <a:rPr lang="en-US" sz="2800" dirty="0" smtClean="0"/>
              <a:t> for each atom in the compound for the following </a:t>
            </a:r>
            <a:r>
              <a:rPr lang="en-US" sz="2800" b="1" u="sng" dirty="0" smtClean="0">
                <a:solidFill>
                  <a:srgbClr val="FF0000"/>
                </a:solidFill>
              </a:rPr>
              <a:t>chemical </a:t>
            </a:r>
            <a:r>
              <a:rPr lang="en-US" sz="2800" b="1" u="sng" dirty="0" err="1" smtClean="0">
                <a:solidFill>
                  <a:srgbClr val="FF0000"/>
                </a:solidFill>
              </a:rPr>
              <a:t>formulas</a:t>
            </a:r>
            <a:r>
              <a:rPr lang="en-US" sz="2800" dirty="0" err="1" smtClean="0"/>
              <a:t>:No</a:t>
            </a:r>
            <a:r>
              <a:rPr lang="en-US" sz="2800" dirty="0" smtClean="0"/>
              <a:t> Periodic Tables Allowed!</a:t>
            </a:r>
          </a:p>
          <a:p>
            <a:pPr marL="609600" indent="-609600" eaLnBrk="1" hangingPunct="1">
              <a:buFontTx/>
              <a:buAutoNum type="alphaUcPeriod"/>
            </a:pPr>
            <a:r>
              <a:rPr lang="en-US" sz="2800" dirty="0" smtClean="0">
                <a:latin typeface="Times New Roman" pitchFamily="18" charset="0"/>
              </a:rPr>
              <a:t>V</a:t>
            </a:r>
            <a:r>
              <a:rPr lang="en-US" sz="2800" baseline="-25000" dirty="0" smtClean="0">
                <a:latin typeface="Times New Roman" pitchFamily="18" charset="0"/>
              </a:rPr>
              <a:t>2</a:t>
            </a:r>
            <a:r>
              <a:rPr lang="en-US" sz="2800" dirty="0" smtClean="0">
                <a:latin typeface="Times New Roman" pitchFamily="18" charset="0"/>
              </a:rPr>
              <a:t>O</a:t>
            </a:r>
            <a:r>
              <a:rPr lang="en-US" sz="2800" baseline="-25000" dirty="0">
                <a:latin typeface="Times New Roman" pitchFamily="18" charset="0"/>
              </a:rPr>
              <a:t>5</a:t>
            </a:r>
            <a:endParaRPr lang="en-US" sz="2800" baseline="-25000" dirty="0" smtClean="0">
              <a:latin typeface="Times New Roman" pitchFamily="18" charset="0"/>
            </a:endParaRPr>
          </a:p>
          <a:p>
            <a:pPr marL="609600" indent="-609600" eaLnBrk="1" hangingPunct="1">
              <a:buFontTx/>
              <a:buAutoNum type="alphaUcPeriod"/>
            </a:pPr>
            <a:r>
              <a:rPr lang="en-US" sz="2800" dirty="0" smtClean="0">
                <a:latin typeface="Times New Roman" pitchFamily="18" charset="0"/>
              </a:rPr>
              <a:t>Cu</a:t>
            </a:r>
            <a:r>
              <a:rPr lang="en-US" sz="2800" baseline="-25000" dirty="0" smtClean="0">
                <a:latin typeface="Times New Roman" pitchFamily="18" charset="0"/>
              </a:rPr>
              <a:t>3</a:t>
            </a:r>
            <a:r>
              <a:rPr lang="en-US" sz="2800" dirty="0" smtClean="0">
                <a:latin typeface="Times New Roman" pitchFamily="18" charset="0"/>
              </a:rPr>
              <a:t>As</a:t>
            </a:r>
            <a:endParaRPr lang="en-US" sz="2800" baseline="-25000" dirty="0" smtClean="0">
              <a:latin typeface="Times New Roman" pitchFamily="18" charset="0"/>
            </a:endParaRPr>
          </a:p>
          <a:p>
            <a:pPr marL="609600" indent="-609600" eaLnBrk="1" hangingPunct="1">
              <a:buFontTx/>
              <a:buAutoNum type="alphaUcPeriod"/>
            </a:pPr>
            <a:r>
              <a:rPr lang="en-US" sz="2800" dirty="0" smtClean="0">
                <a:latin typeface="Times New Roman" pitchFamily="18" charset="0"/>
              </a:rPr>
              <a:t>FeBr</a:t>
            </a:r>
            <a:r>
              <a:rPr lang="en-US" sz="2800" baseline="-25000" dirty="0" smtClean="0">
                <a:latin typeface="Times New Roman" pitchFamily="18" charset="0"/>
              </a:rPr>
              <a:t>2</a:t>
            </a:r>
          </a:p>
          <a:p>
            <a:pPr marL="609600" indent="-609600" eaLnBrk="1" hangingPunct="1">
              <a:buFontTx/>
              <a:buAutoNum type="alphaUcPeriod"/>
            </a:pPr>
            <a:r>
              <a:rPr lang="en-US" sz="2800" dirty="0" smtClean="0">
                <a:latin typeface="Times New Roman" pitchFamily="18" charset="0"/>
              </a:rPr>
              <a:t>Fe</a:t>
            </a:r>
            <a:r>
              <a:rPr lang="en-US" sz="2800" baseline="-25000" dirty="0" smtClean="0">
                <a:latin typeface="Times New Roman" pitchFamily="18" charset="0"/>
              </a:rPr>
              <a:t>2</a:t>
            </a:r>
            <a:r>
              <a:rPr lang="en-US" sz="2800" dirty="0" smtClean="0">
                <a:latin typeface="Times New Roman" pitchFamily="18" charset="0"/>
              </a:rPr>
              <a:t>O</a:t>
            </a:r>
            <a:r>
              <a:rPr lang="en-US" sz="2800" baseline="-25000" dirty="0" smtClean="0">
                <a:latin typeface="Times New Roman" pitchFamily="18" charset="0"/>
              </a:rPr>
              <a:t>3</a:t>
            </a:r>
            <a:endParaRPr lang="en-US" sz="2800" baseline="-25000" dirty="0">
              <a:latin typeface="Times New Roman" pitchFamily="18" charset="0"/>
            </a:endParaRPr>
          </a:p>
          <a:p>
            <a:pPr marL="609600" indent="-609600" eaLnBrk="1" hangingPunct="1">
              <a:buFontTx/>
              <a:buAutoNum type="alphaUcPeriod"/>
            </a:pPr>
            <a:r>
              <a:rPr lang="en-US" sz="2800" dirty="0" err="1" smtClean="0">
                <a:latin typeface="Times New Roman" pitchFamily="18" charset="0"/>
              </a:rPr>
              <a:t>PbO</a:t>
            </a:r>
            <a:endParaRPr lang="en-US" sz="2800" baseline="-25000" dirty="0" smtClean="0">
              <a:latin typeface="Times New Roman" pitchFamily="18" charset="0"/>
            </a:endParaRPr>
          </a:p>
          <a:p>
            <a:pPr marL="609600" indent="-609600" eaLnBrk="1" hangingPunct="1">
              <a:buFontTx/>
              <a:buAutoNum type="alphaUcPeriod"/>
            </a:pPr>
            <a:r>
              <a:rPr lang="en-US" sz="2800" dirty="0" smtClean="0">
                <a:latin typeface="Times New Roman" pitchFamily="18" charset="0"/>
              </a:rPr>
              <a:t>VF</a:t>
            </a:r>
            <a:r>
              <a:rPr lang="en-US" sz="2800" baseline="-25000" dirty="0" smtClean="0">
                <a:latin typeface="Times New Roman" pitchFamily="18" charset="0"/>
              </a:rPr>
              <a:t>4</a:t>
            </a:r>
          </a:p>
          <a:p>
            <a:pPr marL="0" indent="0" eaLnBrk="1" hangingPunct="1">
              <a:buNone/>
            </a:pPr>
            <a:endParaRPr lang="en-US" sz="2800" dirty="0" smtClean="0">
              <a:latin typeface="Times New Roman" pitchFamily="18" charset="0"/>
            </a:endParaRPr>
          </a:p>
        </p:txBody>
      </p:sp>
    </p:spTree>
    <p:extLst>
      <p:ext uri="{BB962C8B-B14F-4D97-AF65-F5344CB8AC3E}">
        <p14:creationId xmlns:p14="http://schemas.microsoft.com/office/powerpoint/2010/main" val="40515728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002060"/>
            </a:solidFill>
          </a:ln>
        </p:spPr>
        <p:txBody>
          <a:bodyPr/>
          <a:lstStyle/>
          <a:p>
            <a:r>
              <a:rPr lang="en-US" dirty="0" smtClean="0"/>
              <a:t>Ionic group #1</a:t>
            </a:r>
            <a:endParaRPr lang="en-US" dirty="0"/>
          </a:p>
        </p:txBody>
      </p:sp>
      <p:sp>
        <p:nvSpPr>
          <p:cNvPr id="3" name="Content Placeholder 2"/>
          <p:cNvSpPr>
            <a:spLocks noGrp="1"/>
          </p:cNvSpPr>
          <p:nvPr>
            <p:ph idx="1"/>
          </p:nvPr>
        </p:nvSpPr>
        <p:spPr/>
        <p:txBody>
          <a:bodyPr/>
          <a:lstStyle/>
          <a:p>
            <a:pPr marL="0" indent="0" algn="ctr">
              <a:buNone/>
            </a:pPr>
            <a:r>
              <a:rPr lang="en-US" dirty="0" smtClean="0"/>
              <a:t>7.  </a:t>
            </a:r>
            <a:r>
              <a:rPr lang="en-US" sz="4800" dirty="0" smtClean="0"/>
              <a:t>How are the names of compounds containing transition metals related to the oxidation state of the </a:t>
            </a:r>
            <a:r>
              <a:rPr lang="en-US" sz="4800" b="1" u="sng" dirty="0" err="1" smtClean="0">
                <a:solidFill>
                  <a:srgbClr val="FF0000"/>
                </a:solidFill>
              </a:rPr>
              <a:t>cation</a:t>
            </a:r>
            <a:r>
              <a:rPr lang="en-US" sz="4800" dirty="0" smtClean="0"/>
              <a:t>?</a:t>
            </a:r>
            <a:endParaRPr lang="en-US" sz="4800" dirty="0"/>
          </a:p>
        </p:txBody>
      </p:sp>
    </p:spTree>
    <p:extLst>
      <p:ext uri="{BB962C8B-B14F-4D97-AF65-F5344CB8AC3E}">
        <p14:creationId xmlns:p14="http://schemas.microsoft.com/office/powerpoint/2010/main" val="1466092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subTitle" idx="1"/>
          </p:nvPr>
        </p:nvSpPr>
        <p:spPr>
          <a:xfrm>
            <a:off x="1371600" y="5486400"/>
            <a:ext cx="6400800" cy="685800"/>
          </a:xfrm>
        </p:spPr>
        <p:txBody>
          <a:bodyPr/>
          <a:lstStyle/>
          <a:p>
            <a:pPr eaLnBrk="1" hangingPunct="1"/>
            <a:r>
              <a:rPr lang="en-US" smtClean="0">
                <a:latin typeface="Times New Roman" pitchFamily="18" charset="0"/>
              </a:rPr>
              <a:t>8</a:t>
            </a:r>
            <a:r>
              <a:rPr lang="en-US" baseline="30000" smtClean="0">
                <a:latin typeface="Times New Roman" pitchFamily="18" charset="0"/>
              </a:rPr>
              <a:t>th</a:t>
            </a:r>
            <a:r>
              <a:rPr lang="en-US" smtClean="0">
                <a:latin typeface="Times New Roman" pitchFamily="18" charset="0"/>
              </a:rPr>
              <a:t> Grade Science</a:t>
            </a:r>
          </a:p>
          <a:p>
            <a:pPr eaLnBrk="1" hangingPunct="1"/>
            <a:endParaRPr lang="en-US" smtClean="0">
              <a:latin typeface="Times New Roman" pitchFamily="18" charset="0"/>
            </a:endParaRPr>
          </a:p>
        </p:txBody>
      </p:sp>
      <p:sp>
        <p:nvSpPr>
          <p:cNvPr id="3075" name="Text Box 4"/>
          <p:cNvSpPr txBox="1">
            <a:spLocks noChangeArrowheads="1"/>
          </p:cNvSpPr>
          <p:nvPr/>
        </p:nvSpPr>
        <p:spPr bwMode="auto">
          <a:xfrm>
            <a:off x="2209800" y="6324600"/>
            <a:ext cx="5029200" cy="336550"/>
          </a:xfrm>
          <a:prstGeom prst="rect">
            <a:avLst/>
          </a:prstGeom>
          <a:noFill/>
          <a:ln w="9525">
            <a:noFill/>
            <a:miter lim="800000"/>
            <a:headEnd/>
            <a:tailEnd/>
          </a:ln>
        </p:spPr>
        <p:txBody>
          <a:bodyPr>
            <a:spAutoFit/>
          </a:bodyPr>
          <a:lstStyle/>
          <a:p>
            <a:pPr algn="ctr">
              <a:spcBef>
                <a:spcPct val="50000"/>
              </a:spcBef>
            </a:pPr>
            <a:r>
              <a:rPr lang="en-US" sz="1600" i="1">
                <a:latin typeface="Times New Roman" pitchFamily="18" charset="0"/>
              </a:rPr>
              <a:t>Adapted from     http://sciencespot.net/</a:t>
            </a:r>
          </a:p>
        </p:txBody>
      </p:sp>
      <p:sp>
        <p:nvSpPr>
          <p:cNvPr id="3076" name="WordArt 5"/>
          <p:cNvSpPr>
            <a:spLocks noChangeArrowheads="1" noChangeShapeType="1" noTextEdit="1"/>
          </p:cNvSpPr>
          <p:nvPr/>
        </p:nvSpPr>
        <p:spPr bwMode="auto">
          <a:xfrm>
            <a:off x="457200" y="990600"/>
            <a:ext cx="8077200" cy="3810000"/>
          </a:xfrm>
          <a:prstGeom prst="rect">
            <a:avLst/>
          </a:prstGeom>
        </p:spPr>
        <p:txBody>
          <a:bodyPr wrap="none" fromWordArt="1">
            <a:prstTxWarp prst="textPlain">
              <a:avLst>
                <a:gd name="adj" fmla="val 50000"/>
              </a:avLst>
            </a:prstTxWarp>
          </a:bodyPr>
          <a:lstStyle/>
          <a:p>
            <a:pPr algn="ctr"/>
            <a:r>
              <a:rPr lang="en-US" sz="3600" kern="10">
                <a:ln w="38100">
                  <a:solidFill>
                    <a:srgbClr val="000000"/>
                  </a:solidFill>
                  <a:round/>
                  <a:headEnd/>
                  <a:tailEnd/>
                </a:ln>
                <a:solidFill>
                  <a:srgbClr val="FF0000"/>
                </a:solidFill>
                <a:latin typeface="Cooper Black"/>
              </a:rPr>
              <a:t>Bonding Basics</a:t>
            </a:r>
          </a:p>
        </p:txBody>
      </p:sp>
      <p:pic>
        <p:nvPicPr>
          <p:cNvPr id="3077" name="Picture 7" descr="na00121_"/>
          <p:cNvPicPr>
            <a:picLocks noChangeAspect="1" noChangeArrowheads="1"/>
          </p:cNvPicPr>
          <p:nvPr/>
        </p:nvPicPr>
        <p:blipFill>
          <a:blip r:embed="rId2" cstate="print"/>
          <a:srcRect/>
          <a:stretch>
            <a:fillRect/>
          </a:stretch>
        </p:blipFill>
        <p:spPr bwMode="auto">
          <a:xfrm>
            <a:off x="304800" y="4495800"/>
            <a:ext cx="2667000" cy="1681163"/>
          </a:xfrm>
          <a:prstGeom prst="rect">
            <a:avLst/>
          </a:prstGeom>
          <a:noFill/>
          <a:ln w="9525">
            <a:noFill/>
            <a:miter lim="800000"/>
            <a:headEnd/>
            <a:tailEnd/>
          </a:ln>
        </p:spPr>
      </p:pic>
      <p:pic>
        <p:nvPicPr>
          <p:cNvPr id="3078" name="Picture 8" descr="na00121_"/>
          <p:cNvPicPr>
            <a:picLocks noChangeAspect="1" noChangeArrowheads="1"/>
          </p:cNvPicPr>
          <p:nvPr/>
        </p:nvPicPr>
        <p:blipFill>
          <a:blip r:embed="rId2" cstate="print"/>
          <a:srcRect/>
          <a:stretch>
            <a:fillRect/>
          </a:stretch>
        </p:blipFill>
        <p:spPr bwMode="auto">
          <a:xfrm flipH="1">
            <a:off x="6324600" y="4495800"/>
            <a:ext cx="2667000" cy="1681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Transition Metal + Nonmetal  Patterns</a:t>
            </a:r>
            <a:endParaRPr lang="en-US" dirty="0"/>
          </a:p>
        </p:txBody>
      </p:sp>
      <p:sp>
        <p:nvSpPr>
          <p:cNvPr id="4" name="Content Placeholder 3"/>
          <p:cNvSpPr>
            <a:spLocks noGrp="1"/>
          </p:cNvSpPr>
          <p:nvPr>
            <p:ph sz="half" idx="1"/>
          </p:nvPr>
        </p:nvSpPr>
        <p:spPr/>
        <p:txBody>
          <a:bodyPr/>
          <a:lstStyle/>
          <a:p>
            <a:pPr marL="0" indent="0">
              <a:buNone/>
            </a:pPr>
            <a:r>
              <a:rPr lang="en-US" sz="4400" b="1" u="sng" dirty="0" err="1" smtClean="0">
                <a:solidFill>
                  <a:srgbClr val="FF0000"/>
                </a:solidFill>
              </a:rPr>
              <a:t>Cation</a:t>
            </a:r>
            <a:r>
              <a:rPr lang="en-US" sz="4400" b="1" u="sng" dirty="0" smtClean="0">
                <a:solidFill>
                  <a:srgbClr val="FF0000"/>
                </a:solidFill>
              </a:rPr>
              <a:t> = (+)</a:t>
            </a:r>
          </a:p>
          <a:p>
            <a:r>
              <a:rPr lang="en-US" sz="4400" dirty="0" smtClean="0">
                <a:solidFill>
                  <a:srgbClr val="FF0000"/>
                </a:solidFill>
              </a:rPr>
              <a:t>Roman numeral = </a:t>
            </a:r>
            <a:r>
              <a:rPr lang="en-US" sz="4400" dirty="0" err="1" smtClean="0">
                <a:solidFill>
                  <a:srgbClr val="FF0000"/>
                </a:solidFill>
              </a:rPr>
              <a:t>cation</a:t>
            </a:r>
            <a:r>
              <a:rPr lang="en-US" sz="4400" dirty="0" smtClean="0">
                <a:solidFill>
                  <a:srgbClr val="FF0000"/>
                </a:solidFill>
              </a:rPr>
              <a:t> charge</a:t>
            </a:r>
          </a:p>
          <a:p>
            <a:r>
              <a:rPr lang="en-US" sz="4400" dirty="0" smtClean="0">
                <a:solidFill>
                  <a:srgbClr val="FF0000"/>
                </a:solidFill>
              </a:rPr>
              <a:t>Metal name is unchanged</a:t>
            </a:r>
            <a:endParaRPr lang="en-US" sz="4400" dirty="0">
              <a:solidFill>
                <a:srgbClr val="FF0000"/>
              </a:solidFill>
            </a:endParaRPr>
          </a:p>
        </p:txBody>
      </p:sp>
      <p:sp>
        <p:nvSpPr>
          <p:cNvPr id="5" name="Content Placeholder 4"/>
          <p:cNvSpPr>
            <a:spLocks noGrp="1"/>
          </p:cNvSpPr>
          <p:nvPr>
            <p:ph sz="half" idx="2"/>
          </p:nvPr>
        </p:nvSpPr>
        <p:spPr/>
        <p:txBody>
          <a:bodyPr/>
          <a:lstStyle/>
          <a:p>
            <a:pPr marL="0" indent="0">
              <a:buNone/>
            </a:pPr>
            <a:r>
              <a:rPr lang="en-US" sz="5400" b="1" u="sng" dirty="0" smtClean="0"/>
              <a:t>Anion= (-)</a:t>
            </a:r>
          </a:p>
          <a:p>
            <a:r>
              <a:rPr lang="en-US" sz="5400" dirty="0" smtClean="0"/>
              <a:t>Change ending to -</a:t>
            </a:r>
            <a:r>
              <a:rPr lang="en-US" sz="5400" dirty="0" err="1" smtClean="0"/>
              <a:t>ide</a:t>
            </a:r>
            <a:endParaRPr lang="en-US" sz="5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Ionic Group # 2 Polyatomic Ions</a:t>
            </a:r>
            <a:endParaRPr lang="en-US" b="1" u="sng" dirty="0"/>
          </a:p>
        </p:txBody>
      </p:sp>
      <p:sp>
        <p:nvSpPr>
          <p:cNvPr id="3" name="Content Placeholder 2"/>
          <p:cNvSpPr>
            <a:spLocks noGrp="1"/>
          </p:cNvSpPr>
          <p:nvPr>
            <p:ph idx="1"/>
          </p:nvPr>
        </p:nvSpPr>
        <p:spPr>
          <a:xfrm>
            <a:off x="457200" y="1600200"/>
            <a:ext cx="8686800" cy="4525963"/>
          </a:xfrm>
        </p:spPr>
        <p:txBody>
          <a:bodyPr/>
          <a:lstStyle/>
          <a:p>
            <a:pPr>
              <a:buFont typeface="Wingdings" panose="05000000000000000000" pitchFamily="2" charset="2"/>
              <a:buChar char="q"/>
            </a:pPr>
            <a:r>
              <a:rPr lang="en-US" sz="4800" dirty="0" smtClean="0"/>
              <a:t>Find the 6 cards that contain more than two elements and fill in the blanks for #8</a:t>
            </a:r>
          </a:p>
          <a:p>
            <a:pPr>
              <a:buFont typeface="Wingdings" panose="05000000000000000000" pitchFamily="2" charset="2"/>
              <a:buChar char="q"/>
            </a:pPr>
            <a:r>
              <a:rPr lang="en-US" sz="4800" dirty="0" smtClean="0"/>
              <a:t>We will do #9 together </a:t>
            </a:r>
          </a:p>
          <a:p>
            <a:pPr marL="0" indent="0">
              <a:buNone/>
            </a:pPr>
            <a:r>
              <a:rPr lang="en-US" sz="4800" dirty="0" smtClean="0">
                <a:solidFill>
                  <a:srgbClr val="FF0000"/>
                </a:solidFill>
              </a:rPr>
              <a:t>Red</a:t>
            </a:r>
            <a:r>
              <a:rPr lang="en-US" sz="4800" dirty="0" smtClean="0"/>
              <a:t> = </a:t>
            </a:r>
            <a:r>
              <a:rPr lang="en-US" sz="4800" b="1" dirty="0" err="1" smtClean="0">
                <a:solidFill>
                  <a:srgbClr val="FF0000"/>
                </a:solidFill>
              </a:rPr>
              <a:t>cation</a:t>
            </a:r>
            <a:endParaRPr lang="en-US" sz="4800" b="1" dirty="0" smtClean="0">
              <a:solidFill>
                <a:srgbClr val="FF0000"/>
              </a:solidFill>
            </a:endParaRPr>
          </a:p>
          <a:p>
            <a:pPr marL="0" indent="0">
              <a:buNone/>
            </a:pPr>
            <a:r>
              <a:rPr lang="en-US" sz="4800" dirty="0" smtClean="0"/>
              <a:t>Black = </a:t>
            </a:r>
            <a:r>
              <a:rPr lang="en-US" sz="4800" b="1" dirty="0" smtClean="0"/>
              <a:t>anion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Polyatomic Ions</a:t>
            </a:r>
            <a:endParaRPr lang="en-US" b="1" u="sng" dirty="0"/>
          </a:p>
        </p:txBody>
      </p:sp>
      <p:sp>
        <p:nvSpPr>
          <p:cNvPr id="3" name="Content Placeholder 2"/>
          <p:cNvSpPr>
            <a:spLocks noGrp="1"/>
          </p:cNvSpPr>
          <p:nvPr>
            <p:ph idx="1"/>
          </p:nvPr>
        </p:nvSpPr>
        <p:spPr/>
        <p:txBody>
          <a:bodyPr/>
          <a:lstStyle/>
          <a:p>
            <a:pPr marL="0" indent="0" algn="ctr">
              <a:buNone/>
            </a:pPr>
            <a:r>
              <a:rPr lang="en-US" sz="5400" dirty="0" smtClean="0"/>
              <a:t>Find the 2 compounds that contain a polyatomic ion for the </a:t>
            </a:r>
            <a:r>
              <a:rPr lang="en-US" sz="5400" b="1" u="sng" dirty="0" err="1" smtClean="0">
                <a:solidFill>
                  <a:srgbClr val="FF0000"/>
                </a:solidFill>
              </a:rPr>
              <a:t>cation</a:t>
            </a:r>
            <a:r>
              <a:rPr lang="en-US" sz="5400" dirty="0" smtClean="0"/>
              <a:t> and for the </a:t>
            </a:r>
            <a:r>
              <a:rPr lang="en-US" sz="5400" b="1" u="sng" dirty="0" smtClean="0"/>
              <a:t>anion </a:t>
            </a:r>
          </a:p>
          <a:p>
            <a:pPr marL="0" indent="0">
              <a:buNone/>
            </a:pPr>
            <a:endParaRPr lang="en-US" b="1" u="sng" dirty="0"/>
          </a:p>
        </p:txBody>
      </p:sp>
    </p:spTree>
    <p:extLst>
      <p:ext uri="{BB962C8B-B14F-4D97-AF65-F5344CB8AC3E}">
        <p14:creationId xmlns:p14="http://schemas.microsoft.com/office/powerpoint/2010/main" val="28821894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Polyatomic + Polyatomic</a:t>
            </a:r>
            <a:endParaRPr lang="en-US" b="1" u="sng" dirty="0"/>
          </a:p>
        </p:txBody>
      </p:sp>
      <p:sp>
        <p:nvSpPr>
          <p:cNvPr id="4" name="Content Placeholder 3"/>
          <p:cNvSpPr>
            <a:spLocks noGrp="1"/>
          </p:cNvSpPr>
          <p:nvPr>
            <p:ph sz="half" idx="1"/>
          </p:nvPr>
        </p:nvSpPr>
        <p:spPr/>
        <p:txBody>
          <a:bodyPr/>
          <a:lstStyle/>
          <a:p>
            <a:pPr marL="0" indent="0">
              <a:buNone/>
            </a:pPr>
            <a:r>
              <a:rPr lang="en-US" sz="5400" u="sng" dirty="0" err="1" smtClean="0">
                <a:solidFill>
                  <a:srgbClr val="FF0000"/>
                </a:solidFill>
              </a:rPr>
              <a:t>Cation</a:t>
            </a:r>
            <a:endParaRPr lang="en-US" sz="5400" u="sng" dirty="0" smtClean="0">
              <a:solidFill>
                <a:srgbClr val="FF0000"/>
              </a:solidFill>
            </a:endParaRPr>
          </a:p>
          <a:p>
            <a:r>
              <a:rPr lang="en-US" sz="5400" dirty="0" smtClean="0">
                <a:solidFill>
                  <a:srgbClr val="FF0000"/>
                </a:solidFill>
              </a:rPr>
              <a:t>Only NH</a:t>
            </a:r>
            <a:r>
              <a:rPr lang="en-US" sz="5400" baseline="-25000" dirty="0" smtClean="0">
                <a:solidFill>
                  <a:srgbClr val="FF0000"/>
                </a:solidFill>
              </a:rPr>
              <a:t>4</a:t>
            </a:r>
            <a:r>
              <a:rPr lang="en-US" sz="5400" baseline="30000" dirty="0" smtClean="0">
                <a:solidFill>
                  <a:srgbClr val="FF0000"/>
                </a:solidFill>
              </a:rPr>
              <a:t>+</a:t>
            </a:r>
          </a:p>
          <a:p>
            <a:pPr>
              <a:buNone/>
            </a:pPr>
            <a:endParaRPr lang="en-US" sz="5400" baseline="30000" dirty="0" smtClean="0"/>
          </a:p>
        </p:txBody>
      </p:sp>
      <p:sp>
        <p:nvSpPr>
          <p:cNvPr id="5" name="Content Placeholder 4"/>
          <p:cNvSpPr>
            <a:spLocks noGrp="1"/>
          </p:cNvSpPr>
          <p:nvPr>
            <p:ph sz="half" idx="2"/>
          </p:nvPr>
        </p:nvSpPr>
        <p:spPr/>
        <p:txBody>
          <a:bodyPr/>
          <a:lstStyle/>
          <a:p>
            <a:pPr marL="0" indent="0">
              <a:buNone/>
            </a:pPr>
            <a:r>
              <a:rPr lang="en-US" sz="5400" u="sng" dirty="0" smtClean="0"/>
              <a:t>Anion</a:t>
            </a:r>
          </a:p>
          <a:p>
            <a:r>
              <a:rPr lang="en-US" sz="5400" dirty="0" smtClean="0"/>
              <a:t>Name = polyatomic ion chart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Metal + Polyatomic</a:t>
            </a:r>
          </a:p>
        </p:txBody>
      </p:sp>
      <p:sp>
        <p:nvSpPr>
          <p:cNvPr id="3" name="Content Placeholder 2"/>
          <p:cNvSpPr>
            <a:spLocks noGrp="1"/>
          </p:cNvSpPr>
          <p:nvPr>
            <p:ph idx="1"/>
          </p:nvPr>
        </p:nvSpPr>
        <p:spPr/>
        <p:txBody>
          <a:bodyPr/>
          <a:lstStyle/>
          <a:p>
            <a:pPr marL="0" indent="0" algn="ctr">
              <a:buNone/>
            </a:pPr>
            <a:r>
              <a:rPr lang="en-US" sz="5400" dirty="0" smtClean="0"/>
              <a:t>Find the 3 compounds that contain a metal ion for the </a:t>
            </a:r>
            <a:r>
              <a:rPr lang="en-US" sz="5400" b="1" u="sng" dirty="0" err="1" smtClean="0">
                <a:solidFill>
                  <a:srgbClr val="FF0000"/>
                </a:solidFill>
              </a:rPr>
              <a:t>cation</a:t>
            </a:r>
            <a:r>
              <a:rPr lang="en-US" sz="5400" dirty="0" smtClean="0"/>
              <a:t> and a polyatomic for the </a:t>
            </a:r>
            <a:r>
              <a:rPr lang="en-US" sz="5400" b="1" u="sng" dirty="0" smtClean="0"/>
              <a:t>anion </a:t>
            </a:r>
          </a:p>
          <a:p>
            <a:pPr marL="0" indent="0">
              <a:buNone/>
            </a:pPr>
            <a:endParaRPr lang="en-US" b="1" u="sng" dirty="0"/>
          </a:p>
        </p:txBody>
      </p:sp>
    </p:spTree>
    <p:extLst>
      <p:ext uri="{BB962C8B-B14F-4D97-AF65-F5344CB8AC3E}">
        <p14:creationId xmlns:p14="http://schemas.microsoft.com/office/powerpoint/2010/main" val="10997433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Metal + Polyatomic</a:t>
            </a:r>
            <a:endParaRPr lang="en-US" b="1" u="sng" dirty="0"/>
          </a:p>
        </p:txBody>
      </p:sp>
      <p:sp>
        <p:nvSpPr>
          <p:cNvPr id="4" name="Content Placeholder 3"/>
          <p:cNvSpPr>
            <a:spLocks noGrp="1"/>
          </p:cNvSpPr>
          <p:nvPr>
            <p:ph sz="half" idx="1"/>
          </p:nvPr>
        </p:nvSpPr>
        <p:spPr>
          <a:xfrm>
            <a:off x="0" y="1600200"/>
            <a:ext cx="4953000" cy="4525963"/>
          </a:xfrm>
        </p:spPr>
        <p:txBody>
          <a:bodyPr/>
          <a:lstStyle/>
          <a:p>
            <a:pPr marL="0" indent="0">
              <a:buNone/>
            </a:pPr>
            <a:r>
              <a:rPr lang="en-US" sz="5400" u="sng" dirty="0" err="1" smtClean="0">
                <a:solidFill>
                  <a:srgbClr val="FF0000"/>
                </a:solidFill>
              </a:rPr>
              <a:t>Cation</a:t>
            </a:r>
            <a:endParaRPr lang="en-US" sz="5400" u="sng" dirty="0" smtClean="0">
              <a:solidFill>
                <a:srgbClr val="FF0000"/>
              </a:solidFill>
            </a:endParaRPr>
          </a:p>
          <a:p>
            <a:r>
              <a:rPr lang="en-US" sz="5400" dirty="0">
                <a:solidFill>
                  <a:srgbClr val="FF0000"/>
                </a:solidFill>
              </a:rPr>
              <a:t>Metal</a:t>
            </a:r>
          </a:p>
          <a:p>
            <a:r>
              <a:rPr lang="en-US" sz="5400" dirty="0">
                <a:solidFill>
                  <a:srgbClr val="FF0000"/>
                </a:solidFill>
              </a:rPr>
              <a:t>Name = Name as it appears on periodic table</a:t>
            </a:r>
          </a:p>
        </p:txBody>
      </p:sp>
      <p:sp>
        <p:nvSpPr>
          <p:cNvPr id="5" name="Content Placeholder 4"/>
          <p:cNvSpPr>
            <a:spLocks noGrp="1"/>
          </p:cNvSpPr>
          <p:nvPr>
            <p:ph sz="half" idx="2"/>
          </p:nvPr>
        </p:nvSpPr>
        <p:spPr/>
        <p:txBody>
          <a:bodyPr/>
          <a:lstStyle/>
          <a:p>
            <a:pPr marL="0" indent="0">
              <a:buNone/>
            </a:pPr>
            <a:r>
              <a:rPr lang="en-US" sz="5400" u="sng" dirty="0" smtClean="0"/>
              <a:t>Anion</a:t>
            </a:r>
          </a:p>
          <a:p>
            <a:r>
              <a:rPr lang="en-US" sz="5400" dirty="0" smtClean="0"/>
              <a:t>Name = polyatomic ion chart</a:t>
            </a:r>
          </a:p>
        </p:txBody>
      </p:sp>
    </p:spTree>
    <p:extLst>
      <p:ext uri="{BB962C8B-B14F-4D97-AF65-F5344CB8AC3E}">
        <p14:creationId xmlns:p14="http://schemas.microsoft.com/office/powerpoint/2010/main" val="23676961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Polyatomic </a:t>
            </a:r>
            <a:r>
              <a:rPr lang="en-US" b="1" u="sng" dirty="0"/>
              <a:t>+ </a:t>
            </a:r>
            <a:r>
              <a:rPr lang="en-US" b="1" u="sng" dirty="0" smtClean="0"/>
              <a:t>Nonmetal</a:t>
            </a:r>
            <a:endParaRPr lang="en-US" b="1" u="sng" dirty="0"/>
          </a:p>
        </p:txBody>
      </p:sp>
      <p:sp>
        <p:nvSpPr>
          <p:cNvPr id="3" name="Content Placeholder 2"/>
          <p:cNvSpPr>
            <a:spLocks noGrp="1"/>
          </p:cNvSpPr>
          <p:nvPr>
            <p:ph idx="1"/>
          </p:nvPr>
        </p:nvSpPr>
        <p:spPr/>
        <p:txBody>
          <a:bodyPr/>
          <a:lstStyle/>
          <a:p>
            <a:pPr marL="0" indent="0" algn="ctr">
              <a:buNone/>
            </a:pPr>
            <a:r>
              <a:rPr lang="en-US" sz="5400" dirty="0" smtClean="0"/>
              <a:t>Find the 1 compound that contain a polyatomic ion for the </a:t>
            </a:r>
            <a:r>
              <a:rPr lang="en-US" sz="5400" b="1" u="sng" dirty="0" err="1" smtClean="0">
                <a:solidFill>
                  <a:srgbClr val="FF0000"/>
                </a:solidFill>
              </a:rPr>
              <a:t>cation</a:t>
            </a:r>
            <a:r>
              <a:rPr lang="en-US" sz="5400" dirty="0" smtClean="0"/>
              <a:t> and a nonmetal for the </a:t>
            </a:r>
            <a:r>
              <a:rPr lang="en-US" sz="5400" b="1" u="sng" dirty="0" smtClean="0"/>
              <a:t>anion </a:t>
            </a:r>
          </a:p>
          <a:p>
            <a:pPr marL="0" indent="0">
              <a:buNone/>
            </a:pPr>
            <a:endParaRPr lang="en-US" b="1" u="sng" dirty="0"/>
          </a:p>
        </p:txBody>
      </p:sp>
    </p:spTree>
    <p:extLst>
      <p:ext uri="{BB962C8B-B14F-4D97-AF65-F5344CB8AC3E}">
        <p14:creationId xmlns:p14="http://schemas.microsoft.com/office/powerpoint/2010/main" val="20854154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Polyatomic + Nonmetal</a:t>
            </a:r>
            <a:endParaRPr lang="en-US" b="1" u="sng" dirty="0"/>
          </a:p>
        </p:txBody>
      </p:sp>
      <p:sp>
        <p:nvSpPr>
          <p:cNvPr id="4" name="Content Placeholder 3"/>
          <p:cNvSpPr>
            <a:spLocks noGrp="1"/>
          </p:cNvSpPr>
          <p:nvPr>
            <p:ph sz="half" idx="1"/>
          </p:nvPr>
        </p:nvSpPr>
        <p:spPr>
          <a:xfrm>
            <a:off x="0" y="1600200"/>
            <a:ext cx="4953000" cy="4525963"/>
          </a:xfrm>
        </p:spPr>
        <p:txBody>
          <a:bodyPr/>
          <a:lstStyle/>
          <a:p>
            <a:pPr marL="0" indent="0">
              <a:buNone/>
            </a:pPr>
            <a:r>
              <a:rPr lang="en-US" sz="5400" u="sng" dirty="0" err="1" smtClean="0">
                <a:solidFill>
                  <a:srgbClr val="FF0000"/>
                </a:solidFill>
              </a:rPr>
              <a:t>Cation</a:t>
            </a:r>
            <a:endParaRPr lang="en-US" sz="5400" u="sng" dirty="0" smtClean="0">
              <a:solidFill>
                <a:srgbClr val="FF0000"/>
              </a:solidFill>
            </a:endParaRPr>
          </a:p>
          <a:p>
            <a:r>
              <a:rPr lang="en-US" sz="5400" dirty="0">
                <a:solidFill>
                  <a:srgbClr val="FF0000"/>
                </a:solidFill>
              </a:rPr>
              <a:t>Only NH</a:t>
            </a:r>
            <a:r>
              <a:rPr lang="en-US" sz="5400" baseline="-25000" dirty="0">
                <a:solidFill>
                  <a:srgbClr val="FF0000"/>
                </a:solidFill>
              </a:rPr>
              <a:t>4</a:t>
            </a:r>
            <a:r>
              <a:rPr lang="en-US" sz="5400" baseline="30000" dirty="0">
                <a:solidFill>
                  <a:srgbClr val="FF0000"/>
                </a:solidFill>
              </a:rPr>
              <a:t>+</a:t>
            </a:r>
          </a:p>
        </p:txBody>
      </p:sp>
      <p:sp>
        <p:nvSpPr>
          <p:cNvPr id="5" name="Content Placeholder 4"/>
          <p:cNvSpPr>
            <a:spLocks noGrp="1"/>
          </p:cNvSpPr>
          <p:nvPr>
            <p:ph sz="half" idx="2"/>
          </p:nvPr>
        </p:nvSpPr>
        <p:spPr/>
        <p:txBody>
          <a:bodyPr/>
          <a:lstStyle/>
          <a:p>
            <a:pPr marL="0" indent="0">
              <a:buNone/>
            </a:pPr>
            <a:r>
              <a:rPr lang="en-US" sz="5400" b="1" u="sng" dirty="0"/>
              <a:t>Anion</a:t>
            </a:r>
          </a:p>
          <a:p>
            <a:r>
              <a:rPr lang="en-US" sz="5400" dirty="0"/>
              <a:t>Name = nonmetal </a:t>
            </a:r>
          </a:p>
          <a:p>
            <a:r>
              <a:rPr lang="en-US" sz="5400" dirty="0"/>
              <a:t>Change ending to -ide</a:t>
            </a:r>
          </a:p>
        </p:txBody>
      </p:sp>
    </p:spTree>
    <p:extLst>
      <p:ext uri="{BB962C8B-B14F-4D97-AF65-F5344CB8AC3E}">
        <p14:creationId xmlns:p14="http://schemas.microsoft.com/office/powerpoint/2010/main" val="6693683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Transition Metal </a:t>
            </a:r>
            <a:r>
              <a:rPr lang="en-US" b="1" u="sng" dirty="0"/>
              <a:t>+ </a:t>
            </a:r>
            <a:r>
              <a:rPr lang="en-US" b="1" u="sng" dirty="0" smtClean="0"/>
              <a:t>Polyatomic</a:t>
            </a:r>
            <a:endParaRPr lang="en-US" b="1" u="sng" dirty="0"/>
          </a:p>
        </p:txBody>
      </p:sp>
      <p:sp>
        <p:nvSpPr>
          <p:cNvPr id="3" name="Content Placeholder 2"/>
          <p:cNvSpPr>
            <a:spLocks noGrp="1"/>
          </p:cNvSpPr>
          <p:nvPr>
            <p:ph idx="1"/>
          </p:nvPr>
        </p:nvSpPr>
        <p:spPr/>
        <p:txBody>
          <a:bodyPr/>
          <a:lstStyle/>
          <a:p>
            <a:pPr marL="0" indent="0" algn="ctr">
              <a:buNone/>
            </a:pPr>
            <a:r>
              <a:rPr lang="en-US" sz="5400" dirty="0" smtClean="0"/>
              <a:t>Do you have any cards that have a transition metal for the </a:t>
            </a:r>
            <a:r>
              <a:rPr lang="en-US" sz="5400" b="1" u="sng" dirty="0" err="1" smtClean="0">
                <a:solidFill>
                  <a:srgbClr val="FF0000"/>
                </a:solidFill>
              </a:rPr>
              <a:t>cation</a:t>
            </a:r>
            <a:r>
              <a:rPr lang="en-US" sz="5400" dirty="0" smtClean="0"/>
              <a:t> and a </a:t>
            </a:r>
            <a:r>
              <a:rPr lang="en-US" sz="5400" smtClean="0"/>
              <a:t>polyatomic ion </a:t>
            </a:r>
            <a:r>
              <a:rPr lang="en-US" sz="5400" dirty="0" smtClean="0"/>
              <a:t>for </a:t>
            </a:r>
            <a:r>
              <a:rPr lang="en-US" sz="5400" smtClean="0"/>
              <a:t>the </a:t>
            </a:r>
            <a:r>
              <a:rPr lang="en-US" sz="5400" b="1" u="sng" smtClean="0"/>
              <a:t>anion? </a:t>
            </a:r>
            <a:endParaRPr lang="en-US" sz="5400" b="1" u="sng" dirty="0" smtClean="0"/>
          </a:p>
          <a:p>
            <a:pPr marL="0" indent="0">
              <a:buNone/>
            </a:pPr>
            <a:endParaRPr lang="en-US" b="1" u="sng" dirty="0"/>
          </a:p>
        </p:txBody>
      </p:sp>
    </p:spTree>
    <p:extLst>
      <p:ext uri="{BB962C8B-B14F-4D97-AF65-F5344CB8AC3E}">
        <p14:creationId xmlns:p14="http://schemas.microsoft.com/office/powerpoint/2010/main" val="29285897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Transition Metal + Polyatomic</a:t>
            </a:r>
            <a:endParaRPr lang="en-US" b="1" u="sng" dirty="0"/>
          </a:p>
        </p:txBody>
      </p:sp>
      <p:sp>
        <p:nvSpPr>
          <p:cNvPr id="4" name="Content Placeholder 3"/>
          <p:cNvSpPr>
            <a:spLocks noGrp="1"/>
          </p:cNvSpPr>
          <p:nvPr>
            <p:ph sz="half" idx="1"/>
          </p:nvPr>
        </p:nvSpPr>
        <p:spPr>
          <a:xfrm>
            <a:off x="0" y="1600200"/>
            <a:ext cx="4953000" cy="4525963"/>
          </a:xfrm>
        </p:spPr>
        <p:txBody>
          <a:bodyPr/>
          <a:lstStyle/>
          <a:p>
            <a:pPr marL="0" indent="0">
              <a:buNone/>
            </a:pPr>
            <a:r>
              <a:rPr lang="en-US" sz="5400" u="sng" dirty="0" err="1" smtClean="0">
                <a:solidFill>
                  <a:srgbClr val="FF0000"/>
                </a:solidFill>
              </a:rPr>
              <a:t>Cation</a:t>
            </a:r>
            <a:endParaRPr lang="en-US" sz="5400" u="sng" dirty="0" smtClean="0">
              <a:solidFill>
                <a:srgbClr val="FF0000"/>
              </a:solidFill>
            </a:endParaRPr>
          </a:p>
          <a:p>
            <a:r>
              <a:rPr lang="en-US" sz="5400" dirty="0">
                <a:solidFill>
                  <a:srgbClr val="FF0000"/>
                </a:solidFill>
              </a:rPr>
              <a:t>Roman numeral = </a:t>
            </a:r>
            <a:r>
              <a:rPr lang="en-US" sz="5400" dirty="0" err="1">
                <a:solidFill>
                  <a:srgbClr val="FF0000"/>
                </a:solidFill>
              </a:rPr>
              <a:t>cation</a:t>
            </a:r>
            <a:r>
              <a:rPr lang="en-US" sz="5400" dirty="0">
                <a:solidFill>
                  <a:srgbClr val="FF0000"/>
                </a:solidFill>
              </a:rPr>
              <a:t> charge</a:t>
            </a:r>
          </a:p>
          <a:p>
            <a:r>
              <a:rPr lang="en-US" sz="5400" dirty="0">
                <a:solidFill>
                  <a:srgbClr val="FF0000"/>
                </a:solidFill>
              </a:rPr>
              <a:t>Metal name is unchanged</a:t>
            </a:r>
          </a:p>
        </p:txBody>
      </p:sp>
      <p:sp>
        <p:nvSpPr>
          <p:cNvPr id="5" name="Content Placeholder 4"/>
          <p:cNvSpPr>
            <a:spLocks noGrp="1"/>
          </p:cNvSpPr>
          <p:nvPr>
            <p:ph sz="half" idx="2"/>
          </p:nvPr>
        </p:nvSpPr>
        <p:spPr/>
        <p:txBody>
          <a:bodyPr/>
          <a:lstStyle/>
          <a:p>
            <a:pPr marL="0" indent="0">
              <a:buNone/>
            </a:pPr>
            <a:r>
              <a:rPr lang="en-US" sz="5400" b="1" u="sng" dirty="0"/>
              <a:t>Anion</a:t>
            </a:r>
          </a:p>
          <a:p>
            <a:r>
              <a:rPr lang="en-US" sz="5400" dirty="0"/>
              <a:t>Name = polyatomic ion chart</a:t>
            </a:r>
          </a:p>
        </p:txBody>
      </p:sp>
    </p:spTree>
    <p:extLst>
      <p:ext uri="{BB962C8B-B14F-4D97-AF65-F5344CB8AC3E}">
        <p14:creationId xmlns:p14="http://schemas.microsoft.com/office/powerpoint/2010/main" val="2656938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4"/>
          <p:cNvSpPr txBox="1">
            <a:spLocks noChangeArrowheads="1"/>
          </p:cNvSpPr>
          <p:nvPr/>
        </p:nvSpPr>
        <p:spPr bwMode="auto">
          <a:xfrm>
            <a:off x="152400" y="152400"/>
            <a:ext cx="8763000" cy="396875"/>
          </a:xfrm>
          <a:prstGeom prst="rect">
            <a:avLst/>
          </a:prstGeom>
          <a:noFill/>
          <a:ln w="9525">
            <a:noFill/>
            <a:miter lim="800000"/>
            <a:headEnd/>
            <a:tailEnd/>
          </a:ln>
        </p:spPr>
        <p:txBody>
          <a:bodyPr>
            <a:spAutoFit/>
          </a:bodyPr>
          <a:lstStyle/>
          <a:p>
            <a:pPr>
              <a:spcBef>
                <a:spcPct val="50000"/>
              </a:spcBef>
            </a:pPr>
            <a:r>
              <a:rPr lang="en-US" sz="2000" b="1">
                <a:latin typeface="Times New Roman" pitchFamily="18" charset="0"/>
              </a:rPr>
              <a:t>Section A:  Complete the chart using a periodic table to help you.</a:t>
            </a:r>
            <a:r>
              <a:rPr lang="en-US" sz="2000">
                <a:latin typeface="Times New Roman" pitchFamily="18" charset="0"/>
              </a:rPr>
              <a:t> </a:t>
            </a:r>
          </a:p>
        </p:txBody>
      </p:sp>
      <p:pic>
        <p:nvPicPr>
          <p:cNvPr id="4099" name="Picture 7"/>
          <p:cNvPicPr>
            <a:picLocks noChangeAspect="1" noChangeArrowheads="1"/>
          </p:cNvPicPr>
          <p:nvPr/>
        </p:nvPicPr>
        <p:blipFill>
          <a:blip r:embed="rId2" cstate="print"/>
          <a:srcRect l="6250" t="18518" r="9027" b="23148"/>
          <a:stretch>
            <a:fillRect/>
          </a:stretch>
        </p:blipFill>
        <p:spPr bwMode="auto">
          <a:xfrm>
            <a:off x="228600" y="609600"/>
            <a:ext cx="8763000" cy="4524375"/>
          </a:xfrm>
          <a:prstGeom prst="rect">
            <a:avLst/>
          </a:prstGeom>
          <a:noFill/>
          <a:ln w="9525">
            <a:noFill/>
            <a:miter lim="800000"/>
            <a:headEnd/>
            <a:tailEnd/>
          </a:ln>
        </p:spPr>
      </p:pic>
      <p:pic>
        <p:nvPicPr>
          <p:cNvPr id="4100" name="Picture 8" descr="MCj03912060000[1]"/>
          <p:cNvPicPr>
            <a:picLocks noChangeAspect="1" noChangeArrowheads="1"/>
          </p:cNvPicPr>
          <p:nvPr/>
        </p:nvPicPr>
        <p:blipFill>
          <a:blip r:embed="rId3" cstate="print"/>
          <a:srcRect/>
          <a:stretch>
            <a:fillRect/>
          </a:stretch>
        </p:blipFill>
        <p:spPr bwMode="auto">
          <a:xfrm>
            <a:off x="4792663" y="5372100"/>
            <a:ext cx="938212" cy="895350"/>
          </a:xfrm>
          <a:prstGeom prst="rect">
            <a:avLst/>
          </a:prstGeom>
          <a:noFill/>
          <a:ln w="9525">
            <a:noFill/>
            <a:miter lim="800000"/>
            <a:headEnd/>
            <a:tailEnd/>
          </a:ln>
        </p:spPr>
      </p:pic>
      <p:pic>
        <p:nvPicPr>
          <p:cNvPr id="4101" name="Picture 9" descr="MCj03912060000[1]"/>
          <p:cNvPicPr>
            <a:picLocks noChangeAspect="1" noChangeArrowheads="1"/>
          </p:cNvPicPr>
          <p:nvPr/>
        </p:nvPicPr>
        <p:blipFill>
          <a:blip r:embed="rId3" cstate="print"/>
          <a:srcRect/>
          <a:stretch>
            <a:fillRect/>
          </a:stretch>
        </p:blipFill>
        <p:spPr bwMode="auto">
          <a:xfrm>
            <a:off x="6224588" y="5372100"/>
            <a:ext cx="938212" cy="895350"/>
          </a:xfrm>
          <a:prstGeom prst="rect">
            <a:avLst/>
          </a:prstGeom>
          <a:noFill/>
          <a:ln w="9525">
            <a:noFill/>
            <a:miter lim="800000"/>
            <a:headEnd/>
            <a:tailEnd/>
          </a:ln>
        </p:spPr>
      </p:pic>
      <p:pic>
        <p:nvPicPr>
          <p:cNvPr id="4102" name="Picture 10" descr="MCj03912060000[1]"/>
          <p:cNvPicPr>
            <a:picLocks noChangeAspect="1" noChangeArrowheads="1"/>
          </p:cNvPicPr>
          <p:nvPr/>
        </p:nvPicPr>
        <p:blipFill>
          <a:blip r:embed="rId3" cstate="print"/>
          <a:srcRect/>
          <a:stretch>
            <a:fillRect/>
          </a:stretch>
        </p:blipFill>
        <p:spPr bwMode="auto">
          <a:xfrm>
            <a:off x="7658100" y="5372100"/>
            <a:ext cx="938213" cy="895350"/>
          </a:xfrm>
          <a:prstGeom prst="rect">
            <a:avLst/>
          </a:prstGeom>
          <a:noFill/>
          <a:ln w="9525">
            <a:noFill/>
            <a:miter lim="800000"/>
            <a:headEnd/>
            <a:tailEnd/>
          </a:ln>
        </p:spPr>
      </p:pic>
      <p:pic>
        <p:nvPicPr>
          <p:cNvPr id="4103" name="Picture 11" descr="MCj03912060000[1]"/>
          <p:cNvPicPr>
            <a:picLocks noChangeAspect="1" noChangeArrowheads="1"/>
          </p:cNvPicPr>
          <p:nvPr/>
        </p:nvPicPr>
        <p:blipFill>
          <a:blip r:embed="rId3" cstate="print"/>
          <a:srcRect/>
          <a:stretch>
            <a:fillRect/>
          </a:stretch>
        </p:blipFill>
        <p:spPr bwMode="auto">
          <a:xfrm>
            <a:off x="3359150" y="5372100"/>
            <a:ext cx="938213" cy="895350"/>
          </a:xfrm>
          <a:prstGeom prst="rect">
            <a:avLst/>
          </a:prstGeom>
          <a:noFill/>
          <a:ln w="9525">
            <a:noFill/>
            <a:miter lim="800000"/>
            <a:headEnd/>
            <a:tailEnd/>
          </a:ln>
        </p:spPr>
      </p:pic>
      <p:pic>
        <p:nvPicPr>
          <p:cNvPr id="4104" name="Picture 12" descr="MCj03912060000[1]"/>
          <p:cNvPicPr>
            <a:picLocks noChangeAspect="1" noChangeArrowheads="1"/>
          </p:cNvPicPr>
          <p:nvPr/>
        </p:nvPicPr>
        <p:blipFill>
          <a:blip r:embed="rId3" cstate="print"/>
          <a:srcRect/>
          <a:stretch>
            <a:fillRect/>
          </a:stretch>
        </p:blipFill>
        <p:spPr bwMode="auto">
          <a:xfrm>
            <a:off x="1927225" y="5372100"/>
            <a:ext cx="938213" cy="895350"/>
          </a:xfrm>
          <a:prstGeom prst="rect">
            <a:avLst/>
          </a:prstGeom>
          <a:noFill/>
          <a:ln w="9525">
            <a:noFill/>
            <a:miter lim="800000"/>
            <a:headEnd/>
            <a:tailEnd/>
          </a:ln>
        </p:spPr>
      </p:pic>
      <p:pic>
        <p:nvPicPr>
          <p:cNvPr id="4105" name="Picture 13" descr="MCj03912060000[1]"/>
          <p:cNvPicPr>
            <a:picLocks noChangeAspect="1" noChangeArrowheads="1"/>
          </p:cNvPicPr>
          <p:nvPr/>
        </p:nvPicPr>
        <p:blipFill>
          <a:blip r:embed="rId3" cstate="print"/>
          <a:srcRect/>
          <a:stretch>
            <a:fillRect/>
          </a:stretch>
        </p:blipFill>
        <p:spPr bwMode="auto">
          <a:xfrm>
            <a:off x="495300" y="5372100"/>
            <a:ext cx="938213" cy="895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Metal and Nonmetal</a:t>
            </a:r>
            <a:endParaRPr lang="en-US" b="1" u="sng" dirty="0"/>
          </a:p>
        </p:txBody>
      </p:sp>
      <p:sp>
        <p:nvSpPr>
          <p:cNvPr id="3" name="Content Placeholder 2"/>
          <p:cNvSpPr>
            <a:spLocks noGrp="1"/>
          </p:cNvSpPr>
          <p:nvPr>
            <p:ph idx="1"/>
          </p:nvPr>
        </p:nvSpPr>
        <p:spPr/>
        <p:txBody>
          <a:bodyPr/>
          <a:lstStyle/>
          <a:p>
            <a:pPr marL="0" indent="0" algn="ctr">
              <a:buNone/>
            </a:pPr>
            <a:r>
              <a:rPr lang="en-US" sz="4800" dirty="0" smtClean="0"/>
              <a:t>Find the 6 cards that have just one metal (not transition) and one non metal</a:t>
            </a:r>
          </a:p>
          <a:p>
            <a:r>
              <a:rPr lang="en-US" sz="4800" dirty="0" smtClean="0"/>
              <a:t>What are the patterns in naming the </a:t>
            </a:r>
            <a:r>
              <a:rPr lang="en-US" sz="4800" dirty="0" err="1" smtClean="0"/>
              <a:t>cation</a:t>
            </a:r>
            <a:r>
              <a:rPr lang="en-US" sz="4800" dirty="0" smtClean="0"/>
              <a:t> and anion?</a:t>
            </a:r>
            <a:endParaRPr lang="en-US" sz="4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Metal and Nonmetal</a:t>
            </a:r>
            <a:endParaRPr lang="en-US" b="1" u="sng" dirty="0"/>
          </a:p>
        </p:txBody>
      </p:sp>
      <p:sp>
        <p:nvSpPr>
          <p:cNvPr id="4" name="Content Placeholder 3"/>
          <p:cNvSpPr>
            <a:spLocks noGrp="1"/>
          </p:cNvSpPr>
          <p:nvPr>
            <p:ph sz="half" idx="1"/>
          </p:nvPr>
        </p:nvSpPr>
        <p:spPr>
          <a:xfrm>
            <a:off x="457200" y="1457979"/>
            <a:ext cx="4038600" cy="4525963"/>
          </a:xfrm>
        </p:spPr>
        <p:txBody>
          <a:bodyPr/>
          <a:lstStyle/>
          <a:p>
            <a:pPr marL="0" indent="0">
              <a:buNone/>
            </a:pPr>
            <a:r>
              <a:rPr lang="en-US" sz="4800" b="1" u="sng" dirty="0" err="1" smtClean="0">
                <a:solidFill>
                  <a:srgbClr val="FF0000"/>
                </a:solidFill>
              </a:rPr>
              <a:t>Cation</a:t>
            </a:r>
            <a:endParaRPr lang="en-US" sz="4800" b="1" u="sng" dirty="0" smtClean="0">
              <a:solidFill>
                <a:srgbClr val="FF0000"/>
              </a:solidFill>
            </a:endParaRPr>
          </a:p>
          <a:p>
            <a:r>
              <a:rPr lang="en-US" sz="4800" dirty="0" smtClean="0">
                <a:solidFill>
                  <a:srgbClr val="FF0000"/>
                </a:solidFill>
              </a:rPr>
              <a:t>Metal</a:t>
            </a:r>
          </a:p>
          <a:p>
            <a:r>
              <a:rPr lang="en-US" sz="4800" dirty="0" smtClean="0">
                <a:solidFill>
                  <a:srgbClr val="FF0000"/>
                </a:solidFill>
              </a:rPr>
              <a:t>Name = Name as it appears on periodic table</a:t>
            </a:r>
            <a:endParaRPr lang="en-US" sz="4800" dirty="0">
              <a:solidFill>
                <a:srgbClr val="FF0000"/>
              </a:solidFill>
            </a:endParaRPr>
          </a:p>
        </p:txBody>
      </p:sp>
      <p:sp>
        <p:nvSpPr>
          <p:cNvPr id="5" name="Content Placeholder 4"/>
          <p:cNvSpPr>
            <a:spLocks noGrp="1"/>
          </p:cNvSpPr>
          <p:nvPr>
            <p:ph sz="half" idx="2"/>
          </p:nvPr>
        </p:nvSpPr>
        <p:spPr>
          <a:xfrm>
            <a:off x="4648200" y="1466944"/>
            <a:ext cx="4038600" cy="4525963"/>
          </a:xfrm>
        </p:spPr>
        <p:txBody>
          <a:bodyPr/>
          <a:lstStyle/>
          <a:p>
            <a:pPr marL="0" indent="0">
              <a:buNone/>
            </a:pPr>
            <a:r>
              <a:rPr lang="en-US" sz="5400" b="1" u="sng" dirty="0" smtClean="0"/>
              <a:t>Anion</a:t>
            </a:r>
          </a:p>
          <a:p>
            <a:r>
              <a:rPr lang="en-US" sz="5400" dirty="0" smtClean="0"/>
              <a:t>Name = nonmetal </a:t>
            </a:r>
          </a:p>
          <a:p>
            <a:r>
              <a:rPr lang="en-US" sz="5400" dirty="0" smtClean="0"/>
              <a:t>Change ending to -</a:t>
            </a:r>
            <a:r>
              <a:rPr lang="en-US" sz="5400" dirty="0" err="1" smtClean="0"/>
              <a:t>ide</a:t>
            </a:r>
            <a:endParaRPr lang="en-US" sz="5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Naming Ionic Compounds</a:t>
            </a:r>
            <a:endParaRPr lang="en-US" dirty="0"/>
          </a:p>
        </p:txBody>
      </p:sp>
      <p:sp>
        <p:nvSpPr>
          <p:cNvPr id="5" name="Content Placeholder 4"/>
          <p:cNvSpPr>
            <a:spLocks noGrp="1"/>
          </p:cNvSpPr>
          <p:nvPr>
            <p:ph idx="1"/>
          </p:nvPr>
        </p:nvSpPr>
        <p:spPr>
          <a:xfrm>
            <a:off x="439271" y="1417638"/>
            <a:ext cx="8229600" cy="4525963"/>
          </a:xfrm>
        </p:spPr>
        <p:txBody>
          <a:bodyPr/>
          <a:lstStyle/>
          <a:p>
            <a:r>
              <a:rPr lang="en-US" dirty="0" smtClean="0"/>
              <a:t>For #1-20</a:t>
            </a:r>
          </a:p>
          <a:p>
            <a:r>
              <a:rPr lang="en-US" dirty="0" smtClean="0"/>
              <a:t>Write a </a:t>
            </a:r>
            <a:r>
              <a:rPr lang="en-US" b="1" dirty="0" smtClean="0"/>
              <a:t>P</a:t>
            </a:r>
            <a:r>
              <a:rPr lang="en-US" dirty="0" smtClean="0"/>
              <a:t> to the left of the # if the compound contains a </a:t>
            </a:r>
            <a:r>
              <a:rPr lang="en-US" b="1" dirty="0" smtClean="0"/>
              <a:t>polyatomic ion</a:t>
            </a:r>
          </a:p>
          <a:p>
            <a:pPr marL="0" indent="0">
              <a:buNone/>
            </a:pPr>
            <a:endParaRPr lang="en-US" dirty="0" smtClean="0"/>
          </a:p>
          <a:p>
            <a:r>
              <a:rPr lang="en-US" dirty="0" smtClean="0"/>
              <a:t>Write a </a:t>
            </a:r>
            <a:r>
              <a:rPr lang="en-US" b="1" dirty="0" smtClean="0"/>
              <a:t>T</a:t>
            </a:r>
            <a:r>
              <a:rPr lang="en-US" dirty="0" smtClean="0"/>
              <a:t> to the left of the # if the compound contains a </a:t>
            </a:r>
            <a:r>
              <a:rPr lang="en-US" b="1" dirty="0" smtClean="0"/>
              <a:t>transition metal</a:t>
            </a:r>
          </a:p>
          <a:p>
            <a:pPr marL="0" indent="0">
              <a:buNone/>
            </a:pPr>
            <a:endParaRPr lang="en-US" dirty="0" smtClean="0"/>
          </a:p>
          <a:p>
            <a:r>
              <a:rPr lang="en-US" dirty="0" smtClean="0"/>
              <a:t>Write</a:t>
            </a:r>
            <a:r>
              <a:rPr lang="en-US" b="1" dirty="0" smtClean="0"/>
              <a:t> MNM </a:t>
            </a:r>
            <a:r>
              <a:rPr lang="en-US" dirty="0" smtClean="0"/>
              <a:t>if the compound is a </a:t>
            </a:r>
            <a:r>
              <a:rPr lang="en-US" b="1" dirty="0" smtClean="0"/>
              <a:t>metal and a nonmetal</a:t>
            </a:r>
            <a:endParaRPr lang="en-US" b="1" dirty="0"/>
          </a:p>
        </p:txBody>
      </p:sp>
    </p:spTree>
    <p:extLst>
      <p:ext uri="{BB962C8B-B14F-4D97-AF65-F5344CB8AC3E}">
        <p14:creationId xmlns:p14="http://schemas.microsoft.com/office/powerpoint/2010/main" val="18582379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1"/>
        </a:gra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5400" smtClean="0">
                <a:solidFill>
                  <a:schemeClr val="tx1"/>
                </a:solidFill>
                <a:latin typeface="Jokerman LET" pitchFamily="2" charset="0"/>
              </a:rPr>
              <a:t>Name</a:t>
            </a:r>
            <a:r>
              <a:rPr lang="en-US" smtClean="0">
                <a:solidFill>
                  <a:schemeClr val="tx1"/>
                </a:solidFill>
                <a:latin typeface="Jokerman LET" pitchFamily="2" charset="0"/>
              </a:rPr>
              <a:t> that Compound…</a:t>
            </a:r>
          </a:p>
        </p:txBody>
      </p:sp>
      <p:sp>
        <p:nvSpPr>
          <p:cNvPr id="19459" name="Rectangle 3"/>
          <p:cNvSpPr>
            <a:spLocks noGrp="1" noChangeArrowheads="1"/>
          </p:cNvSpPr>
          <p:nvPr>
            <p:ph type="body" idx="1"/>
          </p:nvPr>
        </p:nvSpPr>
        <p:spPr/>
        <p:txBody>
          <a:bodyPr/>
          <a:lstStyle/>
          <a:p>
            <a:pPr marL="609600" indent="-609600" eaLnBrk="1" hangingPunct="1">
              <a:buFontTx/>
              <a:buAutoNum type="arabicPeriod"/>
            </a:pPr>
            <a:r>
              <a:rPr lang="en-US" b="1" smtClean="0">
                <a:latin typeface="Times New Roman" pitchFamily="18" charset="0"/>
              </a:rPr>
              <a:t>NaCl</a:t>
            </a:r>
          </a:p>
          <a:p>
            <a:pPr marL="609600" indent="-609600" eaLnBrk="1" hangingPunct="1">
              <a:buFontTx/>
              <a:buAutoNum type="arabicPeriod"/>
            </a:pPr>
            <a:r>
              <a:rPr lang="en-US" b="1" smtClean="0">
                <a:latin typeface="Times New Roman" pitchFamily="18" charset="0"/>
              </a:rPr>
              <a:t>NaCO</a:t>
            </a:r>
            <a:r>
              <a:rPr lang="en-US" b="1" baseline="-25000" smtClean="0">
                <a:latin typeface="Times New Roman" pitchFamily="18" charset="0"/>
              </a:rPr>
              <a:t>3</a:t>
            </a:r>
          </a:p>
          <a:p>
            <a:pPr marL="609600" indent="-609600" eaLnBrk="1" hangingPunct="1">
              <a:buFontTx/>
              <a:buAutoNum type="arabicPeriod"/>
            </a:pPr>
            <a:r>
              <a:rPr lang="en-US" b="1" smtClean="0">
                <a:latin typeface="Times New Roman" pitchFamily="18" charset="0"/>
              </a:rPr>
              <a:t>NaOH</a:t>
            </a:r>
          </a:p>
          <a:p>
            <a:pPr marL="609600" indent="-609600" eaLnBrk="1" hangingPunct="1">
              <a:buFontTx/>
              <a:buAutoNum type="arabicPeriod"/>
            </a:pPr>
            <a:r>
              <a:rPr lang="en-US" b="1" smtClean="0">
                <a:latin typeface="Times New Roman" pitchFamily="18" charset="0"/>
              </a:rPr>
              <a:t>NH</a:t>
            </a:r>
            <a:r>
              <a:rPr lang="en-US" b="1" baseline="-25000" smtClean="0">
                <a:latin typeface="Times New Roman" pitchFamily="18" charset="0"/>
              </a:rPr>
              <a:t>4</a:t>
            </a:r>
            <a:r>
              <a:rPr lang="en-US" b="1" smtClean="0">
                <a:latin typeface="Times New Roman" pitchFamily="18" charset="0"/>
              </a:rPr>
              <a:t>OH</a:t>
            </a:r>
          </a:p>
          <a:p>
            <a:pPr marL="609600" indent="-609600" eaLnBrk="1" hangingPunct="1">
              <a:buFontTx/>
              <a:buAutoNum type="arabicPeriod"/>
            </a:pPr>
            <a:r>
              <a:rPr lang="en-US" b="1" smtClean="0">
                <a:latin typeface="Times New Roman" pitchFamily="18" charset="0"/>
              </a:rPr>
              <a:t>Fe</a:t>
            </a:r>
            <a:r>
              <a:rPr lang="en-US" b="1" baseline="-25000" smtClean="0">
                <a:latin typeface="Times New Roman" pitchFamily="18" charset="0"/>
              </a:rPr>
              <a:t>2</a:t>
            </a:r>
            <a:r>
              <a:rPr lang="en-US" b="1" smtClean="0">
                <a:latin typeface="Times New Roman" pitchFamily="18" charset="0"/>
              </a:rPr>
              <a:t>(SO</a:t>
            </a:r>
            <a:r>
              <a:rPr lang="en-US" b="1" baseline="-25000" smtClean="0">
                <a:latin typeface="Times New Roman" pitchFamily="18" charset="0"/>
              </a:rPr>
              <a:t>4</a:t>
            </a:r>
            <a:r>
              <a:rPr lang="en-US" b="1" smtClean="0">
                <a:latin typeface="Times New Roman" pitchFamily="18" charset="0"/>
              </a:rPr>
              <a:t>)</a:t>
            </a:r>
            <a:r>
              <a:rPr lang="en-US" b="1" baseline="-25000" smtClean="0">
                <a:latin typeface="Times New Roman" pitchFamily="18" charset="0"/>
              </a:rPr>
              <a:t>3</a:t>
            </a:r>
          </a:p>
          <a:p>
            <a:pPr marL="609600" indent="-609600" eaLnBrk="1" hangingPunct="1">
              <a:buFontTx/>
              <a:buAutoNum type="arabicPeriod"/>
            </a:pPr>
            <a:endParaRPr lang="en-US" b="1" baseline="-25000" smtClean="0">
              <a:latin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9966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5400" smtClean="0">
                <a:solidFill>
                  <a:schemeClr val="bg1"/>
                </a:solidFill>
                <a:latin typeface="Jokerman LET" pitchFamily="2" charset="0"/>
              </a:rPr>
              <a:t>Show me the formula</a:t>
            </a:r>
          </a:p>
        </p:txBody>
      </p:sp>
      <p:sp>
        <p:nvSpPr>
          <p:cNvPr id="18435" name="Rectangle 3"/>
          <p:cNvSpPr>
            <a:spLocks noGrp="1" noChangeArrowheads="1"/>
          </p:cNvSpPr>
          <p:nvPr>
            <p:ph type="body" idx="1"/>
          </p:nvPr>
        </p:nvSpPr>
        <p:spPr/>
        <p:txBody>
          <a:bodyPr/>
          <a:lstStyle/>
          <a:p>
            <a:pPr marL="609600" indent="-609600" eaLnBrk="1" hangingPunct="1">
              <a:buFontTx/>
              <a:buAutoNum type="arabicPeriod"/>
            </a:pPr>
            <a:r>
              <a:rPr lang="en-US" smtClean="0">
                <a:solidFill>
                  <a:schemeClr val="bg1"/>
                </a:solidFill>
              </a:rPr>
              <a:t>Ammonium Chloride</a:t>
            </a:r>
          </a:p>
          <a:p>
            <a:pPr marL="609600" indent="-609600" eaLnBrk="1" hangingPunct="1">
              <a:buFontTx/>
              <a:buAutoNum type="arabicPeriod"/>
            </a:pPr>
            <a:r>
              <a:rPr lang="en-US" smtClean="0">
                <a:solidFill>
                  <a:schemeClr val="bg1"/>
                </a:solidFill>
              </a:rPr>
              <a:t>Potassium Nitrate</a:t>
            </a:r>
          </a:p>
          <a:p>
            <a:pPr marL="609600" indent="-609600" eaLnBrk="1" hangingPunct="1">
              <a:buFontTx/>
              <a:buAutoNum type="arabicPeriod"/>
            </a:pPr>
            <a:r>
              <a:rPr lang="en-US" smtClean="0">
                <a:solidFill>
                  <a:schemeClr val="bg1"/>
                </a:solidFill>
              </a:rPr>
              <a:t>Calcium hydroxide</a:t>
            </a:r>
          </a:p>
          <a:p>
            <a:pPr marL="609600" indent="-609600" eaLnBrk="1" hangingPunct="1">
              <a:buFontTx/>
              <a:buAutoNum type="arabicPeriod"/>
            </a:pPr>
            <a:r>
              <a:rPr lang="en-US" smtClean="0">
                <a:solidFill>
                  <a:schemeClr val="bg1"/>
                </a:solidFill>
              </a:rPr>
              <a:t>Sodium Oxide</a:t>
            </a:r>
          </a:p>
          <a:p>
            <a:pPr marL="609600" indent="-609600" eaLnBrk="1" hangingPunct="1">
              <a:buFontTx/>
              <a:buAutoNum type="arabicPeriod"/>
            </a:pPr>
            <a:r>
              <a:rPr lang="en-US" smtClean="0">
                <a:solidFill>
                  <a:schemeClr val="bg1"/>
                </a:solidFill>
              </a:rPr>
              <a:t>Copper (II) Sulfate</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9966FF"/>
        </a:solidFill>
        <a:effectLst/>
      </p:bgPr>
    </p:bg>
    <p:spTree>
      <p:nvGrpSpPr>
        <p:cNvPr id="1" name=""/>
        <p:cNvGrpSpPr/>
        <p:nvPr/>
      </p:nvGrpSpPr>
      <p:grpSpPr>
        <a:xfrm>
          <a:off x="0" y="0"/>
          <a:ext cx="0" cy="0"/>
          <a:chOff x="0" y="0"/>
          <a:chExt cx="0" cy="0"/>
        </a:xfrm>
      </p:grpSpPr>
      <p:sp>
        <p:nvSpPr>
          <p:cNvPr id="15362" name="WordArt 3"/>
          <p:cNvSpPr>
            <a:spLocks noChangeArrowheads="1" noChangeShapeType="1" noTextEdit="1"/>
          </p:cNvSpPr>
          <p:nvPr/>
        </p:nvSpPr>
        <p:spPr bwMode="auto">
          <a:xfrm>
            <a:off x="1752600" y="457200"/>
            <a:ext cx="6400800" cy="1308100"/>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Jokerman LET"/>
              </a:rPr>
              <a:t>Naming Ionic Compounds</a:t>
            </a:r>
          </a:p>
        </p:txBody>
      </p:sp>
      <p:sp>
        <p:nvSpPr>
          <p:cNvPr id="15363" name="Rectangle 6"/>
          <p:cNvSpPr>
            <a:spLocks noGrp="1" noChangeArrowheads="1"/>
          </p:cNvSpPr>
          <p:nvPr>
            <p:ph type="body" idx="1"/>
          </p:nvPr>
        </p:nvSpPr>
        <p:spPr/>
        <p:txBody>
          <a:bodyPr/>
          <a:lstStyle/>
          <a:p>
            <a:pPr marL="609600" indent="-609600" eaLnBrk="1" hangingPunct="1">
              <a:lnSpc>
                <a:spcPct val="90000"/>
              </a:lnSpc>
              <a:buFontTx/>
              <a:buAutoNum type="arabicPeriod"/>
            </a:pPr>
            <a:r>
              <a:rPr lang="en-US" sz="2800" b="1" u="sng" smtClean="0">
                <a:solidFill>
                  <a:srgbClr val="FF0000"/>
                </a:solidFill>
              </a:rPr>
              <a:t>Metal and nonmetal:</a:t>
            </a:r>
            <a:r>
              <a:rPr lang="en-US" sz="2800" smtClean="0"/>
              <a:t> Name the metal and change the nonmetal to –ide</a:t>
            </a:r>
          </a:p>
          <a:p>
            <a:pPr marL="609600" indent="-609600" eaLnBrk="1" hangingPunct="1">
              <a:lnSpc>
                <a:spcPct val="90000"/>
              </a:lnSpc>
              <a:buFontTx/>
              <a:buAutoNum type="arabicPeriod"/>
            </a:pPr>
            <a:r>
              <a:rPr lang="en-US" sz="2800" b="1" u="sng" smtClean="0">
                <a:solidFill>
                  <a:srgbClr val="FF0000"/>
                </a:solidFill>
              </a:rPr>
              <a:t>Transition metals</a:t>
            </a:r>
            <a:r>
              <a:rPr lang="en-US" sz="2800" smtClean="0"/>
              <a:t> and nonmetals: Use roman numerals to represent the charge and name the nonmetal using –ide</a:t>
            </a:r>
          </a:p>
          <a:p>
            <a:pPr marL="609600" indent="-609600" eaLnBrk="1" hangingPunct="1">
              <a:lnSpc>
                <a:spcPct val="90000"/>
              </a:lnSpc>
              <a:buFontTx/>
              <a:buAutoNum type="arabicPeriod"/>
            </a:pPr>
            <a:r>
              <a:rPr lang="en-US" sz="2800" b="1" u="sng" smtClean="0">
                <a:solidFill>
                  <a:srgbClr val="FF0000"/>
                </a:solidFill>
                <a:hlinkClick r:id="rId2"/>
              </a:rPr>
              <a:t>Polyatomic Ions</a:t>
            </a:r>
            <a:r>
              <a:rPr lang="en-US" sz="2800" smtClean="0">
                <a:hlinkClick r:id="rId2"/>
              </a:rPr>
              <a:t> </a:t>
            </a:r>
            <a:r>
              <a:rPr lang="en-US" sz="2800" smtClean="0"/>
              <a:t>: If positive are more like metals and come first, if negative are more like nonmetals and come second.  They have their own names and oxidation numbers (see chart on back)</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descr="8Ogeopt.JPG (3525 bytes)"/>
          <p:cNvPicPr>
            <a:picLocks noChangeAspect="1" noChangeArrowheads="1"/>
          </p:cNvPicPr>
          <p:nvPr/>
        </p:nvPicPr>
        <p:blipFill>
          <a:blip r:embed="rId2" cstate="print"/>
          <a:srcRect/>
          <a:stretch>
            <a:fillRect/>
          </a:stretch>
        </p:blipFill>
        <p:spPr bwMode="auto">
          <a:xfrm>
            <a:off x="1676400" y="1828800"/>
            <a:ext cx="6172200" cy="4629150"/>
          </a:xfrm>
          <a:prstGeom prst="rect">
            <a:avLst/>
          </a:prstGeom>
          <a:noFill/>
          <a:ln w="9525">
            <a:noFill/>
            <a:miter lim="800000"/>
            <a:headEnd/>
            <a:tailEnd/>
          </a:ln>
        </p:spPr>
      </p:pic>
      <p:sp>
        <p:nvSpPr>
          <p:cNvPr id="17411" name="WordArt 4"/>
          <p:cNvSpPr>
            <a:spLocks noChangeArrowheads="1" noChangeShapeType="1" noTextEdit="1"/>
          </p:cNvSpPr>
          <p:nvPr/>
        </p:nvSpPr>
        <p:spPr bwMode="auto">
          <a:xfrm>
            <a:off x="2133600" y="228600"/>
            <a:ext cx="4914900" cy="1457325"/>
          </a:xfrm>
          <a:prstGeom prst="rect">
            <a:avLst/>
          </a:prstGeom>
        </p:spPr>
        <p:txBody>
          <a:bodyPr wrap="none" fromWordArt="1">
            <a:prstTxWarp prst="textPlain">
              <a:avLst>
                <a:gd name="adj" fmla="val 50000"/>
              </a:avLst>
            </a:prstTxWarp>
          </a:bodyPr>
          <a:lstStyle/>
          <a:p>
            <a:pPr algn="ctr"/>
            <a:r>
              <a:rPr lang="en-US" sz="3600" kern="10">
                <a:ln w="9525">
                  <a:solidFill>
                    <a:srgbClr val="000000"/>
                  </a:solidFill>
                  <a:round/>
                  <a:headEnd/>
                  <a:tailEnd/>
                </a:ln>
                <a:solidFill>
                  <a:srgbClr val="000000"/>
                </a:solidFill>
                <a:latin typeface="Arial Black"/>
              </a:rPr>
              <a:t>More Polyatomics...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Polyatomic ions</a:t>
            </a:r>
            <a:endParaRPr lang="en-US" dirty="0"/>
          </a:p>
        </p:txBody>
      </p:sp>
      <p:sp>
        <p:nvSpPr>
          <p:cNvPr id="3" name="Content Placeholder 2"/>
          <p:cNvSpPr>
            <a:spLocks noGrp="1"/>
          </p:cNvSpPr>
          <p:nvPr>
            <p:ph idx="1"/>
          </p:nvPr>
        </p:nvSpPr>
        <p:spPr/>
        <p:txBody>
          <a:bodyPr/>
          <a:lstStyle/>
          <a:p>
            <a:r>
              <a:rPr lang="en-US" dirty="0" err="1" smtClean="0"/>
              <a:t>Kinda</a:t>
            </a:r>
            <a:r>
              <a:rPr lang="en-US" dirty="0" smtClean="0"/>
              <a:t> annoying </a:t>
            </a:r>
          </a:p>
          <a:p>
            <a:r>
              <a:rPr lang="en-US" dirty="0" smtClean="0"/>
              <a:t>But super cool when you react them together and light them on FIRE!!!</a:t>
            </a:r>
          </a:p>
          <a:p>
            <a:r>
              <a:rPr lang="en-US" dirty="0" smtClean="0">
                <a:hlinkClick r:id="rId2"/>
              </a:rPr>
              <a:t>COOL VIDEO</a:t>
            </a:r>
            <a:r>
              <a:rPr lang="en-US" dirty="0" smtClean="0"/>
              <a:t> OF ammonium dichromate and mercury </a:t>
            </a:r>
            <a:r>
              <a:rPr lang="en-US" dirty="0" err="1" smtClean="0"/>
              <a:t>thiocyanide</a:t>
            </a:r>
            <a:endParaRPr lang="en-US" dirty="0" smtClean="0"/>
          </a:p>
          <a:p>
            <a:r>
              <a:rPr lang="en-US" dirty="0" smtClean="0"/>
              <a:t>We’ll watch it if you can write the correct chemical formula for each!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9966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5400" smtClean="0">
                <a:latin typeface="Jokerman LET" pitchFamily="2" charset="0"/>
              </a:rPr>
              <a:t>Naming Ionic Bonds Practice</a:t>
            </a:r>
          </a:p>
        </p:txBody>
      </p:sp>
      <p:sp>
        <p:nvSpPr>
          <p:cNvPr id="16387" name="Rectangle 3"/>
          <p:cNvSpPr>
            <a:spLocks noGrp="1" noChangeArrowheads="1"/>
          </p:cNvSpPr>
          <p:nvPr>
            <p:ph type="body" idx="1"/>
          </p:nvPr>
        </p:nvSpPr>
        <p:spPr/>
        <p:txBody>
          <a:bodyPr/>
          <a:lstStyle/>
          <a:p>
            <a:pPr marL="609600" indent="-609600" eaLnBrk="1" hangingPunct="1">
              <a:buFontTx/>
              <a:buAutoNum type="arabicPeriod"/>
            </a:pPr>
            <a:r>
              <a:rPr lang="en-US" smtClean="0"/>
              <a:t>What is the </a:t>
            </a:r>
            <a:r>
              <a:rPr lang="en-US" b="1" u="sng" smtClean="0">
                <a:solidFill>
                  <a:srgbClr val="FF0000"/>
                </a:solidFill>
              </a:rPr>
              <a:t>chemical formula</a:t>
            </a:r>
            <a:r>
              <a:rPr lang="en-US" smtClean="0"/>
              <a:t> for the </a:t>
            </a:r>
            <a:r>
              <a:rPr lang="en-US" b="1" u="sng" smtClean="0">
                <a:solidFill>
                  <a:srgbClr val="FF0000"/>
                </a:solidFill>
              </a:rPr>
              <a:t>compound</a:t>
            </a:r>
            <a:r>
              <a:rPr lang="en-US" smtClean="0"/>
              <a:t> that results when  Magnesium and Chlorine combine? Use the lewis dot structures and the criss cross method to show how you get the same formula.</a:t>
            </a:r>
          </a:p>
          <a:p>
            <a:pPr marL="609600" indent="-609600" eaLnBrk="1" hangingPunct="1">
              <a:buFontTx/>
              <a:buAutoNum type="arabicPeriod"/>
            </a:pPr>
            <a:r>
              <a:rPr lang="en-US" smtClean="0"/>
              <a:t>How do you name this compound?</a:t>
            </a:r>
          </a:p>
          <a:p>
            <a:pPr marL="609600" indent="-609600" eaLnBrk="1" hangingPunct="1">
              <a:buFontTx/>
              <a:buNone/>
            </a:pPr>
            <a:endParaRPr lang="en-US"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Compound Naming</a:t>
            </a:r>
            <a:endParaRPr lang="en-US" dirty="0"/>
          </a:p>
        </p:txBody>
      </p:sp>
      <p:sp>
        <p:nvSpPr>
          <p:cNvPr id="3" name="Content Placeholder 2"/>
          <p:cNvSpPr>
            <a:spLocks noGrp="1"/>
          </p:cNvSpPr>
          <p:nvPr>
            <p:ph idx="1"/>
          </p:nvPr>
        </p:nvSpPr>
        <p:spPr/>
        <p:txBody>
          <a:bodyPr/>
          <a:lstStyle/>
          <a:p>
            <a:r>
              <a:rPr lang="en-US" dirty="0" smtClean="0"/>
              <a:t>How do you tell the difference between ionic and covalent compounds?</a:t>
            </a:r>
          </a:p>
          <a:p>
            <a:r>
              <a:rPr lang="en-US" dirty="0" smtClean="0"/>
              <a:t>Identify 6 cards that have only two elements that have formed a covalent bond</a:t>
            </a:r>
          </a:p>
          <a:p>
            <a:r>
              <a:rPr lang="en-US" dirty="0" smtClean="0"/>
              <a:t>Once I have approved those, fill out #1-5 on your naming notes sheet</a:t>
            </a:r>
          </a:p>
        </p:txBody>
      </p:sp>
    </p:spTree>
    <p:extLst>
      <p:ext uri="{BB962C8B-B14F-4D97-AF65-F5344CB8AC3E}">
        <p14:creationId xmlns:p14="http://schemas.microsoft.com/office/powerpoint/2010/main" val="2160963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4"/>
          <p:cNvSpPr txBox="1">
            <a:spLocks noChangeArrowheads="1"/>
          </p:cNvSpPr>
          <p:nvPr/>
        </p:nvSpPr>
        <p:spPr bwMode="auto">
          <a:xfrm>
            <a:off x="381000" y="457200"/>
            <a:ext cx="8382000" cy="4206875"/>
          </a:xfrm>
          <a:prstGeom prst="rect">
            <a:avLst/>
          </a:prstGeom>
          <a:noFill/>
          <a:ln w="9525">
            <a:noFill/>
            <a:miter lim="800000"/>
            <a:headEnd/>
            <a:tailEnd/>
          </a:ln>
        </p:spPr>
        <p:txBody>
          <a:bodyPr>
            <a:spAutoFit/>
          </a:bodyPr>
          <a:lstStyle/>
          <a:p>
            <a:r>
              <a:rPr lang="en-US" sz="2000" b="1">
                <a:latin typeface="Times New Roman" pitchFamily="18" charset="0"/>
              </a:rPr>
              <a:t>Answer these questions:</a:t>
            </a:r>
          </a:p>
          <a:p>
            <a:endParaRPr lang="en-US" sz="2000">
              <a:latin typeface="Times New Roman" pitchFamily="18" charset="0"/>
            </a:endParaRPr>
          </a:p>
          <a:p>
            <a:r>
              <a:rPr lang="en-US" sz="2000">
                <a:latin typeface="Times New Roman" pitchFamily="18" charset="0"/>
              </a:rPr>
              <a:t>An atom that gains one or more electrons will have a </a:t>
            </a:r>
            <a:r>
              <a:rPr lang="en-US" sz="2000" b="1">
                <a:latin typeface="Times New Roman" pitchFamily="18" charset="0"/>
              </a:rPr>
              <a:t>____________________</a:t>
            </a:r>
            <a:r>
              <a:rPr lang="en-US" sz="2000">
                <a:latin typeface="Times New Roman" pitchFamily="18" charset="0"/>
              </a:rPr>
              <a:t> charge.</a:t>
            </a:r>
          </a:p>
          <a:p>
            <a:endParaRPr lang="en-US" sz="2000">
              <a:latin typeface="Times New Roman" pitchFamily="18" charset="0"/>
            </a:endParaRPr>
          </a:p>
          <a:p>
            <a:r>
              <a:rPr lang="en-US" sz="2000">
                <a:latin typeface="Times New Roman" pitchFamily="18" charset="0"/>
              </a:rPr>
              <a:t>An atom that loses one or more electrons will have a </a:t>
            </a:r>
            <a:r>
              <a:rPr lang="en-US" sz="2000" b="1">
                <a:latin typeface="Times New Roman" pitchFamily="18" charset="0"/>
              </a:rPr>
              <a:t>____________________</a:t>
            </a:r>
            <a:r>
              <a:rPr lang="en-US" sz="2000">
                <a:latin typeface="Times New Roman" pitchFamily="18" charset="0"/>
              </a:rPr>
              <a:t> charge.</a:t>
            </a:r>
          </a:p>
          <a:p>
            <a:endParaRPr lang="en-US" sz="2000">
              <a:latin typeface="Times New Roman" pitchFamily="18" charset="0"/>
            </a:endParaRPr>
          </a:p>
          <a:p>
            <a:r>
              <a:rPr lang="en-US" sz="2000">
                <a:latin typeface="Times New Roman" pitchFamily="18" charset="0"/>
              </a:rPr>
              <a:t>An atom that gains or loses one or more electrons is called an </a:t>
            </a:r>
            <a:r>
              <a:rPr lang="en-US" sz="2000" b="1">
                <a:latin typeface="Times New Roman" pitchFamily="18" charset="0"/>
              </a:rPr>
              <a:t>____________</a:t>
            </a:r>
            <a:r>
              <a:rPr lang="en-US" sz="2000">
                <a:latin typeface="Times New Roman" pitchFamily="18" charset="0"/>
              </a:rPr>
              <a:t>.</a:t>
            </a:r>
          </a:p>
          <a:p>
            <a:endParaRPr lang="en-US" sz="2000">
              <a:latin typeface="Times New Roman" pitchFamily="18" charset="0"/>
            </a:endParaRPr>
          </a:p>
          <a:p>
            <a:r>
              <a:rPr lang="en-US" sz="2000">
                <a:latin typeface="Times New Roman" pitchFamily="18" charset="0"/>
              </a:rPr>
              <a:t>A positive ion is called a </a:t>
            </a:r>
            <a:r>
              <a:rPr lang="en-US" sz="2000" b="1">
                <a:latin typeface="Times New Roman" pitchFamily="18" charset="0"/>
              </a:rPr>
              <a:t>______________</a:t>
            </a:r>
            <a:r>
              <a:rPr lang="en-US" sz="2000">
                <a:latin typeface="Times New Roman" pitchFamily="18" charset="0"/>
              </a:rPr>
              <a:t> and a negative ion is called an </a:t>
            </a:r>
            <a:r>
              <a:rPr lang="en-US" sz="2000" b="1">
                <a:latin typeface="Times New Roman" pitchFamily="18" charset="0"/>
              </a:rPr>
              <a:t>_______________</a:t>
            </a:r>
            <a:r>
              <a:rPr lang="en-US" sz="2000">
                <a:latin typeface="Times New Roman" pitchFamily="18" charset="0"/>
              </a:rPr>
              <a:t>.</a:t>
            </a:r>
          </a:p>
          <a:p>
            <a:pPr>
              <a:spcBef>
                <a:spcPct val="50000"/>
              </a:spcBef>
            </a:pPr>
            <a:endParaRPr lang="en-US" sz="2000">
              <a:latin typeface="Times New Roman" pitchFamily="18" charset="0"/>
            </a:endParaRPr>
          </a:p>
        </p:txBody>
      </p:sp>
      <p:sp>
        <p:nvSpPr>
          <p:cNvPr id="4101" name="Text Box 5"/>
          <p:cNvSpPr txBox="1">
            <a:spLocks noChangeArrowheads="1"/>
          </p:cNvSpPr>
          <p:nvPr/>
        </p:nvSpPr>
        <p:spPr bwMode="auto">
          <a:xfrm>
            <a:off x="5943600" y="1905000"/>
            <a:ext cx="24384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POSITIVE</a:t>
            </a:r>
          </a:p>
        </p:txBody>
      </p:sp>
      <p:sp>
        <p:nvSpPr>
          <p:cNvPr id="4102" name="Text Box 6"/>
          <p:cNvSpPr txBox="1">
            <a:spLocks noChangeArrowheads="1"/>
          </p:cNvSpPr>
          <p:nvPr/>
        </p:nvSpPr>
        <p:spPr bwMode="auto">
          <a:xfrm>
            <a:off x="5943600" y="990600"/>
            <a:ext cx="24384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NEGATIVE</a:t>
            </a:r>
          </a:p>
        </p:txBody>
      </p:sp>
      <p:sp>
        <p:nvSpPr>
          <p:cNvPr id="4103" name="Text Box 7"/>
          <p:cNvSpPr txBox="1">
            <a:spLocks noChangeArrowheads="1"/>
          </p:cNvSpPr>
          <p:nvPr/>
        </p:nvSpPr>
        <p:spPr bwMode="auto">
          <a:xfrm>
            <a:off x="6845300" y="2844800"/>
            <a:ext cx="12954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ION</a:t>
            </a:r>
          </a:p>
        </p:txBody>
      </p:sp>
      <p:pic>
        <p:nvPicPr>
          <p:cNvPr id="5126" name="Picture 11" descr="MCj03797790000[1]"/>
          <p:cNvPicPr>
            <a:picLocks noChangeAspect="1" noChangeArrowheads="1"/>
          </p:cNvPicPr>
          <p:nvPr/>
        </p:nvPicPr>
        <p:blipFill>
          <a:blip r:embed="rId2" cstate="print"/>
          <a:srcRect/>
          <a:stretch>
            <a:fillRect/>
          </a:stretch>
        </p:blipFill>
        <p:spPr bwMode="auto">
          <a:xfrm>
            <a:off x="5638800" y="4267200"/>
            <a:ext cx="2514600" cy="2298700"/>
          </a:xfrm>
          <a:prstGeom prst="rect">
            <a:avLst/>
          </a:prstGeom>
          <a:noFill/>
          <a:ln w="9525">
            <a:noFill/>
            <a:miter lim="800000"/>
            <a:headEnd/>
            <a:tailEnd/>
          </a:ln>
        </p:spPr>
      </p:pic>
      <p:grpSp>
        <p:nvGrpSpPr>
          <p:cNvPr id="2" name="Group 15"/>
          <p:cNvGrpSpPr>
            <a:grpSpLocks/>
          </p:cNvGrpSpPr>
          <p:nvPr/>
        </p:nvGrpSpPr>
        <p:grpSpPr bwMode="auto">
          <a:xfrm>
            <a:off x="533400" y="3454400"/>
            <a:ext cx="4305300" cy="1103313"/>
            <a:chOff x="336" y="2176"/>
            <a:chExt cx="2712" cy="695"/>
          </a:xfrm>
        </p:grpSpPr>
        <p:grpSp>
          <p:nvGrpSpPr>
            <p:cNvPr id="5128" name="Group 10"/>
            <p:cNvGrpSpPr>
              <a:grpSpLocks/>
            </p:cNvGrpSpPr>
            <p:nvPr/>
          </p:nvGrpSpPr>
          <p:grpSpPr bwMode="auto">
            <a:xfrm>
              <a:off x="432" y="2176"/>
              <a:ext cx="2520" cy="480"/>
              <a:chOff x="432" y="2176"/>
              <a:chExt cx="2520" cy="480"/>
            </a:xfrm>
          </p:grpSpPr>
          <p:sp>
            <p:nvSpPr>
              <p:cNvPr id="5131" name="Text Box 8"/>
              <p:cNvSpPr txBox="1">
                <a:spLocks noChangeArrowheads="1"/>
              </p:cNvSpPr>
              <p:nvPr/>
            </p:nvSpPr>
            <p:spPr bwMode="auto">
              <a:xfrm>
                <a:off x="1992" y="2176"/>
                <a:ext cx="960" cy="288"/>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CATION</a:t>
                </a:r>
              </a:p>
            </p:txBody>
          </p:sp>
          <p:sp>
            <p:nvSpPr>
              <p:cNvPr id="5132" name="Text Box 9"/>
              <p:cNvSpPr txBox="1">
                <a:spLocks noChangeArrowheads="1"/>
              </p:cNvSpPr>
              <p:nvPr/>
            </p:nvSpPr>
            <p:spPr bwMode="auto">
              <a:xfrm>
                <a:off x="432" y="2368"/>
                <a:ext cx="960" cy="288"/>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ANION</a:t>
                </a:r>
              </a:p>
            </p:txBody>
          </p:sp>
        </p:grpSp>
        <p:sp>
          <p:nvSpPr>
            <p:cNvPr id="5129" name="Text Box 12"/>
            <p:cNvSpPr txBox="1">
              <a:spLocks noChangeArrowheads="1"/>
            </p:cNvSpPr>
            <p:nvPr/>
          </p:nvSpPr>
          <p:spPr bwMode="auto">
            <a:xfrm>
              <a:off x="336" y="2640"/>
              <a:ext cx="1152" cy="231"/>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“An-Eye-On”</a:t>
              </a:r>
            </a:p>
          </p:txBody>
        </p:sp>
        <p:sp>
          <p:nvSpPr>
            <p:cNvPr id="5130" name="Text Box 14"/>
            <p:cNvSpPr txBox="1">
              <a:spLocks noChangeArrowheads="1"/>
            </p:cNvSpPr>
            <p:nvPr/>
          </p:nvSpPr>
          <p:spPr bwMode="auto">
            <a:xfrm>
              <a:off x="1944" y="2448"/>
              <a:ext cx="1104" cy="231"/>
            </a:xfrm>
            <a:prstGeom prst="rect">
              <a:avLst/>
            </a:prstGeom>
            <a:noFill/>
            <a:ln w="9525">
              <a:noFill/>
              <a:miter lim="800000"/>
              <a:headEnd/>
              <a:tailEnd/>
            </a:ln>
          </p:spPr>
          <p:txBody>
            <a:bodyPr>
              <a:spAutoFit/>
            </a:bodyPr>
            <a:lstStyle/>
            <a:p>
              <a:pPr algn="ctr">
                <a:spcBef>
                  <a:spcPct val="50000"/>
                </a:spcBef>
              </a:pPr>
              <a:r>
                <a:rPr lang="en-US">
                  <a:latin typeface="Times New Roman" pitchFamily="18" charset="0"/>
                </a:rPr>
                <a:t>“Cat-Eye-On”</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0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P spid="4102" grpId="0"/>
      <p:bldP spid="4103"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0">
          <a:gsLst>
            <a:gs pos="0">
              <a:srgbClr val="03D4A8"/>
            </a:gs>
            <a:gs pos="25000">
              <a:srgbClr val="21D6E0"/>
            </a:gs>
            <a:gs pos="75000">
              <a:srgbClr val="0087E6"/>
            </a:gs>
            <a:gs pos="100000">
              <a:srgbClr val="005CBF"/>
            </a:gs>
          </a:gsLst>
          <a:lin ang="5400000" scaled="1"/>
        </a:gra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8686800" cy="1143000"/>
          </a:xfrm>
        </p:spPr>
        <p:txBody>
          <a:bodyPr/>
          <a:lstStyle/>
          <a:p>
            <a:pPr eaLnBrk="1" hangingPunct="1"/>
            <a:r>
              <a:rPr lang="en-US" smtClean="0">
                <a:latin typeface="Jokerman LET" pitchFamily="2" charset="0"/>
              </a:rPr>
              <a:t>Naming Covalent Compounds</a:t>
            </a:r>
            <a:br>
              <a:rPr lang="en-US" smtClean="0">
                <a:latin typeface="Jokerman LET" pitchFamily="2" charset="0"/>
              </a:rPr>
            </a:br>
            <a:r>
              <a:rPr lang="en-US" smtClean="0">
                <a:latin typeface="Jokerman LET" pitchFamily="2" charset="0"/>
              </a:rPr>
              <a:t>Guidelines for Inorganic Compounds</a:t>
            </a:r>
          </a:p>
        </p:txBody>
      </p:sp>
      <p:sp>
        <p:nvSpPr>
          <p:cNvPr id="20483" name="Rectangle 3"/>
          <p:cNvSpPr>
            <a:spLocks noGrp="1" noChangeArrowheads="1"/>
          </p:cNvSpPr>
          <p:nvPr>
            <p:ph type="body" idx="1"/>
          </p:nvPr>
        </p:nvSpPr>
        <p:spPr>
          <a:xfrm>
            <a:off x="0" y="1600200"/>
            <a:ext cx="8229600" cy="4525963"/>
          </a:xfrm>
        </p:spPr>
        <p:txBody>
          <a:bodyPr/>
          <a:lstStyle/>
          <a:p>
            <a:pPr marL="609600" indent="-609600" eaLnBrk="1" hangingPunct="1">
              <a:buFontTx/>
              <a:buAutoNum type="arabicPeriod"/>
            </a:pPr>
            <a:r>
              <a:rPr lang="en-US" sz="2800" smtClean="0"/>
              <a:t>In covalent compounds, the least </a:t>
            </a:r>
            <a:r>
              <a:rPr lang="en-US" sz="2800" b="1" u="sng" smtClean="0">
                <a:solidFill>
                  <a:srgbClr val="FF0000"/>
                </a:solidFill>
              </a:rPr>
              <a:t>electronegative element</a:t>
            </a:r>
            <a:r>
              <a:rPr lang="en-US" sz="2800" smtClean="0"/>
              <a:t> comes </a:t>
            </a:r>
          </a:p>
          <a:p>
            <a:pPr marL="609600" indent="-609600" eaLnBrk="1" hangingPunct="1">
              <a:buFontTx/>
              <a:buNone/>
            </a:pPr>
            <a:r>
              <a:rPr lang="en-US" sz="2800" smtClean="0"/>
              <a:t>	first and its name is unchanged.</a:t>
            </a:r>
          </a:p>
          <a:p>
            <a:pPr marL="609600" indent="-609600" eaLnBrk="1" hangingPunct="1">
              <a:buFontTx/>
              <a:buNone/>
            </a:pPr>
            <a:r>
              <a:rPr lang="en-US" sz="2800" smtClean="0"/>
              <a:t>2.  The more </a:t>
            </a:r>
            <a:r>
              <a:rPr lang="en-US" sz="2800" smtClean="0">
                <a:hlinkClick r:id="rId2"/>
              </a:rPr>
              <a:t>electronegative</a:t>
            </a:r>
            <a:r>
              <a:rPr lang="en-US" sz="2800" smtClean="0"/>
              <a:t> element comes second and takes on the </a:t>
            </a:r>
          </a:p>
          <a:p>
            <a:pPr marL="609600" indent="-609600" eaLnBrk="1" hangingPunct="1">
              <a:buFontTx/>
              <a:buNone/>
            </a:pPr>
            <a:r>
              <a:rPr lang="en-US" sz="2800" smtClean="0"/>
              <a:t>	–ide ending like in ionic bonds</a:t>
            </a:r>
          </a:p>
          <a:p>
            <a:pPr marL="609600" indent="-609600" eaLnBrk="1" hangingPunct="1">
              <a:buFontTx/>
              <a:buAutoNum type="arabicPeriod" startAt="3"/>
            </a:pPr>
            <a:r>
              <a:rPr lang="en-US" sz="2800" b="1" u="sng" smtClean="0">
                <a:solidFill>
                  <a:srgbClr val="FF0000"/>
                </a:solidFill>
              </a:rPr>
              <a:t>Subscripts</a:t>
            </a:r>
            <a:r>
              <a:rPr lang="en-US" sz="2800" smtClean="0"/>
              <a:t> are represented by </a:t>
            </a:r>
          </a:p>
          <a:p>
            <a:pPr marL="609600" indent="-609600" eaLnBrk="1" hangingPunct="1">
              <a:buFontTx/>
              <a:buNone/>
            </a:pPr>
            <a:r>
              <a:rPr lang="en-US" sz="2800" smtClean="0"/>
              <a:t>	Greek prefixes</a:t>
            </a:r>
          </a:p>
          <a:p>
            <a:pPr marL="609600" indent="-609600" eaLnBrk="1" hangingPunct="1">
              <a:buFontTx/>
              <a:buNone/>
            </a:pPr>
            <a:r>
              <a:rPr lang="en-US" sz="2800" smtClean="0"/>
              <a:t>Example: H</a:t>
            </a:r>
            <a:r>
              <a:rPr lang="en-US" sz="2800" baseline="-25000" smtClean="0"/>
              <a:t>2</a:t>
            </a:r>
            <a:r>
              <a:rPr lang="en-US" sz="2800" smtClean="0"/>
              <a:t>O –dihydrogen monoxide</a:t>
            </a:r>
          </a:p>
        </p:txBody>
      </p:sp>
      <p:graphicFrame>
        <p:nvGraphicFramePr>
          <p:cNvPr id="17560" name="Group 152"/>
          <p:cNvGraphicFramePr>
            <a:graphicFrameLocks noGrp="1"/>
          </p:cNvGraphicFramePr>
          <p:nvPr/>
        </p:nvGraphicFramePr>
        <p:xfrm>
          <a:off x="7239000" y="1219200"/>
          <a:ext cx="1905000" cy="5638804"/>
        </p:xfrm>
        <a:graphic>
          <a:graphicData uri="http://schemas.openxmlformats.org/drawingml/2006/table">
            <a:tbl>
              <a:tblPr/>
              <a:tblGrid>
                <a:gridCol w="952500"/>
                <a:gridCol w="952500"/>
              </a:tblGrid>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Mono-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Di-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Tri-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Tetra-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Penta-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Hexa-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Hepta-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Octa-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Nona-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rPr>
                        <a:t>Deca-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0519" name="Line 75"/>
          <p:cNvSpPr>
            <a:spLocks noChangeShapeType="1"/>
          </p:cNvSpPr>
          <p:nvPr/>
        </p:nvSpPr>
        <p:spPr bwMode="auto">
          <a:xfrm>
            <a:off x="3276600" y="5181600"/>
            <a:ext cx="3352800" cy="0"/>
          </a:xfrm>
          <a:prstGeom prst="line">
            <a:avLst/>
          </a:prstGeom>
          <a:noFill/>
          <a:ln w="57150">
            <a:solidFill>
              <a:srgbClr val="FF0000"/>
            </a:solidFill>
            <a:round/>
            <a:headEnd/>
            <a:tailEnd type="stealth" w="med" len="med"/>
          </a:ln>
        </p:spPr>
        <p:txBody>
          <a:bodyPr/>
          <a:lstStyle/>
          <a:p>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3D4A8"/>
            </a:gs>
            <a:gs pos="25000">
              <a:srgbClr val="21D6E0"/>
            </a:gs>
            <a:gs pos="75000">
              <a:srgbClr val="0087E6"/>
            </a:gs>
            <a:gs pos="100000">
              <a:srgbClr val="005CBF"/>
            </a:gs>
          </a:gsLst>
          <a:lin ang="5400000" scaled="1"/>
        </a:gra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533400"/>
            <a:ext cx="8229600" cy="1143000"/>
          </a:xfrm>
        </p:spPr>
        <p:txBody>
          <a:bodyPr/>
          <a:lstStyle/>
          <a:p>
            <a:pPr eaLnBrk="1" hangingPunct="1"/>
            <a:r>
              <a:rPr lang="en-US" smtClean="0">
                <a:latin typeface="Jokerman LET" pitchFamily="2" charset="0"/>
              </a:rPr>
              <a:t>Name that Compound</a:t>
            </a:r>
            <a:br>
              <a:rPr lang="en-US" smtClean="0">
                <a:latin typeface="Jokerman LET" pitchFamily="2" charset="0"/>
              </a:rPr>
            </a:br>
            <a:r>
              <a:rPr lang="en-US" smtClean="0">
                <a:latin typeface="Jokerman LET" pitchFamily="2" charset="0"/>
              </a:rPr>
              <a:t>Can you use the inorganic guidelines for all of these?</a:t>
            </a:r>
          </a:p>
        </p:txBody>
      </p:sp>
      <p:sp>
        <p:nvSpPr>
          <p:cNvPr id="21507" name="Rectangle 3"/>
          <p:cNvSpPr>
            <a:spLocks noGrp="1" noChangeArrowheads="1"/>
          </p:cNvSpPr>
          <p:nvPr>
            <p:ph type="body" idx="1"/>
          </p:nvPr>
        </p:nvSpPr>
        <p:spPr>
          <a:xfrm>
            <a:off x="457200" y="2332038"/>
            <a:ext cx="8229600" cy="4525962"/>
          </a:xfrm>
        </p:spPr>
        <p:txBody>
          <a:bodyPr/>
          <a:lstStyle/>
          <a:p>
            <a:pPr eaLnBrk="1" hangingPunct="1">
              <a:buFontTx/>
              <a:buNone/>
            </a:pPr>
            <a:r>
              <a:rPr lang="en-US" smtClean="0"/>
              <a:t>1. CO</a:t>
            </a:r>
            <a:r>
              <a:rPr lang="en-US" baseline="-25000" smtClean="0"/>
              <a:t>2</a:t>
            </a:r>
          </a:p>
          <a:p>
            <a:pPr eaLnBrk="1" hangingPunct="1">
              <a:buFontTx/>
              <a:buNone/>
            </a:pPr>
            <a:r>
              <a:rPr lang="en-US" smtClean="0"/>
              <a:t>2. N</a:t>
            </a:r>
            <a:r>
              <a:rPr lang="en-US" baseline="-25000" smtClean="0"/>
              <a:t>2</a:t>
            </a:r>
            <a:r>
              <a:rPr lang="en-US" smtClean="0"/>
              <a:t>O</a:t>
            </a:r>
          </a:p>
          <a:p>
            <a:pPr eaLnBrk="1" hangingPunct="1">
              <a:buFontTx/>
              <a:buNone/>
            </a:pPr>
            <a:r>
              <a:rPr lang="en-US" smtClean="0"/>
              <a:t>3. N</a:t>
            </a:r>
            <a:r>
              <a:rPr lang="en-US" baseline="-25000" smtClean="0"/>
              <a:t>2</a:t>
            </a:r>
            <a:r>
              <a:rPr lang="en-US" smtClean="0"/>
              <a:t>O</a:t>
            </a:r>
            <a:r>
              <a:rPr lang="en-US" baseline="-25000" smtClean="0"/>
              <a:t>4</a:t>
            </a:r>
          </a:p>
          <a:p>
            <a:pPr eaLnBrk="1" hangingPunct="1">
              <a:buFontTx/>
              <a:buNone/>
            </a:pPr>
            <a:r>
              <a:rPr lang="en-US" smtClean="0"/>
              <a:t>4. CH</a:t>
            </a:r>
            <a:r>
              <a:rPr lang="en-US" baseline="-25000" smtClean="0"/>
              <a:t>4</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0">
          <a:gsLst>
            <a:gs pos="0">
              <a:srgbClr val="03D4A8"/>
            </a:gs>
            <a:gs pos="25000">
              <a:srgbClr val="21D6E0"/>
            </a:gs>
            <a:gs pos="75000">
              <a:srgbClr val="0087E6"/>
            </a:gs>
            <a:gs pos="100000">
              <a:srgbClr val="005CBF"/>
            </a:gs>
          </a:gsLst>
          <a:lin ang="5400000" scaled="1"/>
        </a:gra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latin typeface="Jokerman LET" pitchFamily="2" charset="0"/>
              </a:rPr>
              <a:t>Show me the formula</a:t>
            </a:r>
          </a:p>
        </p:txBody>
      </p:sp>
      <p:sp>
        <p:nvSpPr>
          <p:cNvPr id="22531" name="Rectangle 3"/>
          <p:cNvSpPr>
            <a:spLocks noGrp="1" noChangeArrowheads="1"/>
          </p:cNvSpPr>
          <p:nvPr>
            <p:ph type="body" idx="1"/>
          </p:nvPr>
        </p:nvSpPr>
        <p:spPr/>
        <p:txBody>
          <a:bodyPr/>
          <a:lstStyle/>
          <a:p>
            <a:pPr marL="609600" indent="-609600" eaLnBrk="1" hangingPunct="1">
              <a:buFontTx/>
              <a:buAutoNum type="arabicPeriod"/>
            </a:pPr>
            <a:r>
              <a:rPr lang="en-US" dirty="0" err="1" smtClean="0"/>
              <a:t>hexaboron</a:t>
            </a:r>
            <a:r>
              <a:rPr lang="en-US" dirty="0" smtClean="0"/>
              <a:t> </a:t>
            </a:r>
            <a:r>
              <a:rPr lang="en-US" dirty="0" err="1" smtClean="0"/>
              <a:t>monosilicide</a:t>
            </a:r>
            <a:endParaRPr lang="en-US" dirty="0" smtClean="0"/>
          </a:p>
          <a:p>
            <a:pPr marL="609600" indent="-609600" eaLnBrk="1" hangingPunct="1">
              <a:buFontTx/>
              <a:buAutoNum type="arabicPeriod"/>
            </a:pPr>
            <a:r>
              <a:rPr lang="en-US" dirty="0" smtClean="0"/>
              <a:t>chlorine dioxide</a:t>
            </a:r>
          </a:p>
          <a:p>
            <a:pPr marL="609600" indent="-609600" eaLnBrk="1" hangingPunct="1">
              <a:buFontTx/>
              <a:buAutoNum type="arabicPeriod"/>
            </a:pPr>
            <a:r>
              <a:rPr lang="en-US" dirty="0" smtClean="0"/>
              <a:t>hydrogen </a:t>
            </a:r>
            <a:r>
              <a:rPr lang="en-US" dirty="0" err="1" smtClean="0"/>
              <a:t>monoiodide</a:t>
            </a:r>
            <a:endParaRPr lang="en-US" dirty="0" smtClean="0"/>
          </a:p>
          <a:p>
            <a:pPr marL="609600" indent="-609600" eaLnBrk="1" hangingPunct="1">
              <a:buFontTx/>
              <a:buAutoNum type="arabicPeriod"/>
            </a:pPr>
            <a:r>
              <a:rPr lang="en-US" dirty="0" smtClean="0"/>
              <a:t>iodine </a:t>
            </a:r>
            <a:r>
              <a:rPr lang="en-US" dirty="0" err="1" smtClean="0"/>
              <a:t>pentafluoride</a:t>
            </a:r>
            <a:endParaRPr lang="en-US" dirty="0" smtClean="0"/>
          </a:p>
          <a:p>
            <a:pPr marL="609600" indent="-609600" eaLnBrk="1" hangingPunct="1">
              <a:buFontTx/>
              <a:buAutoNum type="arabicPeriod"/>
            </a:pPr>
            <a:r>
              <a:rPr lang="en-US" dirty="0" err="1" smtClean="0"/>
              <a:t>dinitrogen</a:t>
            </a:r>
            <a:r>
              <a:rPr lang="en-US" dirty="0" smtClean="0"/>
              <a:t> monoxide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228600" y="228600"/>
            <a:ext cx="8686800" cy="3444875"/>
          </a:xfrm>
          <a:prstGeom prst="rect">
            <a:avLst/>
          </a:prstGeom>
          <a:noFill/>
          <a:ln w="9525">
            <a:noFill/>
            <a:miter lim="800000"/>
            <a:headEnd/>
            <a:tailEnd/>
          </a:ln>
        </p:spPr>
        <p:txBody>
          <a:bodyPr>
            <a:spAutoFit/>
          </a:bodyPr>
          <a:lstStyle/>
          <a:p>
            <a:r>
              <a:rPr lang="en-US" sz="2000" b="1">
                <a:latin typeface="Times New Roman" pitchFamily="18" charset="0"/>
              </a:rPr>
              <a:t>What is an ionic bond?</a:t>
            </a:r>
          </a:p>
          <a:p>
            <a:endParaRPr lang="en-US" sz="2000">
              <a:latin typeface="Times New Roman" pitchFamily="18" charset="0"/>
            </a:endParaRPr>
          </a:p>
          <a:p>
            <a:r>
              <a:rPr lang="en-US" sz="2000">
                <a:latin typeface="Times New Roman" pitchFamily="18" charset="0"/>
              </a:rPr>
              <a:t>Atoms will transfer one or more </a:t>
            </a:r>
            <a:r>
              <a:rPr lang="en-US" sz="2000" b="1">
                <a:latin typeface="Times New Roman" pitchFamily="18" charset="0"/>
              </a:rPr>
              <a:t>________________</a:t>
            </a:r>
            <a:r>
              <a:rPr lang="en-US" sz="2000">
                <a:latin typeface="Times New Roman" pitchFamily="18" charset="0"/>
              </a:rPr>
              <a:t> to another to form the bond.  </a:t>
            </a:r>
          </a:p>
          <a:p>
            <a:endParaRPr lang="en-US" sz="2000">
              <a:latin typeface="Times New Roman" pitchFamily="18" charset="0"/>
            </a:endParaRPr>
          </a:p>
          <a:p>
            <a:r>
              <a:rPr lang="en-US" sz="2000">
                <a:latin typeface="Times New Roman" pitchFamily="18" charset="0"/>
              </a:rPr>
              <a:t>Each atom is left with a </a:t>
            </a:r>
            <a:r>
              <a:rPr lang="en-US" sz="2000" b="1">
                <a:latin typeface="Times New Roman" pitchFamily="18" charset="0"/>
              </a:rPr>
              <a:t>________________</a:t>
            </a:r>
            <a:r>
              <a:rPr lang="en-US" sz="2000">
                <a:latin typeface="Times New Roman" pitchFamily="18" charset="0"/>
              </a:rPr>
              <a:t> outer shell.</a:t>
            </a:r>
          </a:p>
          <a:p>
            <a:endParaRPr lang="en-US" sz="2000">
              <a:latin typeface="Times New Roman" pitchFamily="18" charset="0"/>
            </a:endParaRPr>
          </a:p>
          <a:p>
            <a:r>
              <a:rPr lang="en-US" sz="2000">
                <a:latin typeface="Times New Roman" pitchFamily="18" charset="0"/>
              </a:rPr>
              <a:t>An ionic bond forms between a </a:t>
            </a:r>
            <a:r>
              <a:rPr lang="en-US" sz="2000" b="1">
                <a:latin typeface="Times New Roman" pitchFamily="18" charset="0"/>
              </a:rPr>
              <a:t>___________</a:t>
            </a:r>
            <a:r>
              <a:rPr lang="en-US" sz="2000">
                <a:latin typeface="Times New Roman" pitchFamily="18" charset="0"/>
              </a:rPr>
              <a:t> ion with a positive charge and a </a:t>
            </a:r>
            <a:r>
              <a:rPr lang="en-US" sz="2000" b="1">
                <a:latin typeface="Times New Roman" pitchFamily="18" charset="0"/>
              </a:rPr>
              <a:t>________________</a:t>
            </a:r>
            <a:r>
              <a:rPr lang="en-US" sz="2000">
                <a:latin typeface="Times New Roman" pitchFamily="18" charset="0"/>
              </a:rPr>
              <a:t> ion with a negative charge.</a:t>
            </a:r>
          </a:p>
          <a:p>
            <a:endParaRPr lang="en-US" sz="2000">
              <a:latin typeface="Times New Roman" pitchFamily="18" charset="0"/>
            </a:endParaRPr>
          </a:p>
          <a:p>
            <a:endParaRPr lang="en-US" sz="2000" b="1">
              <a:latin typeface="Times New Roman" pitchFamily="18" charset="0"/>
            </a:endParaRPr>
          </a:p>
          <a:p>
            <a:r>
              <a:rPr lang="en-US" sz="2000" b="1">
                <a:latin typeface="Times New Roman" pitchFamily="18" charset="0"/>
                <a:hlinkClick r:id="rId2"/>
              </a:rPr>
              <a:t>Example B1: Sodium + Chlorine</a:t>
            </a:r>
            <a:r>
              <a:rPr lang="en-US" sz="2000" b="1">
                <a:latin typeface="Times New Roman" pitchFamily="18" charset="0"/>
              </a:rPr>
              <a:t>		Example B2: Magnesium + Iodine</a:t>
            </a:r>
          </a:p>
        </p:txBody>
      </p:sp>
      <p:sp>
        <p:nvSpPr>
          <p:cNvPr id="5125" name="Text Box 5"/>
          <p:cNvSpPr txBox="1">
            <a:spLocks noChangeArrowheads="1"/>
          </p:cNvSpPr>
          <p:nvPr/>
        </p:nvSpPr>
        <p:spPr bwMode="auto">
          <a:xfrm>
            <a:off x="3429000" y="800100"/>
            <a:ext cx="24384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ELECTRONS</a:t>
            </a:r>
          </a:p>
        </p:txBody>
      </p:sp>
      <p:sp>
        <p:nvSpPr>
          <p:cNvPr id="5126" name="Text Box 6"/>
          <p:cNvSpPr txBox="1">
            <a:spLocks noChangeArrowheads="1"/>
          </p:cNvSpPr>
          <p:nvPr/>
        </p:nvSpPr>
        <p:spPr bwMode="auto">
          <a:xfrm>
            <a:off x="2590800" y="1397000"/>
            <a:ext cx="24384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COMPLETE</a:t>
            </a:r>
          </a:p>
        </p:txBody>
      </p:sp>
      <p:sp>
        <p:nvSpPr>
          <p:cNvPr id="5127" name="Text Box 7"/>
          <p:cNvSpPr txBox="1">
            <a:spLocks noChangeArrowheads="1"/>
          </p:cNvSpPr>
          <p:nvPr/>
        </p:nvSpPr>
        <p:spPr bwMode="auto">
          <a:xfrm>
            <a:off x="3429000" y="2019300"/>
            <a:ext cx="16002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METAL</a:t>
            </a:r>
          </a:p>
        </p:txBody>
      </p:sp>
      <p:sp>
        <p:nvSpPr>
          <p:cNvPr id="5128" name="Text Box 8"/>
          <p:cNvSpPr txBox="1">
            <a:spLocks noChangeArrowheads="1"/>
          </p:cNvSpPr>
          <p:nvPr/>
        </p:nvSpPr>
        <p:spPr bwMode="auto">
          <a:xfrm>
            <a:off x="317500" y="2336800"/>
            <a:ext cx="19812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NONMETAL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5126" grpId="0"/>
      <p:bldP spid="5127" grpId="0"/>
      <p:bldP spid="51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28600" y="228600"/>
            <a:ext cx="8686800" cy="3444875"/>
          </a:xfrm>
          <a:prstGeom prst="rect">
            <a:avLst/>
          </a:prstGeom>
          <a:noFill/>
          <a:ln w="9525">
            <a:noFill/>
            <a:miter lim="800000"/>
            <a:headEnd/>
            <a:tailEnd/>
          </a:ln>
        </p:spPr>
        <p:txBody>
          <a:bodyPr>
            <a:spAutoFit/>
          </a:bodyPr>
          <a:lstStyle/>
          <a:p>
            <a:r>
              <a:rPr lang="en-US" sz="2000" b="1">
                <a:latin typeface="Times New Roman" pitchFamily="18" charset="0"/>
              </a:rPr>
              <a:t>Example B3: Potassium + Iodine		Example B4: Sodium + Oxygen</a:t>
            </a: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r>
              <a:rPr lang="en-US" sz="2000" b="1">
                <a:latin typeface="Times New Roman" pitchFamily="18" charset="0"/>
              </a:rPr>
              <a:t>Example B5: Calcium + Chlorine		Example B6: Aluminum + Chlorine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228600" y="228600"/>
            <a:ext cx="8686800" cy="3140075"/>
          </a:xfrm>
          <a:prstGeom prst="rect">
            <a:avLst/>
          </a:prstGeom>
          <a:noFill/>
          <a:ln w="9525">
            <a:noFill/>
            <a:miter lim="800000"/>
            <a:headEnd/>
            <a:tailEnd/>
          </a:ln>
        </p:spPr>
        <p:txBody>
          <a:bodyPr>
            <a:spAutoFit/>
          </a:bodyPr>
          <a:lstStyle/>
          <a:p>
            <a:r>
              <a:rPr lang="en-US" sz="2000" b="1" dirty="0">
                <a:latin typeface="Times New Roman" pitchFamily="18" charset="0"/>
              </a:rPr>
              <a:t>What is a covalent bond?</a:t>
            </a:r>
          </a:p>
          <a:p>
            <a:endParaRPr lang="en-US" sz="2000" b="1" dirty="0">
              <a:latin typeface="Times New Roman" pitchFamily="18" charset="0"/>
            </a:endParaRPr>
          </a:p>
          <a:p>
            <a:r>
              <a:rPr lang="en-US" sz="2000" dirty="0">
                <a:latin typeface="Times New Roman" pitchFamily="18" charset="0"/>
              </a:rPr>
              <a:t>Atoms ___________ one or more electrons with each other to form the bond.  </a:t>
            </a:r>
          </a:p>
          <a:p>
            <a:endParaRPr lang="en-US" sz="2000" dirty="0">
              <a:latin typeface="Times New Roman" pitchFamily="18" charset="0"/>
            </a:endParaRPr>
          </a:p>
          <a:p>
            <a:r>
              <a:rPr lang="en-US" sz="2000" dirty="0">
                <a:latin typeface="Times New Roman" pitchFamily="18" charset="0"/>
              </a:rPr>
              <a:t>Each atom is left with a ________________ outer shell.</a:t>
            </a:r>
          </a:p>
          <a:p>
            <a:endParaRPr lang="en-US" sz="2000" dirty="0">
              <a:latin typeface="Times New Roman" pitchFamily="18" charset="0"/>
            </a:endParaRPr>
          </a:p>
          <a:p>
            <a:r>
              <a:rPr lang="en-US" sz="2000" dirty="0">
                <a:latin typeface="Times New Roman" pitchFamily="18" charset="0"/>
              </a:rPr>
              <a:t>A covalent bond forms between two _________________.  </a:t>
            </a:r>
          </a:p>
          <a:p>
            <a:endParaRPr lang="en-US" sz="2000" dirty="0">
              <a:latin typeface="Times New Roman" pitchFamily="18" charset="0"/>
            </a:endParaRPr>
          </a:p>
          <a:p>
            <a:endParaRPr lang="en-US" sz="2000" dirty="0">
              <a:latin typeface="Times New Roman" pitchFamily="18" charset="0"/>
            </a:endParaRPr>
          </a:p>
          <a:p>
            <a:r>
              <a:rPr lang="en-US" sz="2000" b="1" dirty="0">
                <a:latin typeface="Times New Roman" pitchFamily="18" charset="0"/>
              </a:rPr>
              <a:t>Example C1: </a:t>
            </a:r>
            <a:r>
              <a:rPr lang="en-US" sz="2000" b="1" dirty="0">
                <a:latin typeface="Times New Roman" pitchFamily="18" charset="0"/>
                <a:hlinkClick r:id="rId2"/>
              </a:rPr>
              <a:t>Hydrogen + Hydrogen</a:t>
            </a:r>
            <a:r>
              <a:rPr lang="en-US" sz="2000" b="1" dirty="0">
                <a:latin typeface="Times New Roman" pitchFamily="18" charset="0"/>
              </a:rPr>
              <a:t>	Example C2: 2 Hydrogen + Oxygen</a:t>
            </a:r>
          </a:p>
        </p:txBody>
      </p:sp>
      <p:sp>
        <p:nvSpPr>
          <p:cNvPr id="7171" name="Text Box 3"/>
          <p:cNvSpPr txBox="1">
            <a:spLocks noChangeArrowheads="1"/>
          </p:cNvSpPr>
          <p:nvPr/>
        </p:nvSpPr>
        <p:spPr bwMode="auto">
          <a:xfrm>
            <a:off x="977900" y="800100"/>
            <a:ext cx="15240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SHARE</a:t>
            </a:r>
          </a:p>
        </p:txBody>
      </p:sp>
      <p:sp>
        <p:nvSpPr>
          <p:cNvPr id="7172" name="Text Box 4"/>
          <p:cNvSpPr txBox="1">
            <a:spLocks noChangeArrowheads="1"/>
          </p:cNvSpPr>
          <p:nvPr/>
        </p:nvSpPr>
        <p:spPr bwMode="auto">
          <a:xfrm>
            <a:off x="2705100" y="1397000"/>
            <a:ext cx="21336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COMPLETE</a:t>
            </a:r>
          </a:p>
        </p:txBody>
      </p:sp>
      <p:sp>
        <p:nvSpPr>
          <p:cNvPr id="7174" name="Text Box 6"/>
          <p:cNvSpPr txBox="1">
            <a:spLocks noChangeArrowheads="1"/>
          </p:cNvSpPr>
          <p:nvPr/>
        </p:nvSpPr>
        <p:spPr bwMode="auto">
          <a:xfrm>
            <a:off x="4140200" y="2006600"/>
            <a:ext cx="1981200" cy="457200"/>
          </a:xfrm>
          <a:prstGeom prst="rect">
            <a:avLst/>
          </a:prstGeom>
          <a:noFill/>
          <a:ln w="9525">
            <a:noFill/>
            <a:miter lim="800000"/>
            <a:headEnd/>
            <a:tailEnd/>
          </a:ln>
        </p:spPr>
        <p:txBody>
          <a:bodyPr>
            <a:spAutoFit/>
          </a:bodyPr>
          <a:lstStyle/>
          <a:p>
            <a:pPr algn="ctr">
              <a:spcBef>
                <a:spcPct val="50000"/>
              </a:spcBef>
            </a:pPr>
            <a:r>
              <a:rPr lang="en-US" sz="2400" b="1">
                <a:latin typeface="Times New Roman" pitchFamily="18" charset="0"/>
              </a:rPr>
              <a:t>NONMETAL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P spid="7172" grpId="0"/>
      <p:bldP spid="717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28600" y="228600"/>
            <a:ext cx="8686800" cy="3444875"/>
          </a:xfrm>
          <a:prstGeom prst="rect">
            <a:avLst/>
          </a:prstGeom>
          <a:noFill/>
          <a:ln w="9525">
            <a:noFill/>
            <a:miter lim="800000"/>
            <a:headEnd/>
            <a:tailEnd/>
          </a:ln>
        </p:spPr>
        <p:txBody>
          <a:bodyPr>
            <a:spAutoFit/>
          </a:bodyPr>
          <a:lstStyle/>
          <a:p>
            <a:r>
              <a:rPr lang="en-US" sz="2000" b="1">
                <a:latin typeface="Times New Roman" pitchFamily="18" charset="0"/>
              </a:rPr>
              <a:t>Example C3: Chlorine + Chlorine	Example C4: Oxygen + Oxygen</a:t>
            </a: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endParaRPr lang="en-US" sz="2000" b="1">
              <a:latin typeface="Times New Roman" pitchFamily="18" charset="0"/>
            </a:endParaRPr>
          </a:p>
          <a:p>
            <a:r>
              <a:rPr lang="en-US" sz="2000" b="1">
                <a:latin typeface="Times New Roman" pitchFamily="18" charset="0"/>
              </a:rPr>
              <a:t>Example C5: Carbon + 2 Oxygen		Example C6: Carbon + 4 Hydrogen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Review Vocab…</a:t>
            </a:r>
          </a:p>
        </p:txBody>
      </p:sp>
      <p:sp>
        <p:nvSpPr>
          <p:cNvPr id="11267" name="Content Placeholder 2"/>
          <p:cNvSpPr>
            <a:spLocks noGrp="1"/>
          </p:cNvSpPr>
          <p:nvPr>
            <p:ph idx="1"/>
          </p:nvPr>
        </p:nvSpPr>
        <p:spPr/>
        <p:txBody>
          <a:bodyPr/>
          <a:lstStyle/>
          <a:p>
            <a:r>
              <a:rPr lang="en-US" smtClean="0"/>
              <a:t>What is an </a:t>
            </a:r>
            <a:r>
              <a:rPr lang="en-US" b="1" u="sng" smtClean="0">
                <a:solidFill>
                  <a:srgbClr val="FF0000"/>
                </a:solidFill>
              </a:rPr>
              <a:t>oxidation number</a:t>
            </a:r>
            <a:r>
              <a:rPr lang="en-US" smtClean="0"/>
              <a:t>?</a:t>
            </a:r>
          </a:p>
          <a:p>
            <a:r>
              <a:rPr lang="en-US" smtClean="0"/>
              <a:t>How is it determined?</a:t>
            </a:r>
          </a:p>
          <a:p>
            <a:r>
              <a:rPr lang="en-US" smtClean="0"/>
              <a:t>What is a </a:t>
            </a:r>
            <a:r>
              <a:rPr lang="en-US" b="1" u="sng" smtClean="0">
                <a:solidFill>
                  <a:srgbClr val="FF0000"/>
                </a:solidFill>
              </a:rPr>
              <a:t>subscript</a:t>
            </a:r>
            <a:r>
              <a:rPr lang="en-US" smtClean="0"/>
              <a:t>? What does it tell you about the atoms in the </a:t>
            </a:r>
            <a:r>
              <a:rPr lang="en-US" b="1" u="sng" smtClean="0">
                <a:solidFill>
                  <a:srgbClr val="FF0000"/>
                </a:solidFill>
              </a:rPr>
              <a:t>compound</a:t>
            </a:r>
            <a:r>
              <a:rPr lang="en-US" smtClean="0"/>
              <a:t>?</a:t>
            </a:r>
          </a:p>
          <a:p>
            <a:r>
              <a:rPr lang="en-US" smtClean="0"/>
              <a:t>What is a </a:t>
            </a:r>
            <a:r>
              <a:rPr lang="en-US" b="1" u="sng" smtClean="0">
                <a:solidFill>
                  <a:srgbClr val="FF0000"/>
                </a:solidFill>
              </a:rPr>
              <a:t>chemical formula</a:t>
            </a:r>
            <a:r>
              <a:rPr lang="en-US"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13578</TotalTime>
  <Words>1381</Words>
  <Application>Microsoft Office PowerPoint</Application>
  <PresentationFormat>On-screen Show (4:3)</PresentationFormat>
  <Paragraphs>267</Paragraphs>
  <Slides>42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42</vt:i4>
      </vt:variant>
    </vt:vector>
  </HeadingPairs>
  <TitlesOfParts>
    <vt:vector size="51" baseType="lpstr">
      <vt:lpstr>Arial</vt:lpstr>
      <vt:lpstr>Arial Black</vt:lpstr>
      <vt:lpstr>Comic Sans MS</vt:lpstr>
      <vt:lpstr>Cooper Black</vt:lpstr>
      <vt:lpstr>Humana Serif ITC TT-Medium</vt:lpstr>
      <vt:lpstr>Jokerman LET</vt:lpstr>
      <vt:lpstr>Times New Roman</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Review Vocab…</vt:lpstr>
      <vt:lpstr>Oxidation Numbers</vt:lpstr>
      <vt:lpstr>Bond With A Classmate</vt:lpstr>
      <vt:lpstr>Oxidation #’s Backwards</vt:lpstr>
      <vt:lpstr>PowerPoint Presentation</vt:lpstr>
      <vt:lpstr>Compound Naming-  3 minutes</vt:lpstr>
      <vt:lpstr>Card Sorting – 5 minutes</vt:lpstr>
      <vt:lpstr>Discuss (only) in groups</vt:lpstr>
      <vt:lpstr>Ionic group #1 Transition elements: 5 minutes</vt:lpstr>
      <vt:lpstr>Ionic group #1 Transition Metals</vt:lpstr>
      <vt:lpstr>Ionic group #1</vt:lpstr>
      <vt:lpstr>Transition Metal + Nonmetal  Patterns</vt:lpstr>
      <vt:lpstr>Ionic Group # 2 Polyatomic Ions</vt:lpstr>
      <vt:lpstr>Polyatomic Ions</vt:lpstr>
      <vt:lpstr>Polyatomic + Polyatomic</vt:lpstr>
      <vt:lpstr>Metal + Polyatomic</vt:lpstr>
      <vt:lpstr>Metal + Polyatomic</vt:lpstr>
      <vt:lpstr>Polyatomic + Nonmetal</vt:lpstr>
      <vt:lpstr>Polyatomic + Nonmetal</vt:lpstr>
      <vt:lpstr>Transition Metal + Polyatomic</vt:lpstr>
      <vt:lpstr>Transition Metal + Polyatomic</vt:lpstr>
      <vt:lpstr>Metal and Nonmetal</vt:lpstr>
      <vt:lpstr>Metal and Nonmetal</vt:lpstr>
      <vt:lpstr>Naming Ionic Compounds</vt:lpstr>
      <vt:lpstr>Name that Compound…</vt:lpstr>
      <vt:lpstr>Show me the formula</vt:lpstr>
      <vt:lpstr>PowerPoint Presentation</vt:lpstr>
      <vt:lpstr>PowerPoint Presentation</vt:lpstr>
      <vt:lpstr>Polyatomic ions</vt:lpstr>
      <vt:lpstr>Naming Ionic Bonds Practice</vt:lpstr>
      <vt:lpstr>Compound Naming</vt:lpstr>
      <vt:lpstr>Naming Covalent Compounds Guidelines for Inorganic Compounds</vt:lpstr>
      <vt:lpstr>Name that Compound Can you use the inorganic guidelines for all of these?</vt:lpstr>
      <vt:lpstr>Show me the formula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Tracy Trimpe</dc:creator>
  <cp:lastModifiedBy>Tania Tasneem</cp:lastModifiedBy>
  <cp:revision>297</cp:revision>
  <dcterms:created xsi:type="dcterms:W3CDTF">2008-11-24T01:33:06Z</dcterms:created>
  <dcterms:modified xsi:type="dcterms:W3CDTF">2017-02-07T18:53:27Z</dcterms:modified>
</cp:coreProperties>
</file>