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handoutMasterIdLst>
    <p:handoutMasterId r:id="rId24"/>
  </p:handoutMasterIdLst>
  <p:sldIdLst>
    <p:sldId id="283" r:id="rId2"/>
    <p:sldId id="284" r:id="rId3"/>
    <p:sldId id="285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1" r:id="rId21"/>
    <p:sldId id="282" r:id="rId22"/>
    <p:sldId id="280" r:id="rId23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79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cs typeface="+mn-cs"/>
              </a:defRPr>
            </a:lvl1pPr>
          </a:lstStyle>
          <a:p>
            <a:pPr>
              <a:defRPr/>
            </a:pPr>
            <a:fld id="{FFCFF475-1054-426E-8F37-29E49AB49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8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16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6" name="Group 166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7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/>
                <a:ahLst/>
                <a:cxnLst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32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9" name="Group 165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10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5" y="5"/>
                    </a:cxn>
                    <a:cxn ang="0">
                      <a:pos x="13" y="1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" name="Freeform 11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11" y="3"/>
                    </a:cxn>
                    <a:cxn ang="0">
                      <a:pos x="7" y="19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0" name="Freeform 12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" name="Freeform 13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2" name="Freeform 14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3" name="Freeform 15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4" name="Freeform 16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5" name="Freeform 17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6" name="Freeform 18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7" name="Freeform 19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8" name="Freeform 20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9" name="Freeform 21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0" name="Freeform 22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1" name="Freeform 23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2" name="Freeform 24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3" name="Freeform 25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4" name="Freeform 26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4" y="0"/>
                    </a:cxn>
                    <a:cxn ang="0">
                      <a:pos x="14" y="22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5" name="Freeform 27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6" name="Freeform 28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7" name="Freeform 29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8" name="Freeform 30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9" name="Freeform 31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0" name="Freeform 32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1" name="Freeform 33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/>
                  <a:ahLst/>
                  <a:cxnLst>
                    <a:cxn ang="0">
                      <a:pos x="21" y="280"/>
                    </a:cxn>
                    <a:cxn ang="0">
                      <a:pos x="24" y="250"/>
                    </a:cxn>
                    <a:cxn ang="0">
                      <a:pos x="22" y="245"/>
                    </a:cxn>
                    <a:cxn ang="0">
                      <a:pos x="16" y="218"/>
                    </a:cxn>
                    <a:cxn ang="0">
                      <a:pos x="4" y="215"/>
                    </a:cxn>
                    <a:cxn ang="0">
                      <a:pos x="0" y="191"/>
                    </a:cxn>
                    <a:cxn ang="0">
                      <a:pos x="12" y="180"/>
                    </a:cxn>
                    <a:cxn ang="0">
                      <a:pos x="6" y="165"/>
                    </a:cxn>
                    <a:cxn ang="0">
                      <a:pos x="2" y="160"/>
                    </a:cxn>
                    <a:cxn ang="0">
                      <a:pos x="28" y="120"/>
                    </a:cxn>
                    <a:cxn ang="0">
                      <a:pos x="44" y="96"/>
                    </a:cxn>
                    <a:cxn ang="0">
                      <a:pos x="42" y="70"/>
                    </a:cxn>
                    <a:cxn ang="0">
                      <a:pos x="24" y="43"/>
                    </a:cxn>
                    <a:cxn ang="0">
                      <a:pos x="20" y="32"/>
                    </a:cxn>
                    <a:cxn ang="0">
                      <a:pos x="26" y="36"/>
                    </a:cxn>
                    <a:cxn ang="0">
                      <a:pos x="48" y="35"/>
                    </a:cxn>
                    <a:cxn ang="0">
                      <a:pos x="64" y="11"/>
                    </a:cxn>
                    <a:cxn ang="0">
                      <a:pos x="82" y="0"/>
                    </a:cxn>
                    <a:cxn ang="0">
                      <a:pos x="88" y="2"/>
                    </a:cxn>
                    <a:cxn ang="0">
                      <a:pos x="92" y="9"/>
                    </a:cxn>
                    <a:cxn ang="0">
                      <a:pos x="98" y="5"/>
                    </a:cxn>
                    <a:cxn ang="0">
                      <a:pos x="110" y="8"/>
                    </a:cxn>
                    <a:cxn ang="0">
                      <a:pos x="116" y="9"/>
                    </a:cxn>
                    <a:cxn ang="0">
                      <a:pos x="141" y="14"/>
                    </a:cxn>
                    <a:cxn ang="0">
                      <a:pos x="155" y="24"/>
                    </a:cxn>
                    <a:cxn ang="0">
                      <a:pos x="167" y="17"/>
                    </a:cxn>
                    <a:cxn ang="0">
                      <a:pos x="173" y="14"/>
                    </a:cxn>
                    <a:cxn ang="0">
                      <a:pos x="195" y="14"/>
                    </a:cxn>
                    <a:cxn ang="0">
                      <a:pos x="211" y="32"/>
                    </a:cxn>
                    <a:cxn ang="0">
                      <a:pos x="231" y="59"/>
                    </a:cxn>
                    <a:cxn ang="0">
                      <a:pos x="245" y="70"/>
                    </a:cxn>
                    <a:cxn ang="0">
                      <a:pos x="257" y="68"/>
                    </a:cxn>
                    <a:cxn ang="0">
                      <a:pos x="270" y="65"/>
                    </a:cxn>
                    <a:cxn ang="0">
                      <a:pos x="290" y="71"/>
                    </a:cxn>
                    <a:cxn ang="0">
                      <a:pos x="300" y="81"/>
                    </a:cxn>
                    <a:cxn ang="0">
                      <a:pos x="308" y="90"/>
                    </a:cxn>
                    <a:cxn ang="0">
                      <a:pos x="318" y="111"/>
                    </a:cxn>
                    <a:cxn ang="0">
                      <a:pos x="322" y="120"/>
                    </a:cxn>
                    <a:cxn ang="0">
                      <a:pos x="324" y="125"/>
                    </a:cxn>
                    <a:cxn ang="0">
                      <a:pos x="310" y="142"/>
                    </a:cxn>
                    <a:cxn ang="0">
                      <a:pos x="322" y="141"/>
                    </a:cxn>
                    <a:cxn ang="0">
                      <a:pos x="342" y="155"/>
                    </a:cxn>
                    <a:cxn ang="0">
                      <a:pos x="364" y="157"/>
                    </a:cxn>
                    <a:cxn ang="0">
                      <a:pos x="380" y="168"/>
                    </a:cxn>
                    <a:cxn ang="0">
                      <a:pos x="382" y="172"/>
                    </a:cxn>
                    <a:cxn ang="0">
                      <a:pos x="382" y="176"/>
                    </a:cxn>
                    <a:cxn ang="0">
                      <a:pos x="394" y="172"/>
                    </a:cxn>
                    <a:cxn ang="0">
                      <a:pos x="400" y="171"/>
                    </a:cxn>
                    <a:cxn ang="0">
                      <a:pos x="439" y="185"/>
                    </a:cxn>
                    <a:cxn ang="0">
                      <a:pos x="447" y="199"/>
                    </a:cxn>
                    <a:cxn ang="0">
                      <a:pos x="465" y="201"/>
                    </a:cxn>
                    <a:cxn ang="0">
                      <a:pos x="471" y="215"/>
                    </a:cxn>
                    <a:cxn ang="0">
                      <a:pos x="451" y="258"/>
                    </a:cxn>
                    <a:cxn ang="0">
                      <a:pos x="435" y="281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2" name="Freeform 34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/>
                  <a:ahLst/>
                  <a:cxnLst>
                    <a:cxn ang="0">
                      <a:pos x="406" y="6"/>
                    </a:cxn>
                    <a:cxn ang="0">
                      <a:pos x="502" y="34"/>
                    </a:cxn>
                    <a:cxn ang="0">
                      <a:pos x="550" y="38"/>
                    </a:cxn>
                    <a:cxn ang="0">
                      <a:pos x="578" y="130"/>
                    </a:cxn>
                    <a:cxn ang="0">
                      <a:pos x="586" y="90"/>
                    </a:cxn>
                    <a:cxn ang="0">
                      <a:pos x="606" y="70"/>
                    </a:cxn>
                    <a:cxn ang="0">
                      <a:pos x="642" y="126"/>
                    </a:cxn>
                    <a:cxn ang="0">
                      <a:pos x="682" y="98"/>
                    </a:cxn>
                    <a:cxn ang="0">
                      <a:pos x="706" y="86"/>
                    </a:cxn>
                    <a:cxn ang="0">
                      <a:pos x="762" y="2"/>
                    </a:cxn>
                    <a:cxn ang="0">
                      <a:pos x="798" y="70"/>
                    </a:cxn>
                    <a:cxn ang="0">
                      <a:pos x="798" y="130"/>
                    </a:cxn>
                    <a:cxn ang="0">
                      <a:pos x="790" y="158"/>
                    </a:cxn>
                    <a:cxn ang="0">
                      <a:pos x="766" y="162"/>
                    </a:cxn>
                    <a:cxn ang="0">
                      <a:pos x="762" y="186"/>
                    </a:cxn>
                    <a:cxn ang="0">
                      <a:pos x="802" y="226"/>
                    </a:cxn>
                    <a:cxn ang="0">
                      <a:pos x="786" y="322"/>
                    </a:cxn>
                    <a:cxn ang="0">
                      <a:pos x="830" y="414"/>
                    </a:cxn>
                    <a:cxn ang="0">
                      <a:pos x="854" y="450"/>
                    </a:cxn>
                    <a:cxn ang="0">
                      <a:pos x="830" y="450"/>
                    </a:cxn>
                    <a:cxn ang="0">
                      <a:pos x="746" y="378"/>
                    </a:cxn>
                    <a:cxn ang="0">
                      <a:pos x="678" y="402"/>
                    </a:cxn>
                    <a:cxn ang="0">
                      <a:pos x="590" y="442"/>
                    </a:cxn>
                    <a:cxn ang="0">
                      <a:pos x="642" y="578"/>
                    </a:cxn>
                    <a:cxn ang="0">
                      <a:pos x="710" y="610"/>
                    </a:cxn>
                    <a:cxn ang="0">
                      <a:pos x="738" y="550"/>
                    </a:cxn>
                    <a:cxn ang="0">
                      <a:pos x="774" y="570"/>
                    </a:cxn>
                    <a:cxn ang="0">
                      <a:pos x="766" y="630"/>
                    </a:cxn>
                    <a:cxn ang="0">
                      <a:pos x="802" y="670"/>
                    </a:cxn>
                    <a:cxn ang="0">
                      <a:pos x="838" y="658"/>
                    </a:cxn>
                    <a:cxn ang="0">
                      <a:pos x="922" y="806"/>
                    </a:cxn>
                    <a:cxn ang="0">
                      <a:pos x="942" y="826"/>
                    </a:cxn>
                    <a:cxn ang="0">
                      <a:pos x="874" y="810"/>
                    </a:cxn>
                    <a:cxn ang="0">
                      <a:pos x="830" y="758"/>
                    </a:cxn>
                    <a:cxn ang="0">
                      <a:pos x="778" y="710"/>
                    </a:cxn>
                    <a:cxn ang="0">
                      <a:pos x="702" y="662"/>
                    </a:cxn>
                    <a:cxn ang="0">
                      <a:pos x="614" y="646"/>
                    </a:cxn>
                    <a:cxn ang="0">
                      <a:pos x="506" y="594"/>
                    </a:cxn>
                    <a:cxn ang="0">
                      <a:pos x="462" y="506"/>
                    </a:cxn>
                    <a:cxn ang="0">
                      <a:pos x="430" y="462"/>
                    </a:cxn>
                    <a:cxn ang="0">
                      <a:pos x="382" y="430"/>
                    </a:cxn>
                    <a:cxn ang="0">
                      <a:pos x="342" y="370"/>
                    </a:cxn>
                    <a:cxn ang="0">
                      <a:pos x="354" y="414"/>
                    </a:cxn>
                    <a:cxn ang="0">
                      <a:pos x="418" y="494"/>
                    </a:cxn>
                    <a:cxn ang="0">
                      <a:pos x="422" y="526"/>
                    </a:cxn>
                    <a:cxn ang="0">
                      <a:pos x="394" y="498"/>
                    </a:cxn>
                    <a:cxn ang="0">
                      <a:pos x="354" y="466"/>
                    </a:cxn>
                    <a:cxn ang="0">
                      <a:pos x="314" y="402"/>
                    </a:cxn>
                    <a:cxn ang="0">
                      <a:pos x="266" y="346"/>
                    </a:cxn>
                    <a:cxn ang="0">
                      <a:pos x="210" y="314"/>
                    </a:cxn>
                    <a:cxn ang="0">
                      <a:pos x="154" y="238"/>
                    </a:cxn>
                    <a:cxn ang="0">
                      <a:pos x="66" y="66"/>
                    </a:cxn>
                    <a:cxn ang="0">
                      <a:pos x="34" y="38"/>
                    </a:cxn>
                    <a:cxn ang="0">
                      <a:pos x="46" y="22"/>
                    </a:cxn>
                    <a:cxn ang="0">
                      <a:pos x="102" y="70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3" name="Freeform 35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/>
                  <a:ahLst/>
                  <a:cxnLst>
                    <a:cxn ang="0">
                      <a:pos x="6" y="28"/>
                    </a:cxn>
                    <a:cxn ang="0">
                      <a:pos x="10" y="48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4" name="Freeform 36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2" y="1"/>
                    </a:cxn>
                    <a:cxn ang="0">
                      <a:pos x="36" y="17"/>
                    </a:cxn>
                    <a:cxn ang="0">
                      <a:pos x="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5" name="Freeform 37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28" y="25"/>
                    </a:cxn>
                    <a:cxn ang="0">
                      <a:pos x="56" y="21"/>
                    </a:cxn>
                    <a:cxn ang="0">
                      <a:pos x="80" y="9"/>
                    </a:cxn>
                    <a:cxn ang="0">
                      <a:pos x="64" y="25"/>
                    </a:cxn>
                    <a:cxn ang="0">
                      <a:pos x="124" y="49"/>
                    </a:cxn>
                    <a:cxn ang="0">
                      <a:pos x="160" y="65"/>
                    </a:cxn>
                    <a:cxn ang="0">
                      <a:pos x="116" y="77"/>
                    </a:cxn>
                    <a:cxn ang="0">
                      <a:pos x="88" y="57"/>
                    </a:cxn>
                    <a:cxn ang="0">
                      <a:pos x="76" y="53"/>
                    </a:cxn>
                    <a:cxn ang="0">
                      <a:pos x="24" y="4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6" name="Freeform 38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4"/>
                    </a:cxn>
                    <a:cxn ang="0">
                      <a:pos x="88" y="24"/>
                    </a:cxn>
                    <a:cxn ang="0">
                      <a:pos x="112" y="20"/>
                    </a:cxn>
                    <a:cxn ang="0">
                      <a:pos x="108" y="44"/>
                    </a:cxn>
                    <a:cxn ang="0">
                      <a:pos x="64" y="40"/>
                    </a:cxn>
                    <a:cxn ang="0">
                      <a:pos x="0" y="36"/>
                    </a:cxn>
                    <a:cxn ang="0">
                      <a:pos x="28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7" name="Freeform 39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37" y="13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8" name="Freeform 40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/>
                  <a:ahLst/>
                  <a:cxnLst>
                    <a:cxn ang="0">
                      <a:pos x="19" y="32"/>
                    </a:cxn>
                    <a:cxn ang="0">
                      <a:pos x="19" y="0"/>
                    </a:cxn>
                    <a:cxn ang="0">
                      <a:pos x="19" y="32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9" name="Freeform 41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20" y="33"/>
                    </a:cxn>
                    <a:cxn ang="0">
                      <a:pos x="24" y="49"/>
                    </a:cxn>
                    <a:cxn ang="0">
                      <a:pos x="36" y="53"/>
                    </a:cxn>
                    <a:cxn ang="0">
                      <a:pos x="24" y="73"/>
                    </a:cxn>
                    <a:cxn ang="0">
                      <a:pos x="0" y="21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" name="Freeform 42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/>
                  <a:ahLst/>
                  <a:cxnLst>
                    <a:cxn ang="0">
                      <a:pos x="220" y="1"/>
                    </a:cxn>
                    <a:cxn ang="0">
                      <a:pos x="231" y="8"/>
                    </a:cxn>
                    <a:cxn ang="0">
                      <a:pos x="235" y="0"/>
                    </a:cxn>
                    <a:cxn ang="0">
                      <a:pos x="265" y="0"/>
                    </a:cxn>
                    <a:cxn ang="0">
                      <a:pos x="287" y="17"/>
                    </a:cxn>
                    <a:cxn ang="0">
                      <a:pos x="319" y="10"/>
                    </a:cxn>
                    <a:cxn ang="0">
                      <a:pos x="314" y="29"/>
                    </a:cxn>
                    <a:cxn ang="0">
                      <a:pos x="298" y="46"/>
                    </a:cxn>
                    <a:cxn ang="0">
                      <a:pos x="295" y="29"/>
                    </a:cxn>
                    <a:cxn ang="0">
                      <a:pos x="287" y="31"/>
                    </a:cxn>
                    <a:cxn ang="0">
                      <a:pos x="279" y="29"/>
                    </a:cxn>
                    <a:cxn ang="0">
                      <a:pos x="263" y="21"/>
                    </a:cxn>
                    <a:cxn ang="0">
                      <a:pos x="228" y="38"/>
                    </a:cxn>
                    <a:cxn ang="0">
                      <a:pos x="201" y="44"/>
                    </a:cxn>
                    <a:cxn ang="0">
                      <a:pos x="212" y="57"/>
                    </a:cxn>
                    <a:cxn ang="0">
                      <a:pos x="188" y="63"/>
                    </a:cxn>
                    <a:cxn ang="0">
                      <a:pos x="169" y="61"/>
                    </a:cxn>
                    <a:cxn ang="0">
                      <a:pos x="177" y="57"/>
                    </a:cxn>
                    <a:cxn ang="0">
                      <a:pos x="171" y="40"/>
                    </a:cxn>
                    <a:cxn ang="0">
                      <a:pos x="169" y="31"/>
                    </a:cxn>
                    <a:cxn ang="0">
                      <a:pos x="158" y="23"/>
                    </a:cxn>
                    <a:cxn ang="0">
                      <a:pos x="142" y="27"/>
                    </a:cxn>
                    <a:cxn ang="0">
                      <a:pos x="134" y="27"/>
                    </a:cxn>
                    <a:cxn ang="0">
                      <a:pos x="123" y="25"/>
                    </a:cxn>
                    <a:cxn ang="0">
                      <a:pos x="83" y="2"/>
                    </a:cxn>
                    <a:cxn ang="0">
                      <a:pos x="59" y="14"/>
                    </a:cxn>
                    <a:cxn ang="0">
                      <a:pos x="1" y="0"/>
                    </a:cxn>
                    <a:cxn ang="0">
                      <a:pos x="220" y="1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1" name="Freeform 43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/>
                  <a:ahLst/>
                  <a:cxnLst>
                    <a:cxn ang="0">
                      <a:pos x="105" y="31"/>
                    </a:cxn>
                    <a:cxn ang="0">
                      <a:pos x="30" y="1"/>
                    </a:cxn>
                    <a:cxn ang="0">
                      <a:pos x="285" y="0"/>
                    </a:cxn>
                    <a:cxn ang="0">
                      <a:pos x="296" y="14"/>
                    </a:cxn>
                    <a:cxn ang="0">
                      <a:pos x="264" y="16"/>
                    </a:cxn>
                    <a:cxn ang="0">
                      <a:pos x="105" y="3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2" name="Freeform 44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3" name="Freeform 45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6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4" name="Freeform 46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5" name="Freeform 47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6" name="Freeform 48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7" name="Freeform 49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8" name="Freeform 50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9" name="Freeform 51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0" name="Freeform 52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1" name="Freeform 53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2" name="Freeform 54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3" name="Freeform 55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4" name="Freeform 56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5" name="Freeform 57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6" name="Freeform 58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7" name="Freeform 59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8" name="Freeform 60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9" name="Freeform 61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0" name="Freeform 62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1" name="Freeform 63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2" name="Freeform 64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3" name="Freeform 65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10" name="Group 159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110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" name="Line 112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" name="Line 113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0" name="Line 114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1" name="Line 115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2" name="Line 116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3" name="Line 117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4" name="Line 118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5" name="Line 119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6" name="Line 120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" name="Line 121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11" name="Group 160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132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" name="Line 133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" name="Line 134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5" name="Line 135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6" name="Line 145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" name="Line 146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8" name="Line 147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9" name="Line 148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1" name="Line 150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" name="Line 151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3" name="Line 152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4" name="Line 153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5" name="Line 154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" name="Line 155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pic>
          <p:nvPicPr>
            <p:cNvPr id="7" name="Picture 158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724CE-D0BF-4B7D-97E8-1EAC37FB8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BE7CB-415B-472C-AB67-278C2B317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AC584-14E4-4BEC-99B2-0B74DD63E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147888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281488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9EFBB-56A8-4553-952E-A3C90E644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63C81-B27D-4C31-AA77-2B9974F85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31B30-C852-4FBC-A357-AEA205502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10468-91E9-4727-B514-369B5E287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00008-9B3C-49CD-A04B-891D64FD1F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E65A1-6FE1-4686-BB3E-D7EB81C8C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165C9-E2F8-4247-BB1A-60E796CB2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49388-5AF1-45A0-94FB-F64FBB24F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86824-2533-4E49-9A35-F7AC16874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92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928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92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  <a:cs typeface="+mn-cs"/>
              </a:defRPr>
            </a:lvl1pPr>
          </a:lstStyle>
          <a:p>
            <a:pPr>
              <a:defRPr/>
            </a:pPr>
            <a:fld id="{E45DB928-3D85-434B-90CE-B2663DC1C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163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162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22536" name="Freeform 8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1035" name="Group 9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0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22539" name="Freeform 11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40" name="Freeform 12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41" name="Freeform 13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42" name="Freeform 14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43" name="Freeform 15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44" name="Freeform 16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45" name="Freeform 17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46" name="Freeform 18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47" name="Freeform 19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48" name="Freeform 20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49" name="Freeform 21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50" name="Freeform 22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51" name="Freeform 23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52" name="Freeform 24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53" name="Freeform 25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54" name="Freeform 26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55" name="Freeform 27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56" name="Freeform 28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57" name="Freeform 29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58" name="Freeform 30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59" name="Freeform 31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60" name="Freeform 32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61" name="Freeform 33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62" name="Freeform 34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63" name="Freeform 35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64" name="Freeform 36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65" name="Freeform 37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66" name="Freeform 38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67" name="Freeform 39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68" name="Freeform 40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69" name="Freeform 41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70" name="Freeform 42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71" name="Freeform 43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72" name="Freeform 44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73" name="Freeform 45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74" name="Freeform 46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75" name="Freeform 47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76" name="Freeform 48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77" name="Freeform 49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78" name="Freeform 50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79" name="Freeform 51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80" name="Freeform 52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81" name="Freeform 53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82" name="Freeform 54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83" name="Freeform 55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84" name="Freeform 56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85" name="Freeform 57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86" name="Freeform 58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87" name="Freeform 59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88" name="Freeform 60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89" name="Freeform 61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90" name="Freeform 62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91" name="Freeform 63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92" name="Freeform 64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93" name="Freeform 65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94" name="Freeform 66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grpSp>
              <p:nvGrpSpPr>
                <p:cNvPr id="1085" name="Group 67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22596" name="Freeform 68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97" name="Freeform 69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98" name="Freeform 70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599" name="Freeform 71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00" name="Freeform 72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01" name="Freeform 73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02" name="Freeform 74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03" name="Freeform 75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04" name="Freeform 76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05" name="Freeform 77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06" name="Freeform 78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07" name="Freeform 79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08" name="Freeform 80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09" name="Freeform 81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10" name="Freeform 82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11" name="Freeform 83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12" name="Freeform 84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13" name="Freeform 85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14" name="Freeform 86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15" name="Freeform 87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16" name="Freeform 88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17" name="Freeform 89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18" name="Freeform 90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19" name="Freeform 91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20" name="Freeform 92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21" name="Freeform 93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22" name="Freeform 94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23" name="Freeform 95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24" name="Freeform 96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25" name="Freeform 97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26" name="Freeform 98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27" name="Freeform 99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28" name="Freeform 100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29" name="Freeform 101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30" name="Freeform 102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31" name="Freeform 103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32" name="Freeform 104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33" name="Freeform 105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34" name="Freeform 106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35" name="Freeform 107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36" name="Freeform 108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22637" name="Freeform 109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6" name="Group 110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22639" name="Line 111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40" name="Line 112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41" name="Line 113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42" name="Line 114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43" name="Line 115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44" name="Line 116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45" name="Line 117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46" name="Line 118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47" name="Line 119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48" name="Line 120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49" name="Line 121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50" name="Line 122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51" name="Line 123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52" name="Line 124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53" name="Line 125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54" name="Line 126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55" name="Line 127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56" name="Line 128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57" name="Line 129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58" name="Line 130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59" name="Line 131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1037" name="Group 132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22661" name="Line 133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62" name="Line 134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63" name="Line 135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64" name="Line 136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65" name="Line 137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66" name="Line 138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67" name="Line 139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68" name="Line 140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69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70" name="Line 142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71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72" name="Line 144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73" name="Line 145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74" name="Line 146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75" name="Line 147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76" name="Line 148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77" name="Line 149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78" name="Line 150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79" name="Line 151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80" name="Line 152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81" name="Line 153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82" name="Line 154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83" name="Line 155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84" name="Line 156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685" name="Line 157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pic>
          <p:nvPicPr>
            <p:cNvPr id="1033" name="Picture 161" descr="earth"/>
            <p:cNvPicPr>
              <a:picLocks noChangeAspect="1" noChangeArrowheads="1"/>
            </p:cNvPicPr>
            <p:nvPr userDrawn="1"/>
          </p:nvPicPr>
          <p:blipFill>
            <a:blip r:embed="rId14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1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  <a:cs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  <a:cs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  <a:cs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  <a:cs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6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858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What is a chemical reaction?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0"/>
            <a:ext cx="77724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800" dirty="0" smtClean="0"/>
              <a:t>Find this reaction: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en-US" sz="2800" dirty="0" smtClean="0">
                <a:cs typeface="Times New Roman" charset="0"/>
              </a:rPr>
              <a:t>Na</a:t>
            </a:r>
            <a:r>
              <a:rPr lang="en-US" sz="2800" baseline="-30000" dirty="0" smtClean="0">
                <a:cs typeface="Times New Roman" charset="0"/>
              </a:rPr>
              <a:t>2</a:t>
            </a:r>
            <a:r>
              <a:rPr lang="en-US" sz="2800" dirty="0" smtClean="0">
                <a:cs typeface="Times New Roman" charset="0"/>
              </a:rPr>
              <a:t>SO</a:t>
            </a:r>
            <a:r>
              <a:rPr lang="en-US" sz="2800" baseline="-30000" dirty="0" smtClean="0">
                <a:cs typeface="Times New Roman" charset="0"/>
              </a:rPr>
              <a:t>4</a:t>
            </a:r>
            <a:r>
              <a:rPr lang="en-US" sz="2800" dirty="0" smtClean="0">
                <a:cs typeface="Times New Roman" charset="0"/>
              </a:rPr>
              <a:t> + CaCl</a:t>
            </a:r>
            <a:r>
              <a:rPr lang="en-US" sz="2800" baseline="-30000" dirty="0" smtClean="0">
                <a:cs typeface="Times New Roman" charset="0"/>
              </a:rPr>
              <a:t>2</a:t>
            </a:r>
            <a:r>
              <a:rPr lang="en-US" sz="2800" dirty="0" smtClean="0">
                <a:cs typeface="Times New Roman" charset="0"/>
              </a:rPr>
              <a:t> </a:t>
            </a:r>
            <a:r>
              <a:rPr lang="en-US" sz="2800" dirty="0" smtClean="0">
                <a:latin typeface="Times New Roman" charset="0"/>
                <a:cs typeface="Times New Roman" charset="0"/>
                <a:sym typeface="Wingdings" pitchFamily="2" charset="2"/>
              </a:rPr>
              <a:t></a:t>
            </a:r>
            <a:r>
              <a:rPr lang="en-US" sz="2800" dirty="0" smtClean="0">
                <a:cs typeface="Times New Roman" charset="0"/>
              </a:rPr>
              <a:t>  CaSO</a:t>
            </a:r>
            <a:r>
              <a:rPr lang="en-US" sz="2800" baseline="-30000" dirty="0" smtClean="0">
                <a:cs typeface="Times New Roman" charset="0"/>
              </a:rPr>
              <a:t>4</a:t>
            </a:r>
            <a:r>
              <a:rPr lang="en-US" sz="2800" dirty="0" smtClean="0">
                <a:cs typeface="Times New Roman" charset="0"/>
              </a:rPr>
              <a:t> + 2 </a:t>
            </a:r>
            <a:r>
              <a:rPr lang="en-US" sz="2800" dirty="0" err="1" smtClean="0">
                <a:cs typeface="Times New Roman" charset="0"/>
              </a:rPr>
              <a:t>NaCl</a:t>
            </a:r>
            <a:r>
              <a:rPr lang="en-US" sz="2800" dirty="0" smtClean="0">
                <a:cs typeface="Times New Roman" charset="0"/>
              </a:rPr>
              <a:t> </a:t>
            </a:r>
            <a:r>
              <a:rPr lang="en-US" sz="2800" dirty="0" smtClean="0"/>
              <a:t> 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L</a:t>
            </a:r>
            <a:r>
              <a:rPr lang="en-US" sz="2800" dirty="0" smtClean="0"/>
              <a:t>abel </a:t>
            </a:r>
            <a:r>
              <a:rPr lang="en-US" sz="2800" dirty="0" smtClean="0"/>
              <a:t>the things we know (or should know anyway):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Circle the subscripts; describe how many of each atom you have using subscripts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List </a:t>
            </a:r>
            <a:r>
              <a:rPr lang="en-US" sz="2800" b="1" u="sng" dirty="0" smtClean="0"/>
              <a:t>AND </a:t>
            </a:r>
            <a:r>
              <a:rPr lang="en-US" sz="2800" b="1" u="sng" dirty="0" smtClean="0"/>
              <a:t>NAME</a:t>
            </a:r>
            <a:r>
              <a:rPr lang="en-US" sz="2800" dirty="0" smtClean="0"/>
              <a:t> the chemical formulas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For each compound, identify the </a:t>
            </a:r>
            <a:r>
              <a:rPr lang="en-US" sz="2800" dirty="0" err="1" smtClean="0"/>
              <a:t>cation</a:t>
            </a:r>
            <a:r>
              <a:rPr lang="en-US" sz="2800" dirty="0" smtClean="0"/>
              <a:t>, anion, and any polyatomic ions (with the correct oxidation state)</a:t>
            </a:r>
            <a:endParaRPr lang="en-US" sz="2800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Practice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2800" smtClean="0"/>
              <a:t>Predict the products for the following decomposition reactions by writing the correct chemical formula on the right side of the arrow: REMEMBER DIATOMIC MOLECULES!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US" sz="2800" smtClean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 smtClean="0"/>
              <a:t>Solid Lead (IV) oxide decomposes</a:t>
            </a:r>
            <a:br>
              <a:rPr lang="en-US" sz="2800" smtClean="0"/>
            </a:br>
            <a:r>
              <a:rPr lang="en-US" sz="2800" smtClean="0"/>
              <a:t>             PbO</a:t>
            </a:r>
            <a:r>
              <a:rPr lang="en-US" sz="2800" baseline="-25000" smtClean="0"/>
              <a:t>2(s) </a:t>
            </a:r>
            <a:r>
              <a:rPr lang="en-US" sz="2800" smtClean="0">
                <a:sym typeface="Wingdings" pitchFamily="2" charset="2"/>
              </a:rPr>
              <a:t>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 smtClean="0">
                <a:sym typeface="Wingdings" pitchFamily="2" charset="2"/>
              </a:rPr>
              <a:t>Aluminum nitride decomposes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sym typeface="Wingdings" pitchFamily="2" charset="2"/>
              </a:rPr>
              <a:t>               AlN</a:t>
            </a:r>
            <a:r>
              <a:rPr lang="en-US" sz="2800" baseline="-25000" smtClean="0">
                <a:sym typeface="Wingdings" pitchFamily="2" charset="2"/>
              </a:rPr>
              <a:t>(s)</a:t>
            </a:r>
            <a:r>
              <a:rPr lang="en-US" sz="2800" smtClean="0">
                <a:sym typeface="Wingdings" pitchFamily="2" charset="2"/>
              </a:rPr>
              <a:t> 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267200" y="3733800"/>
            <a:ext cx="236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charRg st="0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charRg st="0" end="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charRg st="95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charRg st="95" end="1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charRg st="152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6019">
                                            <p:txEl>
                                              <p:charRg st="152" end="1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charRg st="181" end="2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6019">
                                            <p:txEl>
                                              <p:charRg st="181" end="2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smtClean="0"/>
              <a:t>3. Single Replacement Reactions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991600" cy="5105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b="1" u="sng" dirty="0" smtClean="0"/>
              <a:t>Single Replacement Reactions </a:t>
            </a:r>
            <a:r>
              <a:rPr lang="en-US" dirty="0" smtClean="0"/>
              <a:t>occur when one element replaces another in a compound.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/>
              <a:t>A metal can replace a metal (+) </a:t>
            </a:r>
            <a:r>
              <a:rPr lang="en-US" b="1" u="sng" dirty="0" smtClean="0">
                <a:solidFill>
                  <a:srgbClr val="FFFF00"/>
                </a:solidFill>
                <a:sym typeface="Wingdings" pitchFamily="2" charset="2"/>
              </a:rPr>
              <a:t>OR</a:t>
            </a:r>
            <a:br>
              <a:rPr lang="en-US" b="1" u="sng" dirty="0" smtClean="0">
                <a:solidFill>
                  <a:srgbClr val="FFFF00"/>
                </a:solidFill>
                <a:sym typeface="Wingdings" pitchFamily="2" charset="2"/>
              </a:rPr>
            </a:br>
            <a:r>
              <a:rPr lang="en-US" dirty="0" smtClean="0"/>
              <a:t> a nonmetal can replace a nonmetal (-).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 b="1" dirty="0" smtClean="0"/>
              <a:t>element + compound</a:t>
            </a:r>
            <a:r>
              <a:rPr lang="en-US" sz="2800" b="1" dirty="0" smtClean="0">
                <a:sym typeface="Wingdings" pitchFamily="2" charset="2"/>
              </a:rPr>
              <a:t> product + product</a:t>
            </a:r>
            <a:r>
              <a:rPr lang="en-US" b="1" dirty="0" smtClean="0">
                <a:sym typeface="Wingdings" pitchFamily="2" charset="2"/>
              </a:rPr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>
                <a:sym typeface="Wingdings" pitchFamily="2" charset="2"/>
              </a:rPr>
              <a:t>A + BC  AC + B   </a:t>
            </a:r>
            <a:r>
              <a:rPr lang="en-US" dirty="0" smtClean="0">
                <a:latin typeface="Arial Narrow" pitchFamily="34" charset="0"/>
                <a:sym typeface="Wingdings" pitchFamily="2" charset="2"/>
              </a:rPr>
              <a:t>(if A is a metal)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b="1" u="sng" dirty="0" smtClean="0">
                <a:solidFill>
                  <a:srgbClr val="FFFF00"/>
                </a:solidFill>
                <a:sym typeface="Wingdings" pitchFamily="2" charset="2"/>
              </a:rPr>
              <a:t>OR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>
                <a:sym typeface="Wingdings" pitchFamily="2" charset="2"/>
              </a:rPr>
              <a:t>A + BC  BA + C   </a:t>
            </a:r>
            <a:r>
              <a:rPr lang="en-US" dirty="0" smtClean="0">
                <a:latin typeface="Arial Narrow" pitchFamily="34" charset="0"/>
                <a:sym typeface="Wingdings" pitchFamily="2" charset="2"/>
              </a:rPr>
              <a:t>(if A is a nonmetal)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sym typeface="Wingdings" pitchFamily="2" charset="2"/>
              </a:rPr>
              <a:t>	(remember the </a:t>
            </a:r>
            <a:r>
              <a:rPr lang="en-US" sz="2400" dirty="0" err="1" smtClean="0">
                <a:sym typeface="Wingdings" pitchFamily="2" charset="2"/>
              </a:rPr>
              <a:t>cation</a:t>
            </a:r>
            <a:r>
              <a:rPr lang="en-US" sz="2400" dirty="0" smtClean="0">
                <a:sym typeface="Wingdings" pitchFamily="2" charset="2"/>
              </a:rPr>
              <a:t> always goes first!)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chemeClr val="hlink"/>
                </a:solidFill>
                <a:sym typeface="Wingdings" pitchFamily="2" charset="2"/>
              </a:rPr>
              <a:t>When H</a:t>
            </a:r>
            <a:r>
              <a:rPr lang="en-US" sz="2400" b="1" baseline="-25000" dirty="0" smtClean="0">
                <a:solidFill>
                  <a:schemeClr val="hlink"/>
                </a:solidFill>
                <a:sym typeface="Wingdings" pitchFamily="2" charset="2"/>
              </a:rPr>
              <a:t>2</a:t>
            </a:r>
            <a:r>
              <a:rPr lang="en-US" sz="2400" b="1" dirty="0" smtClean="0">
                <a:solidFill>
                  <a:schemeClr val="hlink"/>
                </a:solidFill>
                <a:sym typeface="Wingdings" pitchFamily="2" charset="2"/>
              </a:rPr>
              <a:t>O splits into ions, it splits into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chemeClr val="hlink"/>
                </a:solidFill>
                <a:sym typeface="Wingdings" pitchFamily="2" charset="2"/>
              </a:rPr>
              <a:t>H</a:t>
            </a:r>
            <a:r>
              <a:rPr lang="en-US" sz="2400" b="1" baseline="30000" dirty="0" smtClean="0">
                <a:solidFill>
                  <a:schemeClr val="hlink"/>
                </a:solidFill>
                <a:sym typeface="Wingdings" pitchFamily="2" charset="2"/>
              </a:rPr>
              <a:t>+</a:t>
            </a:r>
            <a:r>
              <a:rPr lang="en-US" sz="2400" b="1" dirty="0" smtClean="0">
                <a:solidFill>
                  <a:schemeClr val="hlink"/>
                </a:solidFill>
                <a:sym typeface="Wingdings" pitchFamily="2" charset="2"/>
              </a:rPr>
              <a:t> and OH</a:t>
            </a:r>
            <a:r>
              <a:rPr lang="en-US" sz="2400" b="1" baseline="30000" dirty="0" smtClean="0">
                <a:solidFill>
                  <a:schemeClr val="hlink"/>
                </a:solidFill>
                <a:sym typeface="Wingdings" pitchFamily="2" charset="2"/>
              </a:rPr>
              <a:t>-</a:t>
            </a:r>
            <a:r>
              <a:rPr lang="en-US" sz="2400" b="1" dirty="0" smtClean="0">
                <a:solidFill>
                  <a:schemeClr val="hlink"/>
                </a:solidFill>
                <a:sym typeface="Wingdings" pitchFamily="2" charset="2"/>
              </a:rPr>
              <a:t>   (not H+ and O</a:t>
            </a:r>
            <a:r>
              <a:rPr lang="en-US" sz="2400" b="1" baseline="30000" dirty="0" smtClean="0">
                <a:solidFill>
                  <a:schemeClr val="hlink"/>
                </a:solidFill>
                <a:sym typeface="Wingdings" pitchFamily="2" charset="2"/>
              </a:rPr>
              <a:t>-2</a:t>
            </a:r>
            <a:r>
              <a:rPr lang="en-US" sz="2400" b="1" dirty="0" smtClean="0">
                <a:solidFill>
                  <a:schemeClr val="hlink"/>
                </a:solidFill>
                <a:sym typeface="Wingdings" pitchFamily="2" charset="2"/>
              </a:rPr>
              <a:t> !!)</a:t>
            </a: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838200"/>
            <a:ext cx="3429000" cy="1092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Single Replacement Reactions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47888"/>
            <a:ext cx="86106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2800" smtClean="0"/>
              <a:t>Predict the products for the following single replacement reactions by writing the correct chemical formula on the right side of the arrow: USE THE CRISS-CROSS METHOD!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 smtClean="0"/>
              <a:t>DEMO: Zinc metal reacts with aqueous hydrochloric acid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           Zn</a:t>
            </a:r>
            <a:r>
              <a:rPr lang="en-US" sz="2800" baseline="-25000" smtClean="0"/>
              <a:t>(s)   </a:t>
            </a:r>
            <a:r>
              <a:rPr lang="en-US" sz="2800" smtClean="0"/>
              <a:t>+  2 HCl</a:t>
            </a:r>
            <a:r>
              <a:rPr lang="en-US" sz="2800" baseline="-25000" smtClean="0"/>
              <a:t>(aq)</a:t>
            </a:r>
            <a:r>
              <a:rPr lang="en-US" sz="2800" smtClean="0"/>
              <a:t> </a:t>
            </a:r>
            <a:r>
              <a:rPr lang="en-US" sz="2800" smtClean="0">
                <a:sym typeface="Wingdings" pitchFamily="2" charset="2"/>
              </a:rPr>
              <a:t>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 smtClean="0">
                <a:sym typeface="Wingdings" pitchFamily="2" charset="2"/>
              </a:rPr>
              <a:t>Think about whether zinc will replace H or Cl?  Why?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7772400" cy="1143000"/>
          </a:xfrm>
        </p:spPr>
        <p:txBody>
          <a:bodyPr/>
          <a:lstStyle/>
          <a:p>
            <a:r>
              <a:rPr lang="en-US" smtClean="0"/>
              <a:t>Single Replacement Reactions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763000" cy="34290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Sodium chloride solid reacts with fluorine gas </a:t>
            </a:r>
          </a:p>
          <a:p>
            <a:pPr>
              <a:buFontTx/>
              <a:buNone/>
            </a:pPr>
            <a:r>
              <a:rPr lang="en-US" smtClean="0"/>
              <a:t>                NaCl</a:t>
            </a:r>
            <a:r>
              <a:rPr lang="en-US" baseline="-25000" smtClean="0"/>
              <a:t>(s) </a:t>
            </a:r>
            <a:r>
              <a:rPr lang="en-US" smtClean="0"/>
              <a:t>+ F</a:t>
            </a:r>
            <a:r>
              <a:rPr lang="en-US" baseline="-25000" smtClean="0"/>
              <a:t>2(g) </a:t>
            </a:r>
            <a:r>
              <a:rPr lang="en-US" smtClean="0">
                <a:sym typeface="Wingdings" pitchFamily="2" charset="2"/>
              </a:rPr>
              <a:t>   NaF</a:t>
            </a:r>
            <a:r>
              <a:rPr lang="en-US" baseline="-25000" smtClean="0">
                <a:sym typeface="Wingdings" pitchFamily="2" charset="2"/>
              </a:rPr>
              <a:t>(s) </a:t>
            </a:r>
            <a:r>
              <a:rPr lang="en-US" smtClean="0">
                <a:sym typeface="Wingdings" pitchFamily="2" charset="2"/>
              </a:rPr>
              <a:t>+  Cl</a:t>
            </a:r>
            <a:r>
              <a:rPr lang="en-US" baseline="-25000" smtClean="0">
                <a:sym typeface="Wingdings" pitchFamily="2" charset="2"/>
              </a:rPr>
              <a:t>2(g)</a:t>
            </a:r>
          </a:p>
          <a:p>
            <a:pPr lvl="2">
              <a:buFontTx/>
              <a:buNone/>
            </a:pPr>
            <a:r>
              <a:rPr lang="en-US" sz="1800" smtClean="0">
                <a:sym typeface="Wingdings" pitchFamily="2" charset="2"/>
              </a:rPr>
              <a:t>		</a:t>
            </a:r>
            <a:r>
              <a:rPr lang="en-US" sz="2000" smtClean="0">
                <a:sym typeface="Wingdings" pitchFamily="2" charset="2"/>
              </a:rPr>
              <a:t>Note that fluorine replaces chlorine in the compound</a:t>
            </a:r>
          </a:p>
          <a:p>
            <a:pPr>
              <a:buFontTx/>
              <a:buChar char="•"/>
            </a:pPr>
            <a:r>
              <a:rPr lang="en-US" smtClean="0">
                <a:sym typeface="Wingdings" pitchFamily="2" charset="2"/>
              </a:rPr>
              <a:t>Calcium metal reacts with water to form</a:t>
            </a:r>
          </a:p>
          <a:p>
            <a:pPr>
              <a:buFontTx/>
              <a:buNone/>
            </a:pPr>
            <a:r>
              <a:rPr lang="en-US" smtClean="0">
                <a:sym typeface="Wingdings" pitchFamily="2" charset="2"/>
              </a:rPr>
              <a:t>      Ca</a:t>
            </a:r>
            <a:r>
              <a:rPr lang="en-US" baseline="-25000" smtClean="0">
                <a:sym typeface="Wingdings" pitchFamily="2" charset="2"/>
              </a:rPr>
              <a:t>(s)</a:t>
            </a:r>
            <a:r>
              <a:rPr lang="en-US" smtClean="0">
                <a:sym typeface="Wingdings" pitchFamily="2" charset="2"/>
              </a:rPr>
              <a:t>+ H</a:t>
            </a:r>
            <a:r>
              <a:rPr lang="en-US" baseline="-25000" smtClean="0">
                <a:sym typeface="Wingdings" pitchFamily="2" charset="2"/>
              </a:rPr>
              <a:t>2</a:t>
            </a:r>
            <a:r>
              <a:rPr lang="en-US" smtClean="0">
                <a:sym typeface="Wingdings" pitchFamily="2" charset="2"/>
              </a:rPr>
              <a:t>O</a:t>
            </a:r>
            <a:r>
              <a:rPr lang="en-US" baseline="-25000" smtClean="0">
                <a:sym typeface="Wingdings" pitchFamily="2" charset="2"/>
              </a:rPr>
              <a:t>(aq)</a:t>
            </a:r>
            <a:r>
              <a:rPr lang="en-US" smtClean="0">
                <a:sym typeface="Wingdings" pitchFamily="2" charset="2"/>
              </a:rPr>
              <a:t> Ca(OH)</a:t>
            </a:r>
            <a:r>
              <a:rPr lang="en-US" baseline="-25000" smtClean="0">
                <a:sym typeface="Wingdings" pitchFamily="2" charset="2"/>
              </a:rPr>
              <a:t>2 (s)</a:t>
            </a:r>
            <a:r>
              <a:rPr lang="en-US" smtClean="0">
                <a:sym typeface="Wingdings" pitchFamily="2" charset="2"/>
              </a:rPr>
              <a:t> + H</a:t>
            </a:r>
            <a:r>
              <a:rPr lang="en-US" baseline="-25000" smtClean="0">
                <a:sym typeface="Wingdings" pitchFamily="2" charset="2"/>
              </a:rPr>
              <a:t>2 (g)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1905000" y="2362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5181600" y="24384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72400" cy="1143000"/>
          </a:xfrm>
        </p:spPr>
        <p:txBody>
          <a:bodyPr/>
          <a:lstStyle/>
          <a:p>
            <a:r>
              <a:rPr lang="en-US" sz="4000" dirty="0" smtClean="0"/>
              <a:t>4. Double Replacement Reactions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895600"/>
            <a:ext cx="8991600" cy="4530725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b="1" dirty="0" smtClean="0"/>
              <a:t>Double Replacement Reactions </a:t>
            </a:r>
            <a:r>
              <a:rPr lang="en-US" dirty="0" smtClean="0"/>
              <a:t>occur when a metal replaces a metal in a compound and a nonmetal replaces a nonmetal in a compound</a:t>
            </a:r>
          </a:p>
          <a:p>
            <a:pPr>
              <a:buFontTx/>
              <a:buChar char="•"/>
            </a:pPr>
            <a:r>
              <a:rPr lang="en-US" b="1" dirty="0" smtClean="0"/>
              <a:t>Compound + compound </a:t>
            </a:r>
            <a:r>
              <a:rPr lang="en-US" b="1" dirty="0" smtClean="0">
                <a:sym typeface="Wingdings" pitchFamily="2" charset="2"/>
              </a:rPr>
              <a:t> product + product</a:t>
            </a:r>
          </a:p>
          <a:p>
            <a:pPr>
              <a:buFontTx/>
              <a:buChar char="•"/>
            </a:pPr>
            <a:r>
              <a:rPr lang="en-US" dirty="0" smtClean="0">
                <a:sym typeface="Wingdings" pitchFamily="2" charset="2"/>
              </a:rPr>
              <a:t>AB + CD  AD + CB</a:t>
            </a:r>
          </a:p>
        </p:txBody>
      </p:sp>
      <p:pic>
        <p:nvPicPr>
          <p:cNvPr id="1638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066800"/>
            <a:ext cx="5532438" cy="18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Double Replacement Reactions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0292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Think about it like “</a:t>
            </a:r>
            <a:r>
              <a:rPr lang="en-US" dirty="0" err="1" smtClean="0"/>
              <a:t>foil”ing</a:t>
            </a:r>
            <a:r>
              <a:rPr lang="en-US" dirty="0" smtClean="0"/>
              <a:t> in algebra, first and last ions go together + inside ions go together</a:t>
            </a:r>
          </a:p>
          <a:p>
            <a:pPr>
              <a:buFontTx/>
              <a:buChar char="•"/>
            </a:pPr>
            <a:r>
              <a:rPr lang="en-US" dirty="0" smtClean="0"/>
              <a:t>DEMO:</a:t>
            </a:r>
          </a:p>
          <a:p>
            <a:pPr>
              <a:buFontTx/>
              <a:buNone/>
            </a:pPr>
            <a:r>
              <a:rPr lang="en-US" dirty="0" smtClean="0"/>
              <a:t>       AgNO</a:t>
            </a:r>
            <a:r>
              <a:rPr lang="en-US" baseline="-25000" dirty="0" smtClean="0"/>
              <a:t>3(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</a:t>
            </a:r>
            <a:r>
              <a:rPr lang="en-US" dirty="0" smtClean="0"/>
              <a:t>+ </a:t>
            </a:r>
            <a:r>
              <a:rPr lang="en-US" dirty="0" err="1" smtClean="0"/>
              <a:t>NaCl</a:t>
            </a:r>
            <a:r>
              <a:rPr lang="en-US" baseline="-25000" dirty="0" smtClean="0"/>
              <a:t>(s) </a:t>
            </a:r>
            <a:r>
              <a:rPr lang="en-US" dirty="0" smtClean="0">
                <a:sym typeface="Wingdings" pitchFamily="2" charset="2"/>
              </a:rPr>
              <a:t>  </a:t>
            </a:r>
            <a:r>
              <a:rPr lang="en-US" dirty="0" err="1" smtClean="0">
                <a:sym typeface="Wingdings" pitchFamily="2" charset="2"/>
              </a:rPr>
              <a:t>AgCl</a:t>
            </a:r>
            <a:r>
              <a:rPr lang="en-US" baseline="-25000" dirty="0" smtClean="0">
                <a:sym typeface="Wingdings" pitchFamily="2" charset="2"/>
              </a:rPr>
              <a:t>(s) </a:t>
            </a:r>
            <a:r>
              <a:rPr lang="en-US" dirty="0" smtClean="0">
                <a:sym typeface="Wingdings" pitchFamily="2" charset="2"/>
              </a:rPr>
              <a:t>+ NaNO</a:t>
            </a:r>
            <a:r>
              <a:rPr lang="en-US" baseline="-25000" dirty="0" smtClean="0">
                <a:sym typeface="Wingdings" pitchFamily="2" charset="2"/>
              </a:rPr>
              <a:t>3(</a:t>
            </a:r>
            <a:r>
              <a:rPr lang="en-US" baseline="-25000" dirty="0" err="1" smtClean="0">
                <a:sym typeface="Wingdings" pitchFamily="2" charset="2"/>
              </a:rPr>
              <a:t>aq</a:t>
            </a:r>
            <a:r>
              <a:rPr lang="en-US" baseline="-25000" dirty="0" smtClean="0">
                <a:sym typeface="Wingdings" pitchFamily="2" charset="2"/>
              </a:rPr>
              <a:t>)</a:t>
            </a:r>
          </a:p>
          <a:p>
            <a:pPr>
              <a:buFontTx/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FontTx/>
              <a:buChar char="•"/>
            </a:pPr>
            <a:r>
              <a:rPr lang="en-US" dirty="0" smtClean="0">
                <a:sym typeface="Wingdings" pitchFamily="2" charset="2"/>
              </a:rPr>
              <a:t>Another example:</a:t>
            </a:r>
          </a:p>
          <a:p>
            <a:pPr>
              <a:buFontTx/>
              <a:buNone/>
            </a:pPr>
            <a:r>
              <a:rPr lang="en-US" dirty="0" smtClean="0">
                <a:sym typeface="Wingdings" pitchFamily="2" charset="2"/>
              </a:rPr>
              <a:t>	K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SO</a:t>
            </a:r>
            <a:r>
              <a:rPr lang="en-US" baseline="-25000" dirty="0" smtClean="0">
                <a:sym typeface="Wingdings" pitchFamily="2" charset="2"/>
              </a:rPr>
              <a:t>4(</a:t>
            </a:r>
            <a:r>
              <a:rPr lang="en-US" baseline="-25000" dirty="0" err="1" smtClean="0">
                <a:sym typeface="Wingdings" pitchFamily="2" charset="2"/>
              </a:rPr>
              <a:t>aq</a:t>
            </a:r>
            <a:r>
              <a:rPr lang="en-US" baseline="-25000" dirty="0" smtClean="0">
                <a:sym typeface="Wingdings" pitchFamily="2" charset="2"/>
              </a:rPr>
              <a:t>) </a:t>
            </a:r>
            <a:r>
              <a:rPr lang="en-US" dirty="0" smtClean="0">
                <a:sym typeface="Wingdings" pitchFamily="2" charset="2"/>
              </a:rPr>
              <a:t>+ </a:t>
            </a:r>
            <a:r>
              <a:rPr lang="en-US" dirty="0" err="1" smtClean="0">
                <a:sym typeface="Wingdings" pitchFamily="2" charset="2"/>
              </a:rPr>
              <a:t>Ba</a:t>
            </a:r>
            <a:r>
              <a:rPr lang="en-US" dirty="0" smtClean="0">
                <a:sym typeface="Wingdings" pitchFamily="2" charset="2"/>
              </a:rPr>
              <a:t>(NO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)</a:t>
            </a:r>
            <a:r>
              <a:rPr lang="en-US" baseline="-25000" dirty="0" smtClean="0">
                <a:sym typeface="Wingdings" pitchFamily="2" charset="2"/>
              </a:rPr>
              <a:t>2(</a:t>
            </a:r>
            <a:r>
              <a:rPr lang="en-US" baseline="-25000" dirty="0" err="1" smtClean="0">
                <a:sym typeface="Wingdings" pitchFamily="2" charset="2"/>
              </a:rPr>
              <a:t>aq</a:t>
            </a:r>
            <a:r>
              <a:rPr lang="en-US" baseline="-25000" dirty="0" smtClean="0">
                <a:sym typeface="Wingdings" pitchFamily="2" charset="2"/>
              </a:rPr>
              <a:t>) </a:t>
            </a:r>
            <a:r>
              <a:rPr lang="en-US" dirty="0" smtClean="0">
                <a:sym typeface="Wingdings" pitchFamily="2" charset="2"/>
              </a:rPr>
              <a:t>   KNO</a:t>
            </a:r>
            <a:r>
              <a:rPr lang="en-US" baseline="-25000" dirty="0" smtClean="0">
                <a:sym typeface="Wingdings" pitchFamily="2" charset="2"/>
              </a:rPr>
              <a:t>3(</a:t>
            </a:r>
            <a:r>
              <a:rPr lang="en-US" baseline="-25000" dirty="0" err="1" smtClean="0">
                <a:sym typeface="Wingdings" pitchFamily="2" charset="2"/>
              </a:rPr>
              <a:t>aq</a:t>
            </a:r>
            <a:r>
              <a:rPr lang="en-US" baseline="-25000" dirty="0" smtClean="0">
                <a:sym typeface="Wingdings" pitchFamily="2" charset="2"/>
              </a:rPr>
              <a:t>)</a:t>
            </a:r>
            <a:r>
              <a:rPr lang="en-US" dirty="0" smtClean="0">
                <a:sym typeface="Wingdings" pitchFamily="2" charset="2"/>
              </a:rPr>
              <a:t> + BaSO</a:t>
            </a:r>
            <a:r>
              <a:rPr lang="en-US" baseline="-25000" dirty="0" smtClean="0">
                <a:sym typeface="Wingdings" pitchFamily="2" charset="2"/>
              </a:rPr>
              <a:t>4(s) </a:t>
            </a:r>
          </a:p>
        </p:txBody>
      </p:sp>
      <p:sp>
        <p:nvSpPr>
          <p:cNvPr id="91140" name="Line 4"/>
          <p:cNvSpPr>
            <a:spLocks noChangeShapeType="1"/>
          </p:cNvSpPr>
          <p:nvPr/>
        </p:nvSpPr>
        <p:spPr bwMode="auto">
          <a:xfrm>
            <a:off x="12192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141" name="Line 5"/>
          <p:cNvSpPr>
            <a:spLocks noChangeShapeType="1"/>
          </p:cNvSpPr>
          <p:nvPr/>
        </p:nvSpPr>
        <p:spPr bwMode="auto">
          <a:xfrm>
            <a:off x="1219200" y="4114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 flipV="1">
            <a:off x="38100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143" name="Freeform 7"/>
          <p:cNvSpPr>
            <a:spLocks/>
          </p:cNvSpPr>
          <p:nvPr/>
        </p:nvSpPr>
        <p:spPr bwMode="auto">
          <a:xfrm>
            <a:off x="1752600" y="2806700"/>
            <a:ext cx="1524000" cy="698500"/>
          </a:xfrm>
          <a:custGeom>
            <a:avLst/>
            <a:gdLst>
              <a:gd name="T0" fmla="*/ 2147483647 w 1056"/>
              <a:gd name="T1" fmla="*/ 1220415620 h 344"/>
              <a:gd name="T2" fmla="*/ 1199677886 w 1056"/>
              <a:gd name="T3" fmla="*/ 32983816 h 344"/>
              <a:gd name="T4" fmla="*/ 0 w 1056"/>
              <a:gd name="T5" fmla="*/ 1418320499 h 344"/>
              <a:gd name="T6" fmla="*/ 0 60000 65536"/>
              <a:gd name="T7" fmla="*/ 0 60000 65536"/>
              <a:gd name="T8" fmla="*/ 0 60000 65536"/>
              <a:gd name="T9" fmla="*/ 0 w 1056"/>
              <a:gd name="T10" fmla="*/ 0 h 344"/>
              <a:gd name="T11" fmla="*/ 1056 w 1056"/>
              <a:gd name="T12" fmla="*/ 344 h 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56" h="344">
                <a:moveTo>
                  <a:pt x="1056" y="296"/>
                </a:moveTo>
                <a:cubicBezTo>
                  <a:pt x="904" y="148"/>
                  <a:pt x="752" y="0"/>
                  <a:pt x="576" y="8"/>
                </a:cubicBezTo>
                <a:cubicBezTo>
                  <a:pt x="400" y="16"/>
                  <a:pt x="200" y="180"/>
                  <a:pt x="0" y="3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09600" y="548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145" name="Line 9"/>
          <p:cNvSpPr>
            <a:spLocks noChangeShapeType="1"/>
          </p:cNvSpPr>
          <p:nvPr/>
        </p:nvSpPr>
        <p:spPr bwMode="auto">
          <a:xfrm>
            <a:off x="609600" y="58674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146" name="Line 10"/>
          <p:cNvSpPr>
            <a:spLocks noChangeShapeType="1"/>
          </p:cNvSpPr>
          <p:nvPr/>
        </p:nvSpPr>
        <p:spPr bwMode="auto">
          <a:xfrm flipV="1">
            <a:off x="3352800" y="548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147" name="Line 11"/>
          <p:cNvSpPr>
            <a:spLocks noChangeShapeType="1"/>
          </p:cNvSpPr>
          <p:nvPr/>
        </p:nvSpPr>
        <p:spPr bwMode="auto">
          <a:xfrm flipV="1">
            <a:off x="1371600" y="49530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148" name="Line 12"/>
          <p:cNvSpPr>
            <a:spLocks noChangeShapeType="1"/>
          </p:cNvSpPr>
          <p:nvPr/>
        </p:nvSpPr>
        <p:spPr bwMode="auto">
          <a:xfrm>
            <a:off x="2057400" y="4953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105400" y="5029200"/>
            <a:ext cx="30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animBg="1"/>
      <p:bldP spid="91141" grpId="0" animBg="1"/>
      <p:bldP spid="91142" grpId="0" animBg="1"/>
      <p:bldP spid="91143" grpId="0" animBg="1"/>
      <p:bldP spid="91144" grpId="0" animBg="1"/>
      <p:bldP spid="91145" grpId="0" animBg="1"/>
      <p:bldP spid="91146" grpId="0" animBg="1"/>
      <p:bldP spid="91147" grpId="0" animBg="1"/>
      <p:bldP spid="911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Practice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45307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Char char="•"/>
            </a:pPr>
            <a:r>
              <a:rPr lang="en-US" sz="2800" smtClean="0"/>
              <a:t>Predict the products for the following double replacement reactions by writing the correct chemical formula on the right side of the arrow: USE THE CRISS-CROSS METHOD AND THE “FOIL” METHOD!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HCl</a:t>
            </a:r>
            <a:r>
              <a:rPr lang="en-US" sz="2400" baseline="-25000" smtClean="0"/>
              <a:t>(aq)</a:t>
            </a:r>
            <a:r>
              <a:rPr lang="en-US" sz="2400" smtClean="0"/>
              <a:t> + AgNO</a:t>
            </a:r>
            <a:r>
              <a:rPr lang="en-US" sz="2400" baseline="-25000" smtClean="0"/>
              <a:t>3(aq) </a:t>
            </a:r>
            <a:r>
              <a:rPr lang="en-US" sz="2400" smtClean="0">
                <a:sym typeface="Wingdings" pitchFamily="2" charset="2"/>
              </a:rPr>
              <a:t>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smtClean="0">
                <a:sym typeface="Wingdings" pitchFamily="2" charset="2"/>
              </a:rPr>
              <a:t>CaCl</a:t>
            </a:r>
            <a:r>
              <a:rPr lang="en-US" sz="2400" baseline="-25000" smtClean="0">
                <a:sym typeface="Wingdings" pitchFamily="2" charset="2"/>
              </a:rPr>
              <a:t>2(aq) </a:t>
            </a:r>
            <a:r>
              <a:rPr lang="en-US" sz="2400" smtClean="0">
                <a:sym typeface="Wingdings" pitchFamily="2" charset="2"/>
              </a:rPr>
              <a:t>+  Na</a:t>
            </a:r>
            <a:r>
              <a:rPr lang="en-US" sz="2400" baseline="-25000" smtClean="0">
                <a:sym typeface="Wingdings" pitchFamily="2" charset="2"/>
              </a:rPr>
              <a:t>3</a:t>
            </a:r>
            <a:r>
              <a:rPr lang="en-US" sz="2400" smtClean="0">
                <a:sym typeface="Wingdings" pitchFamily="2" charset="2"/>
              </a:rPr>
              <a:t>PO</a:t>
            </a:r>
            <a:r>
              <a:rPr lang="en-US" sz="2400" baseline="-25000" smtClean="0">
                <a:sym typeface="Wingdings" pitchFamily="2" charset="2"/>
              </a:rPr>
              <a:t>4(aq) </a:t>
            </a:r>
            <a:r>
              <a:rPr lang="en-US" sz="2400" smtClean="0">
                <a:sym typeface="Wingdings" pitchFamily="2" charset="2"/>
              </a:rPr>
              <a:t>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smtClean="0">
                <a:sym typeface="Wingdings" pitchFamily="2" charset="2"/>
              </a:rPr>
              <a:t>Pb(NO</a:t>
            </a:r>
            <a:r>
              <a:rPr lang="en-US" sz="2400" baseline="-25000" smtClean="0">
                <a:sym typeface="Wingdings" pitchFamily="2" charset="2"/>
              </a:rPr>
              <a:t>3</a:t>
            </a:r>
            <a:r>
              <a:rPr lang="en-US" sz="2400" smtClean="0">
                <a:sym typeface="Wingdings" pitchFamily="2" charset="2"/>
              </a:rPr>
              <a:t>)</a:t>
            </a:r>
            <a:r>
              <a:rPr lang="en-US" sz="2400" baseline="-25000" smtClean="0">
                <a:sym typeface="Wingdings" pitchFamily="2" charset="2"/>
              </a:rPr>
              <a:t>2(aq) </a:t>
            </a:r>
            <a:r>
              <a:rPr lang="en-US" sz="2400" smtClean="0">
                <a:sym typeface="Wingdings" pitchFamily="2" charset="2"/>
              </a:rPr>
              <a:t>+ BaCl</a:t>
            </a:r>
            <a:r>
              <a:rPr lang="en-US" sz="2400" baseline="-25000" smtClean="0">
                <a:sym typeface="Wingdings" pitchFamily="2" charset="2"/>
              </a:rPr>
              <a:t>2(aq) </a:t>
            </a:r>
            <a:r>
              <a:rPr lang="en-US" sz="2400" smtClean="0">
                <a:sym typeface="Wingdings" pitchFamily="2" charset="2"/>
              </a:rPr>
              <a:t>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smtClean="0">
                <a:sym typeface="Wingdings" pitchFamily="2" charset="2"/>
              </a:rPr>
              <a:t>FeCl</a:t>
            </a:r>
            <a:r>
              <a:rPr lang="en-US" sz="2400" baseline="-25000" smtClean="0">
                <a:sym typeface="Wingdings" pitchFamily="2" charset="2"/>
              </a:rPr>
              <a:t>3(aq) </a:t>
            </a:r>
            <a:r>
              <a:rPr lang="en-US" sz="2400" smtClean="0">
                <a:sym typeface="Wingdings" pitchFamily="2" charset="2"/>
              </a:rPr>
              <a:t>+   NaOH</a:t>
            </a:r>
            <a:r>
              <a:rPr lang="en-US" sz="2400" baseline="-25000" smtClean="0">
                <a:sym typeface="Wingdings" pitchFamily="2" charset="2"/>
              </a:rPr>
              <a:t>(aq) </a:t>
            </a:r>
            <a:r>
              <a:rPr lang="en-US" sz="2400" smtClean="0">
                <a:sym typeface="Wingdings" pitchFamily="2" charset="2"/>
              </a:rPr>
              <a:t>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smtClean="0">
                <a:sym typeface="Wingdings" pitchFamily="2" charset="2"/>
              </a:rPr>
              <a:t>H</a:t>
            </a:r>
            <a:r>
              <a:rPr lang="en-US" sz="2400" baseline="-25000" smtClean="0">
                <a:sym typeface="Wingdings" pitchFamily="2" charset="2"/>
              </a:rPr>
              <a:t>2</a:t>
            </a:r>
            <a:r>
              <a:rPr lang="en-US" sz="2400" smtClean="0">
                <a:sym typeface="Wingdings" pitchFamily="2" charset="2"/>
              </a:rPr>
              <a:t>SO</a:t>
            </a:r>
            <a:r>
              <a:rPr lang="en-US" sz="2400" baseline="-25000" smtClean="0">
                <a:sym typeface="Wingdings" pitchFamily="2" charset="2"/>
              </a:rPr>
              <a:t>4(aq)</a:t>
            </a:r>
            <a:r>
              <a:rPr lang="en-US" sz="2400" smtClean="0">
                <a:sym typeface="Wingdings" pitchFamily="2" charset="2"/>
              </a:rPr>
              <a:t> +  NaOH</a:t>
            </a:r>
            <a:r>
              <a:rPr lang="en-US" sz="2400" baseline="-25000" smtClean="0">
                <a:sym typeface="Wingdings" pitchFamily="2" charset="2"/>
              </a:rPr>
              <a:t>(aq)</a:t>
            </a:r>
            <a:r>
              <a:rPr lang="en-US" sz="2400" smtClean="0">
                <a:sym typeface="Wingdings" pitchFamily="2" charset="2"/>
              </a:rPr>
              <a:t> 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smtClean="0">
                <a:sym typeface="Wingdings" pitchFamily="2" charset="2"/>
              </a:rPr>
              <a:t>KOH</a:t>
            </a:r>
            <a:r>
              <a:rPr lang="en-US" sz="2400" baseline="-25000" smtClean="0">
                <a:sym typeface="Wingdings" pitchFamily="2" charset="2"/>
              </a:rPr>
              <a:t>(aq)</a:t>
            </a:r>
            <a:r>
              <a:rPr lang="en-US" sz="2400" smtClean="0">
                <a:sym typeface="Wingdings" pitchFamily="2" charset="2"/>
              </a:rPr>
              <a:t> + CuSO</a:t>
            </a:r>
            <a:r>
              <a:rPr lang="en-US" sz="2400" baseline="-25000" smtClean="0">
                <a:sym typeface="Wingdings" pitchFamily="2" charset="2"/>
              </a:rPr>
              <a:t>4(aq) </a:t>
            </a: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800" smtClean="0">
                <a:sym typeface="Wingdings" pitchFamily="2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charRg st="43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charRg st="66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charRg st="92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charRg st="119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charRg st="144" end="1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charRg st="168" end="1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5. Combustion Reactions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800600" cy="502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2800" b="1" smtClean="0"/>
              <a:t>Combustion reactions </a:t>
            </a:r>
            <a:r>
              <a:rPr lang="en-US" sz="2800" smtClean="0"/>
              <a:t>occur when a hydrocarbon reacts with oxygen gas.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 smtClean="0"/>
              <a:t>This is also called burning!!! In order to burn something you need the 3 things in the “fire triangle”:</a:t>
            </a:r>
            <a:br>
              <a:rPr lang="en-US" sz="2800" smtClean="0"/>
            </a:br>
            <a:r>
              <a:rPr lang="en-US" sz="2800" smtClean="0"/>
              <a:t>1) A Fuel (hydrocarbon)</a:t>
            </a:r>
            <a:br>
              <a:rPr lang="en-US" sz="2800" smtClean="0"/>
            </a:br>
            <a:r>
              <a:rPr lang="en-US" sz="2800" smtClean="0"/>
              <a:t>2) Oxygen to burn it with</a:t>
            </a:r>
            <a:br>
              <a:rPr lang="en-US" sz="2800" smtClean="0"/>
            </a:br>
            <a:r>
              <a:rPr lang="en-US" sz="2800" smtClean="0"/>
              <a:t>3) Something to ignite the reaction (spark)</a:t>
            </a:r>
          </a:p>
        </p:txBody>
      </p:sp>
      <p:pic>
        <p:nvPicPr>
          <p:cNvPr id="19460" name="Picture 4" descr="firetri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10200" y="1447800"/>
            <a:ext cx="3533775" cy="2189163"/>
          </a:xfrm>
          <a:noFill/>
        </p:spPr>
      </p:pic>
      <p:pic>
        <p:nvPicPr>
          <p:cNvPr id="19461" name="Picture 5" descr="burner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943600" y="3733800"/>
            <a:ext cx="2557463" cy="29162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Combustion Reactions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638800" cy="52578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sz="2800" smtClean="0"/>
              <a:t>In general: </a:t>
            </a:r>
            <a:br>
              <a:rPr lang="en-US" sz="2800" smtClean="0"/>
            </a:br>
            <a:r>
              <a:rPr lang="en-US" sz="2800" smtClean="0"/>
              <a:t>C</a:t>
            </a:r>
            <a:r>
              <a:rPr lang="en-US" sz="2800" baseline="-25000" smtClean="0"/>
              <a:t>x</a:t>
            </a:r>
            <a:r>
              <a:rPr lang="en-US" sz="2800" smtClean="0"/>
              <a:t>H</a:t>
            </a:r>
            <a:r>
              <a:rPr lang="en-US" sz="2800" baseline="-25000" smtClean="0"/>
              <a:t>y </a:t>
            </a:r>
            <a:r>
              <a:rPr lang="en-US" sz="2800" smtClean="0"/>
              <a:t>+ O</a:t>
            </a:r>
            <a:r>
              <a:rPr lang="en-US" sz="2800" baseline="-25000" smtClean="0"/>
              <a:t>2 </a:t>
            </a:r>
            <a:r>
              <a:rPr lang="en-US" sz="2800" smtClean="0">
                <a:sym typeface="Wingdings" pitchFamily="2" charset="2"/>
              </a:rPr>
              <a:t> CO</a:t>
            </a:r>
            <a:r>
              <a:rPr lang="en-US" sz="2800" baseline="-25000" smtClean="0">
                <a:sym typeface="Wingdings" pitchFamily="2" charset="2"/>
              </a:rPr>
              <a:t>2 </a:t>
            </a:r>
            <a:r>
              <a:rPr lang="en-US" sz="2800" smtClean="0">
                <a:sym typeface="Wingdings" pitchFamily="2" charset="2"/>
              </a:rPr>
              <a:t>+ H</a:t>
            </a:r>
            <a:r>
              <a:rPr lang="en-US" sz="2800" baseline="-25000" smtClean="0">
                <a:sym typeface="Wingdings" pitchFamily="2" charset="2"/>
              </a:rPr>
              <a:t>2</a:t>
            </a:r>
            <a:r>
              <a:rPr lang="en-US" sz="2800" smtClean="0">
                <a:sym typeface="Wingdings" pitchFamily="2" charset="2"/>
              </a:rPr>
              <a:t>O</a:t>
            </a:r>
          </a:p>
          <a:p>
            <a:pPr>
              <a:buFontTx/>
              <a:buChar char="•"/>
            </a:pPr>
            <a:r>
              <a:rPr lang="en-US" sz="2800" smtClean="0">
                <a:sym typeface="Wingdings" pitchFamily="2" charset="2"/>
              </a:rPr>
              <a:t>Products in combustion are ALWAYS carbon dioxide and water. (although incomplete burning does cause some by-products like carbon monoxide)</a:t>
            </a:r>
          </a:p>
          <a:p>
            <a:pPr>
              <a:buFontTx/>
              <a:buChar char="•"/>
            </a:pPr>
            <a:r>
              <a:rPr lang="en-US" sz="2800" smtClean="0">
                <a:sym typeface="Wingdings" pitchFamily="2" charset="2"/>
              </a:rPr>
              <a:t>Combustion is used to heat homes and run automobiles (octane, as in gasoline, is C</a:t>
            </a:r>
            <a:r>
              <a:rPr lang="en-US" sz="2800" baseline="-25000" smtClean="0">
                <a:sym typeface="Wingdings" pitchFamily="2" charset="2"/>
              </a:rPr>
              <a:t>8</a:t>
            </a:r>
            <a:r>
              <a:rPr lang="en-US" sz="2800" smtClean="0">
                <a:sym typeface="Wingdings" pitchFamily="2" charset="2"/>
              </a:rPr>
              <a:t>H</a:t>
            </a:r>
            <a:r>
              <a:rPr lang="en-US" sz="2800" baseline="-25000" smtClean="0">
                <a:sym typeface="Wingdings" pitchFamily="2" charset="2"/>
              </a:rPr>
              <a:t>18</a:t>
            </a:r>
            <a:r>
              <a:rPr lang="en-US" sz="2800" smtClean="0">
                <a:sym typeface="Wingdings" pitchFamily="2" charset="2"/>
              </a:rPr>
              <a:t>) </a:t>
            </a:r>
            <a:endParaRPr lang="en-US" sz="2800" b="1" smtClean="0"/>
          </a:p>
        </p:txBody>
      </p:sp>
      <p:pic>
        <p:nvPicPr>
          <p:cNvPr id="20484" name="Picture 4" descr="flammabl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467600" y="457200"/>
            <a:ext cx="914400" cy="914400"/>
          </a:xfrm>
          <a:noFill/>
        </p:spPr>
      </p:pic>
      <p:pic>
        <p:nvPicPr>
          <p:cNvPr id="20485" name="Picture 5" descr="codetector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0" y="1524000"/>
            <a:ext cx="1809750" cy="2189163"/>
          </a:xfrm>
          <a:noFill/>
        </p:spPr>
      </p:pic>
      <p:pic>
        <p:nvPicPr>
          <p:cNvPr id="20486" name="Picture 6" descr="cars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3886200"/>
            <a:ext cx="236220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7" descr="flamm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81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Combustion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47888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mtClean="0"/>
              <a:t>DEMO: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mtClean="0"/>
              <a:t>C</a:t>
            </a:r>
            <a:r>
              <a:rPr lang="en-US" baseline="-25000" smtClean="0"/>
              <a:t>3</a:t>
            </a:r>
            <a:r>
              <a:rPr lang="en-US" smtClean="0"/>
              <a:t>H</a:t>
            </a:r>
            <a:r>
              <a:rPr lang="en-US" baseline="-25000" smtClean="0"/>
              <a:t>8</a:t>
            </a:r>
            <a:r>
              <a:rPr lang="en-US" smtClean="0"/>
              <a:t> +   5O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  3CO</a:t>
            </a:r>
            <a:r>
              <a:rPr lang="en-US" baseline="-25000" smtClean="0">
                <a:sym typeface="Wingdings" pitchFamily="2" charset="2"/>
              </a:rPr>
              <a:t>2 </a:t>
            </a:r>
            <a:r>
              <a:rPr lang="en-US" smtClean="0">
                <a:sym typeface="Wingdings" pitchFamily="2" charset="2"/>
              </a:rPr>
              <a:t>+   4H</a:t>
            </a:r>
            <a:r>
              <a:rPr lang="en-US" baseline="-25000" smtClean="0">
                <a:sym typeface="Wingdings" pitchFamily="2" charset="2"/>
              </a:rPr>
              <a:t>2</a:t>
            </a:r>
            <a:r>
              <a:rPr lang="en-US" smtClean="0">
                <a:sym typeface="Wingdings" pitchFamily="2" charset="2"/>
              </a:rPr>
              <a:t>O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mtClean="0"/>
              <a:t>Predict the products for the following double replacement reactions by writing the correct chemical formula on the right side of the arrow: USE THE REACTION TYPE TO HELP YOU!</a:t>
            </a:r>
            <a:endParaRPr lang="en-US" smtClean="0">
              <a:sym typeface="Wingdings" pitchFamily="2" charset="2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mtClean="0">
                <a:sym typeface="Wingdings" pitchFamily="2" charset="2"/>
              </a:rPr>
              <a:t>  C</a:t>
            </a:r>
            <a:r>
              <a:rPr lang="en-US" baseline="-25000" smtClean="0">
                <a:sym typeface="Wingdings" pitchFamily="2" charset="2"/>
              </a:rPr>
              <a:t>10</a:t>
            </a:r>
            <a:r>
              <a:rPr lang="en-US" smtClean="0">
                <a:sym typeface="Wingdings" pitchFamily="2" charset="2"/>
              </a:rPr>
              <a:t>H</a:t>
            </a:r>
            <a:r>
              <a:rPr lang="en-US" baseline="-25000" smtClean="0">
                <a:sym typeface="Wingdings" pitchFamily="2" charset="2"/>
              </a:rPr>
              <a:t>22 </a:t>
            </a:r>
            <a:r>
              <a:rPr lang="en-US" smtClean="0">
                <a:sym typeface="Wingdings" pitchFamily="2" charset="2"/>
              </a:rPr>
              <a:t>+   O</a:t>
            </a:r>
            <a:r>
              <a:rPr lang="en-US" baseline="-25000" smtClean="0">
                <a:sym typeface="Wingdings" pitchFamily="2" charset="2"/>
              </a:rPr>
              <a:t>2</a:t>
            </a:r>
            <a:r>
              <a:rPr lang="en-US" smtClean="0">
                <a:sym typeface="Wingdings" pitchFamily="2" charset="2"/>
              </a:rPr>
              <a:t> 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9278937" cy="974725"/>
          </a:xfrm>
        </p:spPr>
        <p:txBody>
          <a:bodyPr/>
          <a:lstStyle/>
          <a:p>
            <a:pPr algn="ctr"/>
            <a:r>
              <a:rPr lang="en-US" smtClean="0"/>
              <a:t>What don’t we know about chemical reactions?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47888"/>
            <a:ext cx="8915400" cy="4114800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sz="2800" smtClean="0"/>
              <a:t>Find the chemical reaction:</a:t>
            </a:r>
          </a:p>
          <a:p>
            <a:pPr marL="533400" indent="-533400" algn="ctr">
              <a:lnSpc>
                <a:spcPct val="90000"/>
              </a:lnSpc>
              <a:buFontTx/>
              <a:buNone/>
            </a:pPr>
            <a:r>
              <a:rPr lang="en-US" sz="2800" b="1" smtClean="0">
                <a:cs typeface="Times New Roman" charset="0"/>
              </a:rPr>
              <a:t>Ca</a:t>
            </a:r>
            <a:r>
              <a:rPr lang="en-US" sz="2800" b="1" baseline="-30000" smtClean="0">
                <a:cs typeface="Times New Roman" charset="0"/>
              </a:rPr>
              <a:t>(s)</a:t>
            </a:r>
            <a:r>
              <a:rPr lang="en-US" sz="2800" b="1" smtClean="0">
                <a:cs typeface="Times New Roman" charset="0"/>
              </a:rPr>
              <a:t> + 2H</a:t>
            </a:r>
            <a:r>
              <a:rPr lang="en-US" sz="2800" b="1" baseline="-30000" smtClean="0">
                <a:cs typeface="Times New Roman" charset="0"/>
              </a:rPr>
              <a:t>2</a:t>
            </a:r>
            <a:r>
              <a:rPr lang="en-US" sz="2800" b="1" smtClean="0">
                <a:cs typeface="Times New Roman" charset="0"/>
              </a:rPr>
              <a:t>O</a:t>
            </a:r>
            <a:r>
              <a:rPr lang="en-US" sz="2800" b="1" baseline="-30000" smtClean="0">
                <a:cs typeface="Times New Roman" charset="0"/>
              </a:rPr>
              <a:t>(aq)</a:t>
            </a:r>
            <a:r>
              <a:rPr lang="en-US" sz="2800" b="1" smtClean="0">
                <a:cs typeface="Times New Roman" charset="0"/>
              </a:rPr>
              <a:t> </a:t>
            </a:r>
            <a:r>
              <a:rPr lang="en-US" sz="2800" b="1" smtClean="0">
                <a:latin typeface="Times New Roman" charset="0"/>
                <a:cs typeface="Times New Roman" charset="0"/>
                <a:sym typeface="Wingdings" pitchFamily="2" charset="2"/>
              </a:rPr>
              <a:t></a:t>
            </a:r>
            <a:r>
              <a:rPr lang="en-US" sz="2800" b="1" smtClean="0">
                <a:cs typeface="Times New Roman" charset="0"/>
              </a:rPr>
              <a:t> Ca(OH)</a:t>
            </a:r>
            <a:r>
              <a:rPr lang="en-US" sz="2800" b="1" baseline="-30000" smtClean="0">
                <a:cs typeface="Times New Roman" charset="0"/>
              </a:rPr>
              <a:t>2(aq)</a:t>
            </a:r>
            <a:r>
              <a:rPr lang="en-US" sz="2800" b="1" smtClean="0">
                <a:cs typeface="Times New Roman" charset="0"/>
              </a:rPr>
              <a:t> + H</a:t>
            </a:r>
            <a:r>
              <a:rPr lang="en-US" sz="2800" b="1" baseline="-30000" smtClean="0">
                <a:cs typeface="Times New Roman" charset="0"/>
              </a:rPr>
              <a:t>2(g)</a:t>
            </a:r>
            <a:r>
              <a:rPr lang="en-US" sz="2800" smtClean="0"/>
              <a:t> 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 smtClean="0"/>
              <a:t>Discuss with your group (3 minutes):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What do the big numbers </a:t>
            </a:r>
            <a:r>
              <a:rPr lang="en-US" sz="2400" b="1" u="sng" smtClean="0"/>
              <a:t>(coefficients)</a:t>
            </a:r>
            <a:r>
              <a:rPr lang="en-US" sz="2400" smtClean="0"/>
              <a:t> in front of the compounds mean?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How do you think </a:t>
            </a:r>
            <a:r>
              <a:rPr lang="en-US" sz="2400" b="1" u="sng" smtClean="0"/>
              <a:t>states of matter</a:t>
            </a:r>
            <a:r>
              <a:rPr lang="en-US" sz="2400" smtClean="0"/>
              <a:t> are represented in chemical reactions?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Which side of the arrow would we find </a:t>
            </a:r>
            <a:r>
              <a:rPr lang="en-US" sz="2400" b="1" u="sng" smtClean="0"/>
              <a:t>reactants</a:t>
            </a:r>
            <a:r>
              <a:rPr lang="en-US" sz="2400" smtClean="0"/>
              <a:t>? Which side of the arrow would we find </a:t>
            </a:r>
            <a:r>
              <a:rPr lang="en-US" sz="2400" b="1" u="sng" smtClean="0"/>
              <a:t>products</a:t>
            </a:r>
            <a:r>
              <a:rPr lang="en-US" sz="2400" smtClean="0"/>
              <a:t>?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What do we call elements that bond with themselves and are found in pairs?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smtClean="0"/>
              <a:t>Reaction Flow Chart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47888"/>
            <a:ext cx="7772400" cy="3849687"/>
          </a:xfrm>
        </p:spPr>
        <p:txBody>
          <a:bodyPr/>
          <a:lstStyle/>
          <a:p>
            <a:r>
              <a:rPr lang="en-US" smtClean="0"/>
              <a:t>1)  Is O</a:t>
            </a:r>
            <a:r>
              <a:rPr lang="en-US" baseline="-25000" smtClean="0"/>
              <a:t>2</a:t>
            </a:r>
            <a:r>
              <a:rPr lang="en-US" smtClean="0"/>
              <a:t> a reactant?  (combustion)</a:t>
            </a:r>
          </a:p>
          <a:p>
            <a:pPr>
              <a:buFontTx/>
              <a:buNone/>
            </a:pPr>
            <a:endParaRPr lang="en-US" sz="1000" smtClean="0"/>
          </a:p>
          <a:p>
            <a:r>
              <a:rPr lang="en-US" smtClean="0"/>
              <a:t>2) One product? (synthesis)</a:t>
            </a:r>
          </a:p>
          <a:p>
            <a:endParaRPr lang="en-US" sz="1000" smtClean="0"/>
          </a:p>
          <a:p>
            <a:r>
              <a:rPr lang="en-US" smtClean="0"/>
              <a:t>3) One reactant? (decomposition)</a:t>
            </a:r>
          </a:p>
          <a:p>
            <a:endParaRPr lang="en-US" sz="1000" smtClean="0"/>
          </a:p>
          <a:p>
            <a:r>
              <a:rPr lang="en-US" smtClean="0"/>
              <a:t>4) Is an element being replaced?  (single)</a:t>
            </a:r>
          </a:p>
          <a:p>
            <a:endParaRPr lang="en-US" sz="1000" smtClean="0"/>
          </a:p>
          <a:p>
            <a:r>
              <a:rPr lang="en-US" smtClean="0"/>
              <a:t>5) 2 switches? (double)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0" y="60960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charset="0"/>
              </a:rPr>
              <a:t>NEXT Time: Balancing chemical reactions</a:t>
            </a:r>
            <a:endParaRPr lang="en-US" sz="4000" b="1">
              <a:latin typeface="Times New Roman" charset="0"/>
            </a:endParaRPr>
          </a:p>
        </p:txBody>
      </p:sp>
    </p:spTree>
  </p:cSld>
  <p:clrMapOvr>
    <a:masterClrMapping/>
  </p:clrMapOvr>
  <p:transition spd="med">
    <p:random/>
    <p:sndAc>
      <p:stSnd>
        <p:snd r:embed="rId2" name="wheeloffortun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YOURSELF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000"/>
                            </p:stCondLst>
                            <p:childTnLst>
                              <p:par>
                                <p:cTn id="10" presetID="24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8000"/>
                            </p:stCondLst>
                            <p:childTnLst>
                              <p:par>
                                <p:cTn id="18" presetID="24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8500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9000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9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ITSOV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autoUpdateAnimBg="0"/>
      <p:bldP spid="97283" grpId="0" build="p" autoUpdateAnimBg="0" advAuto="10000"/>
      <p:bldP spid="9728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 we know that a chemical reaction has occurred?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r>
              <a:rPr lang="en-US" sz="3600" smtClean="0">
                <a:solidFill>
                  <a:schemeClr val="hlink"/>
                </a:solidFill>
                <a:latin typeface="Arial" charset="0"/>
              </a:rPr>
              <a:t>Create gas</a:t>
            </a:r>
          </a:p>
          <a:p>
            <a:r>
              <a:rPr lang="en-US" sz="3600" smtClean="0">
                <a:solidFill>
                  <a:schemeClr val="hlink"/>
                </a:solidFill>
                <a:latin typeface="Arial" charset="0"/>
              </a:rPr>
              <a:t>Increase in temperature</a:t>
            </a:r>
          </a:p>
          <a:p>
            <a:r>
              <a:rPr lang="en-US" sz="3600" smtClean="0">
                <a:solidFill>
                  <a:schemeClr val="hlink"/>
                </a:solidFill>
                <a:latin typeface="Arial" charset="0"/>
              </a:rPr>
              <a:t>Decrease in temperature</a:t>
            </a:r>
          </a:p>
          <a:p>
            <a:r>
              <a:rPr lang="en-US" sz="3600" smtClean="0">
                <a:solidFill>
                  <a:schemeClr val="hlink"/>
                </a:solidFill>
                <a:latin typeface="Arial" charset="0"/>
              </a:rPr>
              <a:t>Precipitate formed</a:t>
            </a:r>
          </a:p>
          <a:p>
            <a:r>
              <a:rPr lang="en-US" sz="3600" smtClean="0">
                <a:solidFill>
                  <a:schemeClr val="hlink"/>
                </a:solidFill>
                <a:latin typeface="Arial" charset="0"/>
              </a:rPr>
              <a:t>Produce light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Mixed Practice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47888"/>
            <a:ext cx="81534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Char char="•"/>
            </a:pPr>
            <a:r>
              <a:rPr lang="en-US" smtClean="0"/>
              <a:t>State the type of reaction, predict the products by writing the correct chemical formulas on the right side of the arrow: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mtClean="0"/>
              <a:t>BaCl</a:t>
            </a:r>
            <a:r>
              <a:rPr lang="en-US" baseline="-25000" smtClean="0"/>
              <a:t>2 </a:t>
            </a:r>
            <a:r>
              <a:rPr lang="en-US" smtClean="0"/>
              <a:t>+ H</a:t>
            </a:r>
            <a:r>
              <a:rPr lang="en-US" baseline="-25000" smtClean="0"/>
              <a:t>2</a:t>
            </a:r>
            <a:r>
              <a:rPr lang="en-US" smtClean="0"/>
              <a:t>SO</a:t>
            </a:r>
            <a:r>
              <a:rPr lang="en-US" baseline="-25000" smtClean="0"/>
              <a:t>4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mtClean="0">
                <a:sym typeface="Wingdings" pitchFamily="2" charset="2"/>
              </a:rPr>
              <a:t>C</a:t>
            </a:r>
            <a:r>
              <a:rPr lang="en-US" baseline="-25000" smtClean="0">
                <a:sym typeface="Wingdings" pitchFamily="2" charset="2"/>
              </a:rPr>
              <a:t>6</a:t>
            </a:r>
            <a:r>
              <a:rPr lang="en-US" smtClean="0">
                <a:sym typeface="Wingdings" pitchFamily="2" charset="2"/>
              </a:rPr>
              <a:t>H</a:t>
            </a:r>
            <a:r>
              <a:rPr lang="en-US" baseline="-25000" smtClean="0">
                <a:sym typeface="Wingdings" pitchFamily="2" charset="2"/>
              </a:rPr>
              <a:t>12</a:t>
            </a:r>
            <a:r>
              <a:rPr lang="en-US" smtClean="0">
                <a:sym typeface="Wingdings" pitchFamily="2" charset="2"/>
              </a:rPr>
              <a:t> +  O</a:t>
            </a:r>
            <a:r>
              <a:rPr lang="en-US" baseline="-25000" smtClean="0">
                <a:sym typeface="Wingdings" pitchFamily="2" charset="2"/>
              </a:rPr>
              <a:t>2 </a:t>
            </a:r>
            <a:r>
              <a:rPr lang="en-US" smtClean="0">
                <a:sym typeface="Wingdings" pitchFamily="2" charset="2"/>
              </a:rPr>
              <a:t>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mtClean="0"/>
              <a:t>Zn + CuSO</a:t>
            </a:r>
            <a:r>
              <a:rPr lang="en-US" baseline="-25000" smtClean="0"/>
              <a:t>4 </a:t>
            </a:r>
            <a:r>
              <a:rPr lang="en-US" smtClean="0">
                <a:sym typeface="Wingdings" pitchFamily="2" charset="2"/>
              </a:rPr>
              <a:t>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mtClean="0"/>
              <a:t>Cs + Br</a:t>
            </a:r>
            <a:r>
              <a:rPr lang="en-US" baseline="-25000" smtClean="0"/>
              <a:t>2 </a:t>
            </a:r>
            <a:r>
              <a:rPr lang="en-US" smtClean="0">
                <a:sym typeface="Wingdings" pitchFamily="2" charset="2"/>
              </a:rPr>
              <a:t>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mtClean="0">
                <a:sym typeface="Wingdings" pitchFamily="2" charset="2"/>
              </a:rPr>
              <a:t>FeCO</a:t>
            </a:r>
            <a:r>
              <a:rPr lang="en-US" baseline="-25000" smtClean="0">
                <a:sym typeface="Wingdings" pitchFamily="2" charset="2"/>
              </a:rPr>
              <a:t>3</a:t>
            </a:r>
            <a:r>
              <a:rPr lang="en-US" smtClean="0">
                <a:sym typeface="Wingdings" pitchFamily="2" charset="2"/>
              </a:rPr>
              <a:t> </a:t>
            </a:r>
            <a:endParaRPr lang="en-US" smtClean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267200" y="26670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962400" y="38862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charRg st="0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charRg st="75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charRg st="91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charRg st="105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charRg st="118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charRg st="129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143000"/>
          </a:xfrm>
        </p:spPr>
        <p:txBody>
          <a:bodyPr/>
          <a:lstStyle/>
          <a:p>
            <a:pPr algn="ctr"/>
            <a:r>
              <a:rPr lang="en-US" smtClean="0"/>
              <a:t>Grouping Reactions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686800" cy="4114800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sz="2800" smtClean="0"/>
              <a:t>Group these reactions into 5 different groups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 smtClean="0"/>
              <a:t>HINT: All reactions in the same group have similar patterns on the reactant and product side.  Try to focus on how elements/atoms/polyatomics are “moving” in the reaction. 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 smtClean="0"/>
              <a:t>RULES: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You cannot simply say these all have Oxygen in them. Be specific! Ex: All of these reactions have two reactants (one of them is oxygen) and one product with oxygen. 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You cannot use the coefficients, subscripts, how the paper was cut, or states of matter as part of your criteria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en-US" sz="28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7772400" cy="1143000"/>
          </a:xfrm>
        </p:spPr>
        <p:txBody>
          <a:bodyPr/>
          <a:lstStyle/>
          <a:p>
            <a:r>
              <a:rPr lang="en-US" smtClean="0"/>
              <a:t>Types of Reactions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Char char="•"/>
            </a:pPr>
            <a:r>
              <a:rPr lang="en-US" dirty="0" smtClean="0"/>
              <a:t>There are five types of chemical reactions we will talk about: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Synthesis reactions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Decomposition reactions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Single displacement reactions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Double displacement reactions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Combustion reactions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 smtClean="0"/>
              <a:t>Today’s Goal: Identify the type of reaction predict the product(s), AND BALANCE THE EQUATIONS!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charRg st="137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9875">
                                            <p:txEl>
                                              <p:charRg st="137" end="1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charRg st="164" end="1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9875">
                                            <p:txEl>
                                              <p:charRg st="164" end="1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charRg st="185" end="2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9875">
                                            <p:txEl>
                                              <p:charRg st="185" end="2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8229600" cy="1143000"/>
          </a:xfrm>
        </p:spPr>
        <p:txBody>
          <a:bodyPr/>
          <a:lstStyle/>
          <a:p>
            <a:r>
              <a:rPr lang="en-US" smtClean="0"/>
              <a:t>Steps to Writing Reactions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686800" cy="5638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Char char="•"/>
            </a:pPr>
            <a:r>
              <a:rPr lang="en-US" smtClean="0"/>
              <a:t>Some steps for doing reactions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mtClean="0"/>
              <a:t>Identify the type of reaction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mtClean="0"/>
              <a:t>Predict the product(s) using the type of reaction as a model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mtClean="0"/>
              <a:t>Balance it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en-US" smtClean="0"/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smtClean="0"/>
              <a:t>Don’t forget about the diatomic elements! (all the halogens and H,O,N) For example, Oxygen is </a:t>
            </a:r>
            <a:r>
              <a:rPr lang="en-US" smtClean="0">
                <a:sym typeface="Wingdings" pitchFamily="2" charset="2"/>
              </a:rPr>
              <a:t>O</a:t>
            </a:r>
            <a:r>
              <a:rPr lang="en-US" baseline="-25000" smtClean="0">
                <a:sym typeface="Wingdings" pitchFamily="2" charset="2"/>
              </a:rPr>
              <a:t>2 </a:t>
            </a:r>
            <a:r>
              <a:rPr lang="en-US" u="sng" smtClean="0">
                <a:sym typeface="Wingdings" pitchFamily="2" charset="2"/>
              </a:rPr>
              <a:t>as an</a:t>
            </a:r>
            <a:r>
              <a:rPr lang="en-US" u="sng" baseline="-25000" smtClean="0">
                <a:sym typeface="Wingdings" pitchFamily="2" charset="2"/>
              </a:rPr>
              <a:t> </a:t>
            </a:r>
            <a:r>
              <a:rPr lang="en-US" u="sng" smtClean="0">
                <a:sym typeface="Wingdings" pitchFamily="2" charset="2"/>
              </a:rPr>
              <a:t>element.</a:t>
            </a:r>
            <a:r>
              <a:rPr lang="en-US" u="sng" baseline="-25000" smtClean="0">
                <a:sym typeface="Wingdings" pitchFamily="2" charset="2"/>
              </a:rPr>
              <a:t>  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smtClean="0">
                <a:sym typeface="Wingdings" pitchFamily="2" charset="2"/>
              </a:rPr>
              <a:t>In a compound, it can’t be a diatomic element because it’s not an element anymore, it’s a compound!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8229600" cy="1143000"/>
          </a:xfrm>
        </p:spPr>
        <p:txBody>
          <a:bodyPr/>
          <a:lstStyle/>
          <a:p>
            <a:r>
              <a:rPr lang="en-US" b="1" smtClean="0"/>
              <a:t>1. Synthesis reactions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915400" cy="3962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b="1" dirty="0" smtClean="0"/>
              <a:t>Synthesis reactions</a:t>
            </a:r>
            <a:r>
              <a:rPr lang="en-US" dirty="0" smtClean="0"/>
              <a:t> occur when two substances (generally</a:t>
            </a:r>
            <a:r>
              <a:rPr lang="en-US" b="1" dirty="0" smtClean="0"/>
              <a:t> </a:t>
            </a:r>
            <a:r>
              <a:rPr lang="en-US" b="1" u="sng" dirty="0" smtClean="0"/>
              <a:t>elements</a:t>
            </a:r>
            <a:r>
              <a:rPr lang="en-US" dirty="0" smtClean="0"/>
              <a:t>) combine and form a compound.  (Sometimes these are called combination or addition reactions.)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		reactant + reactant </a:t>
            </a:r>
            <a:r>
              <a:rPr lang="en-US" b="1" dirty="0" smtClean="0">
                <a:sym typeface="Wingdings" pitchFamily="2" charset="2"/>
              </a:rPr>
              <a:t> 1 product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>
                <a:sym typeface="Wingdings" pitchFamily="2" charset="2"/>
              </a:rPr>
              <a:t>Basically: A + B  AB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sym typeface="Wingdings" pitchFamily="2" charset="2"/>
              </a:rPr>
              <a:t>Example: 2H</a:t>
            </a:r>
            <a:r>
              <a:rPr lang="en-US" baseline="-25000" dirty="0" smtClean="0">
                <a:sym typeface="Wingdings" pitchFamily="2" charset="2"/>
              </a:rPr>
              <a:t>2 </a:t>
            </a:r>
            <a:r>
              <a:rPr lang="en-US" dirty="0" smtClean="0">
                <a:sym typeface="Wingdings" pitchFamily="2" charset="2"/>
              </a:rPr>
              <a:t>+ O</a:t>
            </a:r>
            <a:r>
              <a:rPr lang="en-US" baseline="-25000" dirty="0" smtClean="0">
                <a:sym typeface="Wingdings" pitchFamily="2" charset="2"/>
              </a:rPr>
              <a:t>2 </a:t>
            </a:r>
            <a:r>
              <a:rPr lang="en-US" dirty="0" smtClean="0">
                <a:sym typeface="Wingdings" pitchFamily="2" charset="2"/>
              </a:rPr>
              <a:t> 2H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r>
              <a:rPr lang="en-US" baseline="-25000" dirty="0" smtClean="0">
                <a:sym typeface="Wingdings" pitchFamily="2" charset="2"/>
              </a:rPr>
              <a:t> 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sym typeface="Wingdings" pitchFamily="2" charset="2"/>
              </a:rPr>
              <a:t>Example: C</a:t>
            </a:r>
            <a:r>
              <a:rPr lang="en-US" baseline="-25000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+ 2H</a:t>
            </a:r>
            <a:r>
              <a:rPr lang="en-US" baseline="-25000" dirty="0" smtClean="0">
                <a:sym typeface="Wingdings" pitchFamily="2" charset="2"/>
              </a:rPr>
              <a:t>2 </a:t>
            </a:r>
            <a:r>
              <a:rPr lang="en-US" dirty="0" smtClean="0">
                <a:sym typeface="Wingdings" pitchFamily="2" charset="2"/>
              </a:rPr>
              <a:t> CH</a:t>
            </a:r>
            <a:r>
              <a:rPr lang="en-US" baseline="-25000" dirty="0" smtClean="0">
                <a:sym typeface="Wingdings" pitchFamily="2" charset="2"/>
              </a:rPr>
              <a:t>4</a:t>
            </a:r>
          </a:p>
        </p:txBody>
      </p:sp>
      <p:pic>
        <p:nvPicPr>
          <p:cNvPr id="81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724400"/>
            <a:ext cx="438593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charRg st="243" end="2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23">
                                            <p:txEl>
                                              <p:charRg st="243" end="2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7772400" cy="1143000"/>
          </a:xfrm>
        </p:spPr>
        <p:txBody>
          <a:bodyPr/>
          <a:lstStyle/>
          <a:p>
            <a:pPr algn="ctr"/>
            <a:r>
              <a:rPr lang="en-US" smtClean="0"/>
              <a:t>Predicting Products Practice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86800" cy="495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2800" smtClean="0"/>
              <a:t>Predict the products for the following synthesis reaction equations by writing the correct chemical formula on the right side of the arrow: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 b="1" u="sng" smtClean="0"/>
              <a:t>REMEMBER TO USE THE CRISS CROSS METHOD</a:t>
            </a:r>
            <a:r>
              <a:rPr lang="en-US" sz="2800" smtClean="0"/>
              <a:t>!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 smtClean="0"/>
              <a:t>Sodium metal reacts with chlorine gas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      Na</a:t>
            </a:r>
            <a:r>
              <a:rPr lang="en-US" sz="2800" baseline="-25000" smtClean="0"/>
              <a:t>(s) </a:t>
            </a:r>
            <a:r>
              <a:rPr lang="en-US" sz="2800" smtClean="0"/>
              <a:t>+ Cl</a:t>
            </a:r>
            <a:r>
              <a:rPr lang="en-US" sz="2800" baseline="-25000" smtClean="0"/>
              <a:t>2(g) </a:t>
            </a:r>
            <a:r>
              <a:rPr lang="en-US" sz="2800" smtClean="0"/>
              <a:t> </a:t>
            </a:r>
            <a:r>
              <a:rPr lang="en-US" sz="2800" smtClean="0">
                <a:sym typeface="Wingdings" pitchFamily="2" charset="2"/>
              </a:rPr>
              <a:t></a:t>
            </a:r>
            <a:endParaRPr lang="en-US" sz="2800" baseline="-25000" smtClean="0"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 smtClean="0">
                <a:sym typeface="Wingdings" pitchFamily="2" charset="2"/>
              </a:rPr>
              <a:t>Solid Magnesium reacts with fluorine gas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sym typeface="Wingdings" pitchFamily="2" charset="2"/>
              </a:rPr>
              <a:t>         Mg</a:t>
            </a:r>
            <a:r>
              <a:rPr lang="en-US" sz="2800" baseline="-25000" smtClean="0">
                <a:sym typeface="Wingdings" pitchFamily="2" charset="2"/>
              </a:rPr>
              <a:t>(s) </a:t>
            </a:r>
            <a:r>
              <a:rPr lang="en-US" sz="2800" smtClean="0">
                <a:sym typeface="Wingdings" pitchFamily="2" charset="2"/>
              </a:rPr>
              <a:t>+ F</a:t>
            </a:r>
            <a:r>
              <a:rPr lang="en-US" sz="2800" baseline="-25000" smtClean="0">
                <a:sym typeface="Wingdings" pitchFamily="2" charset="2"/>
              </a:rPr>
              <a:t>2(g) </a:t>
            </a:r>
            <a:r>
              <a:rPr lang="en-US" sz="2800" smtClean="0">
                <a:sym typeface="Wingdings" pitchFamily="2" charset="2"/>
              </a:rPr>
              <a:t>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 smtClean="0">
                <a:sym typeface="Wingdings" pitchFamily="2" charset="2"/>
              </a:rPr>
              <a:t>Aluminum metal reacts with fluorine gas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sym typeface="Wingdings" pitchFamily="2" charset="2"/>
              </a:rPr>
              <a:t>         Al</a:t>
            </a:r>
            <a:r>
              <a:rPr lang="en-US" sz="2800" baseline="-25000" smtClean="0">
                <a:sym typeface="Wingdings" pitchFamily="2" charset="2"/>
              </a:rPr>
              <a:t>(s) </a:t>
            </a:r>
            <a:r>
              <a:rPr lang="en-US" sz="2800" smtClean="0">
                <a:sym typeface="Wingdings" pitchFamily="2" charset="2"/>
              </a:rPr>
              <a:t>+   F</a:t>
            </a:r>
            <a:r>
              <a:rPr lang="en-US" sz="2800" baseline="-25000" smtClean="0">
                <a:sym typeface="Wingdings" pitchFamily="2" charset="2"/>
              </a:rPr>
              <a:t>2(g) </a:t>
            </a:r>
            <a:r>
              <a:rPr lang="en-US" sz="2800" smtClean="0">
                <a:sym typeface="Wingdings" pitchFamily="2" charset="2"/>
              </a:rPr>
              <a:t>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295400" y="3810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85800" y="4800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0" y="7620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charRg st="0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charRg st="0" end="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charRg st="85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charRg st="85" end="1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charRg st="124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charRg st="124" end="1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charRg st="151" end="1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947">
                                            <p:txEl>
                                              <p:charRg st="151" end="1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charRg st="192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2947">
                                            <p:txEl>
                                              <p:charRg st="192" end="2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charRg st="217" end="2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2947">
                                            <p:txEl>
                                              <p:charRg st="217" end="2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charRg st="257" end="2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2947">
                                            <p:txEl>
                                              <p:charRg st="257" end="2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1143000"/>
          </a:xfrm>
        </p:spPr>
        <p:txBody>
          <a:bodyPr/>
          <a:lstStyle/>
          <a:p>
            <a:r>
              <a:rPr lang="en-US" smtClean="0"/>
              <a:t>2. Decomposition Reactions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4530725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b="1" u="sng" dirty="0" smtClean="0"/>
              <a:t>Decomposition reactions</a:t>
            </a:r>
            <a:r>
              <a:rPr lang="en-US" u="sng" dirty="0" smtClean="0"/>
              <a:t> </a:t>
            </a:r>
            <a:r>
              <a:rPr lang="en-US" dirty="0" smtClean="0"/>
              <a:t>occur when a compound breaks up into the elements or in a few to simpler compounds</a:t>
            </a:r>
          </a:p>
          <a:p>
            <a:pPr>
              <a:buFontTx/>
              <a:buChar char="•"/>
            </a:pPr>
            <a:r>
              <a:rPr lang="en-US" b="1" dirty="0" smtClean="0"/>
              <a:t>1 Reactant </a:t>
            </a:r>
            <a:r>
              <a:rPr lang="en-US" b="1" dirty="0" smtClean="0">
                <a:sym typeface="Wingdings" pitchFamily="2" charset="2"/>
              </a:rPr>
              <a:t> Product + Product </a:t>
            </a:r>
          </a:p>
          <a:p>
            <a:pPr>
              <a:buFontTx/>
              <a:buChar char="•"/>
            </a:pPr>
            <a:r>
              <a:rPr lang="en-US" dirty="0" smtClean="0">
                <a:sym typeface="Wingdings" pitchFamily="2" charset="2"/>
              </a:rPr>
              <a:t>In general: AB  A + B</a:t>
            </a:r>
          </a:p>
          <a:p>
            <a:pPr>
              <a:buFontTx/>
              <a:buChar char="•"/>
            </a:pPr>
            <a:r>
              <a:rPr lang="en-US" dirty="0" smtClean="0">
                <a:sym typeface="Wingdings" pitchFamily="2" charset="2"/>
              </a:rPr>
              <a:t>DEMO: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 2H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 + O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dirty="0" smtClean="0">
              <a:sym typeface="Wingdings" pitchFamily="2" charset="2"/>
            </a:endParaRPr>
          </a:p>
          <a:p>
            <a:pPr>
              <a:buFontTx/>
              <a:buChar char="•"/>
            </a:pPr>
            <a:r>
              <a:rPr lang="en-US" dirty="0" smtClean="0">
                <a:sym typeface="Wingdings" pitchFamily="2" charset="2"/>
              </a:rPr>
              <a:t>Example: 2 </a:t>
            </a:r>
            <a:r>
              <a:rPr lang="en-US" dirty="0" err="1" smtClean="0">
                <a:sym typeface="Wingdings" pitchFamily="2" charset="2"/>
              </a:rPr>
              <a:t>HgO</a:t>
            </a:r>
            <a:r>
              <a:rPr lang="en-US" dirty="0" smtClean="0">
                <a:sym typeface="Wingdings" pitchFamily="2" charset="2"/>
              </a:rPr>
              <a:t>  2Hg + 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/>
              <a:t>  </a:t>
            </a:r>
          </a:p>
        </p:txBody>
      </p:sp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914400"/>
            <a:ext cx="4244975" cy="189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charRg st="162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3971">
                                            <p:txEl>
                                              <p:charRg st="162" end="1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charRg st="188" end="2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3971">
                                            <p:txEl>
                                              <p:charRg st="188" end="2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7772400" cy="1143000"/>
          </a:xfrm>
        </p:spPr>
        <p:txBody>
          <a:bodyPr/>
          <a:lstStyle/>
          <a:p>
            <a:r>
              <a:rPr lang="en-US" smtClean="0"/>
              <a:t>Decomposition Exceptions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mtClean="0"/>
              <a:t>Carbonates and chlorates are special case decomposition reactions that do not go to the elements.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mtClean="0"/>
              <a:t>Carbonates (CO</a:t>
            </a:r>
            <a:r>
              <a:rPr lang="en-US" baseline="-25000" smtClean="0"/>
              <a:t>3</a:t>
            </a:r>
            <a:r>
              <a:rPr lang="en-US" baseline="30000" smtClean="0"/>
              <a:t>2-</a:t>
            </a:r>
            <a:r>
              <a:rPr lang="en-US" smtClean="0"/>
              <a:t>) decompose to carbon dioxide and a metal oxide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Example: CaCO</a:t>
            </a:r>
            <a:r>
              <a:rPr lang="en-US" baseline="-25000" smtClean="0"/>
              <a:t>3 </a:t>
            </a:r>
            <a:r>
              <a:rPr lang="en-US" smtClean="0">
                <a:sym typeface="Wingdings" pitchFamily="2" charset="2"/>
              </a:rPr>
              <a:t> CO</a:t>
            </a:r>
            <a:r>
              <a:rPr lang="en-US" baseline="-25000" smtClean="0">
                <a:sym typeface="Wingdings" pitchFamily="2" charset="2"/>
              </a:rPr>
              <a:t>2</a:t>
            </a:r>
            <a:r>
              <a:rPr lang="en-US" smtClean="0">
                <a:sym typeface="Wingdings" pitchFamily="2" charset="2"/>
              </a:rPr>
              <a:t> + CaO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mtClean="0">
                <a:sym typeface="Wingdings" pitchFamily="2" charset="2"/>
              </a:rPr>
              <a:t>Chlorates (ClO</a:t>
            </a:r>
            <a:r>
              <a:rPr lang="en-US" baseline="-25000" smtClean="0">
                <a:sym typeface="Wingdings" pitchFamily="2" charset="2"/>
              </a:rPr>
              <a:t>3</a:t>
            </a:r>
            <a:r>
              <a:rPr lang="en-US" baseline="30000" smtClean="0">
                <a:sym typeface="Wingdings" pitchFamily="2" charset="2"/>
              </a:rPr>
              <a:t>-</a:t>
            </a:r>
            <a:r>
              <a:rPr lang="en-US" smtClean="0">
                <a:sym typeface="Wingdings" pitchFamily="2" charset="2"/>
              </a:rPr>
              <a:t>) decompose to oxygen gas and a metal chloride</a:t>
            </a:r>
          </a:p>
          <a:p>
            <a:pPr lvl="2"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Example: 2 Al(ClO</a:t>
            </a:r>
            <a:r>
              <a:rPr lang="en-US" baseline="-25000" smtClean="0">
                <a:sym typeface="Wingdings" pitchFamily="2" charset="2"/>
              </a:rPr>
              <a:t>3</a:t>
            </a:r>
            <a:r>
              <a:rPr lang="en-US" smtClean="0">
                <a:sym typeface="Wingdings" pitchFamily="2" charset="2"/>
              </a:rPr>
              <a:t>)</a:t>
            </a:r>
            <a:r>
              <a:rPr lang="en-US" baseline="-25000" smtClean="0">
                <a:sym typeface="Wingdings" pitchFamily="2" charset="2"/>
              </a:rPr>
              <a:t>3 </a:t>
            </a:r>
            <a:r>
              <a:rPr lang="en-US" smtClean="0">
                <a:sym typeface="Wingdings" pitchFamily="2" charset="2"/>
              </a:rPr>
              <a:t> 2 AlCl</a:t>
            </a:r>
            <a:r>
              <a:rPr lang="en-US" baseline="-25000" smtClean="0">
                <a:sym typeface="Wingdings" pitchFamily="2" charset="2"/>
              </a:rPr>
              <a:t>3</a:t>
            </a:r>
            <a:r>
              <a:rPr lang="en-US" smtClean="0">
                <a:sym typeface="Wingdings" pitchFamily="2" charset="2"/>
              </a:rPr>
              <a:t> + 9 O</a:t>
            </a:r>
            <a:r>
              <a:rPr lang="en-US" baseline="-25000" smtClean="0">
                <a:sym typeface="Wingdings" pitchFamily="2" charset="2"/>
              </a:rPr>
              <a:t>2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mtClean="0"/>
              <a:t>There are other special cases, but we will not explore those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lobal design template">
  <a:themeElements>
    <a:clrScheme name="Global design template 1">
      <a:dk1>
        <a:srgbClr val="000000"/>
      </a:dk1>
      <a:lt1>
        <a:srgbClr val="FFFFCC"/>
      </a:lt1>
      <a:dk2>
        <a:srgbClr val="4D4D4D"/>
      </a:dk2>
      <a:lt2>
        <a:srgbClr val="FFCC00"/>
      </a:lt2>
      <a:accent1>
        <a:srgbClr val="FF9900"/>
      </a:accent1>
      <a:accent2>
        <a:srgbClr val="CC9900"/>
      </a:accent2>
      <a:accent3>
        <a:srgbClr val="B2B2B2"/>
      </a:accent3>
      <a:accent4>
        <a:srgbClr val="DADAAE"/>
      </a:accent4>
      <a:accent5>
        <a:srgbClr val="FFCAAA"/>
      </a:accent5>
      <a:accent6>
        <a:srgbClr val="B98A00"/>
      </a:accent6>
      <a:hlink>
        <a:srgbClr val="898743"/>
      </a:hlink>
      <a:folHlink>
        <a:srgbClr val="666633"/>
      </a:folHlink>
    </a:clrScheme>
    <a:fontScheme name="Global design template">
      <a:majorFont>
        <a:latin typeface="Times New Roman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lobal design template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design template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design templat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design template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design template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design template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design template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design template 8">
        <a:dk1>
          <a:srgbClr val="1B3753"/>
        </a:dk1>
        <a:lt1>
          <a:srgbClr val="FFFFFF"/>
        </a:lt1>
        <a:dk2>
          <a:srgbClr val="009999"/>
        </a:dk2>
        <a:lt2>
          <a:srgbClr val="FFF385"/>
        </a:lt2>
        <a:accent1>
          <a:srgbClr val="9AE6C0"/>
        </a:accent1>
        <a:accent2>
          <a:srgbClr val="0099CC"/>
        </a:accent2>
        <a:accent3>
          <a:srgbClr val="AACACA"/>
        </a:accent3>
        <a:accent4>
          <a:srgbClr val="DADADA"/>
        </a:accent4>
        <a:accent5>
          <a:srgbClr val="CAF0DC"/>
        </a:accent5>
        <a:accent6>
          <a:srgbClr val="008AB9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design template 9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Global design template</Template>
  <TotalTime>590</TotalTime>
  <Words>1058</Words>
  <Application>Microsoft Office PowerPoint</Application>
  <PresentationFormat>On-screen Show (4:3)</PresentationFormat>
  <Paragraphs>151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Global design template</vt:lpstr>
      <vt:lpstr>What is a chemical reaction?</vt:lpstr>
      <vt:lpstr>What don’t we know about chemical reactions?</vt:lpstr>
      <vt:lpstr>Grouping Reactions</vt:lpstr>
      <vt:lpstr>Types of Reactions</vt:lpstr>
      <vt:lpstr>Steps to Writing Reactions</vt:lpstr>
      <vt:lpstr>1. Synthesis reactions</vt:lpstr>
      <vt:lpstr>Predicting Products Practice</vt:lpstr>
      <vt:lpstr>2. Decomposition Reactions</vt:lpstr>
      <vt:lpstr>Decomposition Exceptions</vt:lpstr>
      <vt:lpstr>Practice</vt:lpstr>
      <vt:lpstr>3. Single Replacement Reactions</vt:lpstr>
      <vt:lpstr>Single Replacement Reactions</vt:lpstr>
      <vt:lpstr>Single Replacement Reactions</vt:lpstr>
      <vt:lpstr>4. Double Replacement Reactions</vt:lpstr>
      <vt:lpstr>Double Replacement Reactions</vt:lpstr>
      <vt:lpstr>Practice</vt:lpstr>
      <vt:lpstr>5. Combustion Reactions</vt:lpstr>
      <vt:lpstr>Combustion Reactions</vt:lpstr>
      <vt:lpstr>Combustion</vt:lpstr>
      <vt:lpstr>Reaction Flow Chart</vt:lpstr>
      <vt:lpstr>How do we know that a chemical reaction has occurred?</vt:lpstr>
      <vt:lpstr>Mixed Practice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EARTH SCIENCE!</dc:title>
  <dc:creator>TANIA TASNEEM</dc:creator>
  <cp:lastModifiedBy>Windows User</cp:lastModifiedBy>
  <cp:revision>37</cp:revision>
  <cp:lastPrinted>1601-01-01T00:00:00Z</cp:lastPrinted>
  <dcterms:created xsi:type="dcterms:W3CDTF">2007-08-22T02:06:03Z</dcterms:created>
  <dcterms:modified xsi:type="dcterms:W3CDTF">2014-02-14T15:56:50Z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TC010690261033</vt:lpwstr>
  </property>
</Properties>
</file>