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52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38EB-081C-4F03-9639-8115D94A9115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B4840-EBE3-44EC-B64F-1448B1B5F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5D-6158-47C2-9B6E-E741404F498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Bradley Fig.1.1</a:t>
            </a:r>
          </a:p>
          <a:p>
            <a:r>
              <a:rPr lang="en-US"/>
              <a:t>Churchill quote</a:t>
            </a:r>
          </a:p>
          <a:p>
            <a:r>
              <a:rPr lang="en-US" b="1" i="1">
                <a:solidFill>
                  <a:srgbClr val="FFFFFF"/>
                </a:solidFill>
                <a:latin typeface=" arial"/>
              </a:rPr>
              <a:t>"The farther backward you can look,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the farther forward you are likely to see."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- Winston Churchill</a:t>
            </a:r>
            <a:r>
              <a:rPr lang="en-US" i="1">
                <a:solidFill>
                  <a:srgbClr val="FFFFFF"/>
                </a:solidFill>
                <a:latin typeface=" arial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2EB37-A665-45A3-8546-1DBA0A6B386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Will show proxydata and model results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DE5C6-92B3-4196-A77D-7B3AD315FE4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Bradley Fig.1.1</a:t>
            </a:r>
          </a:p>
          <a:p>
            <a:r>
              <a:rPr lang="en-US"/>
              <a:t>Churchill quote</a:t>
            </a:r>
          </a:p>
          <a:p>
            <a:r>
              <a:rPr lang="en-US" b="1" i="1">
                <a:solidFill>
                  <a:srgbClr val="FFFFFF"/>
                </a:solidFill>
                <a:latin typeface=" arial"/>
              </a:rPr>
              <a:t>"The farther backward you can look,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the farther forward you are likely to see."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- Winston Churchill</a:t>
            </a:r>
            <a:r>
              <a:rPr lang="en-US" i="1">
                <a:solidFill>
                  <a:srgbClr val="FFFFFF"/>
                </a:solidFill>
                <a:latin typeface=" arial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C2C17-6C00-47C3-9873-C50252B77CA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Bradley Fig.1.1</a:t>
            </a:r>
          </a:p>
          <a:p>
            <a:r>
              <a:rPr lang="en-US"/>
              <a:t>Churchill quote</a:t>
            </a:r>
          </a:p>
          <a:p>
            <a:r>
              <a:rPr lang="en-US" b="1" i="1">
                <a:solidFill>
                  <a:srgbClr val="FFFFFF"/>
                </a:solidFill>
                <a:latin typeface=" arial"/>
              </a:rPr>
              <a:t>"The farther backward you can look,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the farther forward you are likely to see."</a:t>
            </a:r>
            <a:br>
              <a:rPr lang="en-US" b="1" i="1">
                <a:solidFill>
                  <a:srgbClr val="FFFFFF"/>
                </a:solidFill>
                <a:latin typeface=" arial"/>
              </a:rPr>
            </a:br>
            <a:r>
              <a:rPr lang="en-US" b="1" i="1">
                <a:solidFill>
                  <a:srgbClr val="FFFFFF"/>
                </a:solidFill>
                <a:latin typeface=" arial"/>
              </a:rPr>
              <a:t>- Winston Churchill</a:t>
            </a:r>
            <a:r>
              <a:rPr lang="en-US" i="1">
                <a:solidFill>
                  <a:srgbClr val="FFFFFF"/>
                </a:solidFill>
                <a:latin typeface=" arial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1BA9C-5816-4389-BBD3-FC857ECF277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Have data description fly in</a:t>
            </a:r>
          </a:p>
          <a:p>
            <a:r>
              <a:rPr lang="en-US"/>
              <a:t>Impt if want to know shat future changes we might expect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3DFE3-38AB-4BE9-870F-19BBA4C2542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Each has differnet uses and limitations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3B67F-52E5-41F0-9363-BFF2E51D223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Extend back about 440,000 years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384A5-573A-4A24-9F30-38EC1963694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Limted to usually last 500-1000 years except for ice cores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E164B-8469-42C3-A823-B7E44E10F3C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Spruce today is mainly found in cold climates of NE Canda; during glacial periods has been found as far south as penn and Ohio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2969A-A475-417F-8FC9-EF1D6438F7DC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r>
              <a:rPr lang="en-US"/>
              <a:t>Will show proxydata and model results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9C55-4C31-4F75-BD8C-C617B3B80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ECE8-DB79-4978-9988-5E4CF9EB0C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9B01B-64E1-4A26-B5B2-0DC92AD26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3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DC8B-5F4B-4C65-9F4C-D0DBAEDAA4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9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C3DF-C9FE-461A-900B-AE3D4E827C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AF55-7867-466F-830D-752D45BABE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2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84D60-BDA6-4DF7-8F78-A45EBA39D1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3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BDAD-30AA-473F-BF74-0C9B98A054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8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CB905-AE14-4354-8504-5883A45B71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D7C8-E403-4C97-A9FF-7F8E67EFE9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4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5B2AE-4349-4D25-A7FD-E1D74D083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9C55-4C31-4F75-BD8C-C617B3B80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ECE8-DB79-4978-9988-5E4CF9EB0C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0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9B01B-64E1-4A26-B5B2-0DC92AD26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1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DC8B-5F4B-4C65-9F4C-D0DBAEDAA4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6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C3DF-C9FE-461A-900B-AE3D4E827C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9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AF55-7867-466F-830D-752D45BABE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57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84D60-BDA6-4DF7-8F78-A45EBA39D1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BDAD-30AA-473F-BF74-0C9B98A054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7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CB905-AE14-4354-8504-5883A45B71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39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D7C8-E403-4C97-A9FF-7F8E67EFE9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3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5B2AE-4349-4D25-A7FD-E1D74D083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E6886B8-CB84-44B9-AAC1-776F5DA3609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7FEE56-C430-4A01-AF7D-6DF95EC691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E8576-F28F-4226-8632-994C968240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0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E8576-F28F-4226-8632-994C968240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Past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0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Documents\POWERpoint\temperature_earthhi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762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55563"/>
            <a:ext cx="768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00"/>
                </a:solidFill>
              </a:rPr>
              <a:t>Temperatures over last 570 million years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895600" y="2209800"/>
            <a:ext cx="3810000" cy="393700"/>
            <a:chOff x="1824" y="1392"/>
            <a:chExt cx="2400" cy="248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2016" y="1392"/>
              <a:ext cx="2208" cy="2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00"/>
                  </a:solidFill>
                </a:rPr>
                <a:t> </a:t>
              </a:r>
              <a:r>
                <a:rPr lang="en-US" sz="2400">
                  <a:solidFill>
                    <a:srgbClr val="FF0000"/>
                  </a:solidFill>
                </a:rPr>
                <a:t>Warm period of dinosaurs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1824" y="1488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971800" y="3657600"/>
            <a:ext cx="5486400" cy="685800"/>
            <a:chOff x="1872" y="2304"/>
            <a:chExt cx="3456" cy="432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064" y="2304"/>
              <a:ext cx="3264" cy="4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Extensive glaciation of supercontinent of Pangea</a:t>
              </a: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>
              <a:off x="1872" y="249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38600" y="4495800"/>
            <a:ext cx="4800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Indications that Earth was much warmer and much colder than present</a:t>
            </a:r>
          </a:p>
        </p:txBody>
      </p:sp>
    </p:spTree>
    <p:extLst>
      <p:ext uri="{BB962C8B-B14F-4D97-AF65-F5344CB8AC3E}">
        <p14:creationId xmlns:p14="http://schemas.microsoft.com/office/powerpoint/2010/main" val="24819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Desktop\Documents\POWERpoint\temperature_earthhi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762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55563"/>
            <a:ext cx="768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00"/>
                </a:solidFill>
              </a:rPr>
              <a:t>Temperatures over last 570 million years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00400" y="2209800"/>
            <a:ext cx="3505200" cy="393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Warm period of dinosaurs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2895600" y="2365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76600" y="3657600"/>
            <a:ext cx="5181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Extensive glaciation of supercontinent of Pangea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971800" y="39528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65525" y="4953000"/>
            <a:ext cx="5273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FFFF"/>
                </a:solidFill>
                <a:latin typeface=" arial"/>
              </a:rPr>
              <a:t>"The farther backward you can look,</a:t>
            </a:r>
            <a:br>
              <a:rPr lang="en-US" sz="2400" b="1" i="1">
                <a:solidFill>
                  <a:srgbClr val="FFFFFF"/>
                </a:solidFill>
                <a:latin typeface=" arial"/>
              </a:rPr>
            </a:br>
            <a:r>
              <a:rPr lang="en-US" sz="2400" b="1" i="1">
                <a:solidFill>
                  <a:srgbClr val="FFFFFF"/>
                </a:solidFill>
                <a:latin typeface=" arial"/>
              </a:rPr>
              <a:t>the farther forward you are likely to see."</a:t>
            </a:r>
            <a:br>
              <a:rPr lang="en-US" sz="2400" b="1" i="1">
                <a:solidFill>
                  <a:srgbClr val="FFFFFF"/>
                </a:solidFill>
                <a:latin typeface=" arial"/>
              </a:rPr>
            </a:br>
            <a:r>
              <a:rPr lang="en-US" sz="2400" b="1" i="1">
                <a:solidFill>
                  <a:srgbClr val="FFFFFF"/>
                </a:solidFill>
                <a:latin typeface=" arial"/>
              </a:rPr>
              <a:t>- 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13808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3813" y="606425"/>
            <a:ext cx="670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Tools for studying past climates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57400" y="1828800"/>
            <a:ext cx="605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Data:  Natural recorders of climate or proxy data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3276600"/>
            <a:ext cx="61277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Climate models</a:t>
            </a:r>
            <a:r>
              <a:rPr lang="en-US" sz="3200" baseline="30000">
                <a:solidFill>
                  <a:srgbClr val="FFFF00"/>
                </a:solidFill>
              </a:rPr>
              <a:t>*</a:t>
            </a:r>
            <a:r>
              <a:rPr lang="en-US" sz="3200">
                <a:solidFill>
                  <a:srgbClr val="FFFF00"/>
                </a:solidFill>
              </a:rPr>
              <a:t>:  Understand relationships between external forcings and climate system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30000">
                <a:solidFill>
                  <a:srgbClr val="FFFF00"/>
                </a:solidFill>
              </a:rPr>
              <a:t>*</a:t>
            </a:r>
            <a:r>
              <a:rPr lang="en-US" sz="2400">
                <a:solidFill>
                  <a:srgbClr val="FFFF00"/>
                </a:solidFill>
              </a:rPr>
              <a:t> NCAR Climate System Model or CSM</a:t>
            </a:r>
          </a:p>
        </p:txBody>
      </p:sp>
    </p:spTree>
    <p:extLst>
      <p:ext uri="{BB962C8B-B14F-4D97-AF65-F5344CB8AC3E}">
        <p14:creationId xmlns:p14="http://schemas.microsoft.com/office/powerpoint/2010/main" val="136664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istrator\Desktop\Documents\POWERpoint\ruddiman\CH03\figure 0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/>
          <a:stretch>
            <a:fillRect/>
          </a:stretch>
        </p:blipFill>
        <p:spPr bwMode="auto">
          <a:xfrm>
            <a:off x="457200" y="1219200"/>
            <a:ext cx="44561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81200" y="136525"/>
            <a:ext cx="5476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Proxy Records of Climate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029200" y="2667000"/>
            <a:ext cx="4114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Uses of proxy records of climate depend on both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 time span of record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 resolution of record</a:t>
            </a:r>
          </a:p>
        </p:txBody>
      </p:sp>
    </p:spTree>
    <p:extLst>
      <p:ext uri="{BB962C8B-B14F-4D97-AF65-F5344CB8AC3E}">
        <p14:creationId xmlns:p14="http://schemas.microsoft.com/office/powerpoint/2010/main" val="239175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tor\Desktop\Documents\POWERpoint\ruddiman\CH03\figure 03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/>
          <a:stretch>
            <a:fillRect/>
          </a:stretch>
        </p:blipFill>
        <p:spPr bwMode="auto">
          <a:xfrm>
            <a:off x="457200" y="1219200"/>
            <a:ext cx="44561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81200" y="136525"/>
            <a:ext cx="5476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Proxy Records of Climate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11480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Proxies that record annual growth patterns can indicate year to year variations in climate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-tree rings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-ice cores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-deep lake sediments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  -coral reefs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29200" y="5168900"/>
            <a:ext cx="4114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Limited to last 500-1000 years except ice cores</a:t>
            </a:r>
          </a:p>
        </p:txBody>
      </p:sp>
    </p:spTree>
    <p:extLst>
      <p:ext uri="{BB962C8B-B14F-4D97-AF65-F5344CB8AC3E}">
        <p14:creationId xmlns:p14="http://schemas.microsoft.com/office/powerpoint/2010/main" val="13399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Desktop\Documents\POWERpoint\ruddiman\CH03\figure 03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5188"/>
            <a:ext cx="6934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WINDOWS\Desktop\Power Point Presentations\Pages Slides\More Pages\lb_pag1_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4347" r="56723" b="50000"/>
          <a:stretch>
            <a:fillRect/>
          </a:stretch>
        </p:blipFill>
        <p:spPr bwMode="auto">
          <a:xfrm>
            <a:off x="6629400" y="381000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325" y="5943600"/>
            <a:ext cx="908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Variations of tree ring width and density act a recorders of year to year changes in temperature and rainfall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325" y="4343400"/>
            <a:ext cx="90836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Lighter, thicker wood tissue formed by rapid growth in spring and much thinner, darker layers marking cessation of growth in autumn and winter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82913" y="60325"/>
            <a:ext cx="2427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Tree Rings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325" y="5410200"/>
            <a:ext cx="9083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Limited to land areas outside of tropics</a:t>
            </a:r>
          </a:p>
        </p:txBody>
      </p:sp>
    </p:spTree>
    <p:extLst>
      <p:ext uri="{BB962C8B-B14F-4D97-AF65-F5344CB8AC3E}">
        <p14:creationId xmlns:p14="http://schemas.microsoft.com/office/powerpoint/2010/main" val="13658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WINDOWS\Desktop\Power Point Presentations\Pages Slides\More Pages\lb_pag1_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14914" r="16609" b="32274"/>
          <a:stretch>
            <a:fillRect/>
          </a:stretch>
        </p:blipFill>
        <p:spPr bwMode="auto">
          <a:xfrm>
            <a:off x="685800" y="1524000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33600" y="212725"/>
            <a:ext cx="506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Varved Lake Sediments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08525" y="1295400"/>
            <a:ext cx="42068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Complement tree ring records 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FFFF00"/>
              </a:solidFill>
            </a:endParaRP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 Occur in deeper parts of lakes that do not support bottom-dwelling organisms that would obliterate annual layers with their activity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FFFF00"/>
              </a:solidFill>
            </a:endParaRP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Layers usually result from seasonal alternation between light, mineral-rich debris and dark, organic rich material brought in by runoff – act as proxy of precipitation amount</a:t>
            </a:r>
          </a:p>
        </p:txBody>
      </p:sp>
    </p:spTree>
    <p:extLst>
      <p:ext uri="{BB962C8B-B14F-4D97-AF65-F5344CB8AC3E}">
        <p14:creationId xmlns:p14="http://schemas.microsoft.com/office/powerpoint/2010/main" val="292852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325" y="5430838"/>
            <a:ext cx="90836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Measurements of oxygen-18 isotope concentration records sea surface temperature and salinity (precipitation and runoff) variations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325" y="4343400"/>
            <a:ext cx="90836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Texture of calcite (CaCO</a:t>
            </a:r>
            <a:r>
              <a:rPr lang="en-US" sz="2400" baseline="-25000">
                <a:solidFill>
                  <a:srgbClr val="FFFF00"/>
                </a:solidFill>
              </a:rPr>
              <a:t>3</a:t>
            </a:r>
            <a:r>
              <a:rPr lang="en-US" sz="2400">
                <a:solidFill>
                  <a:srgbClr val="FFFF00"/>
                </a:solidFill>
              </a:rPr>
              <a:t>) incorporated in skeletons varies lighter parts during periods of rapid growth in summer and darker layers during winter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41700" y="60325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Corals</a:t>
            </a:r>
          </a:p>
        </p:txBody>
      </p:sp>
      <p:pic>
        <p:nvPicPr>
          <p:cNvPr id="28677" name="Picture 5" descr="C:\Documents and Settings\Administrator\Desktop\Documents\POWERpoint\coral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8997"/>
          <a:stretch>
            <a:fillRect/>
          </a:stretch>
        </p:blipFill>
        <p:spPr bwMode="auto">
          <a:xfrm>
            <a:off x="6376988" y="228600"/>
            <a:ext cx="276701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Documents and Settings\Administrator\Desktop\Documents\POWERpoint\ruddiman\CH03\figure 03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1388"/>
            <a:ext cx="6934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325" y="6324600"/>
            <a:ext cx="9083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Limited to tropical oceans</a:t>
            </a:r>
          </a:p>
        </p:txBody>
      </p:sp>
    </p:spTree>
    <p:extLst>
      <p:ext uri="{BB962C8B-B14F-4D97-AF65-F5344CB8AC3E}">
        <p14:creationId xmlns:p14="http://schemas.microsoft.com/office/powerpoint/2010/main" val="30740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325" y="5638800"/>
            <a:ext cx="908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Measurements provide information on temperature, snowfall, atmospheric composition (gases, dust, volcanic aerosols), sunspots, …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325" y="5029200"/>
            <a:ext cx="9083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Darker and lighter layers are more or less dust blown in seasonally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00400" y="60325"/>
            <a:ext cx="2117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Ice Cores</a:t>
            </a:r>
          </a:p>
        </p:txBody>
      </p:sp>
      <p:pic>
        <p:nvPicPr>
          <p:cNvPr id="29701" name="Picture 5" descr="C:\Documents and Settings\Administrator\Desktop\Documents\POWERpoint\ruddiman\CH03\figure 03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1388"/>
            <a:ext cx="6934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WINDOWS\Desktop\Power Point Presentations\Pages Slides\More Pages\lb_pag1_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10760" r="9378" b="26247"/>
          <a:stretch>
            <a:fillRect/>
          </a:stretch>
        </p:blipFill>
        <p:spPr bwMode="auto">
          <a:xfrm>
            <a:off x="5695950" y="304800"/>
            <a:ext cx="3143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325" y="4446588"/>
            <a:ext cx="90836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Limited to polar latitudes and mountain glaciers</a:t>
            </a:r>
          </a:p>
        </p:txBody>
      </p:sp>
    </p:spTree>
    <p:extLst>
      <p:ext uri="{BB962C8B-B14F-4D97-AF65-F5344CB8AC3E}">
        <p14:creationId xmlns:p14="http://schemas.microsoft.com/office/powerpoint/2010/main" val="13870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tor\Desktop\Documents\POWERpoint\ruddiman\CH03\figure 03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/>
          <a:stretch>
            <a:fillRect/>
          </a:stretch>
        </p:blipFill>
        <p:spPr bwMode="auto">
          <a:xfrm>
            <a:off x="457200" y="1219200"/>
            <a:ext cx="44561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136525"/>
            <a:ext cx="5476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Proxy Records of Climate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29200" y="2047875"/>
            <a:ext cx="4114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Proxies for more ancient climates are found in sediments or inferred from fossils and land forms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29200" y="4114800"/>
            <a:ext cx="41148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Can generally only resolve changes that occur over 50 years or greater</a:t>
            </a:r>
          </a:p>
        </p:txBody>
      </p:sp>
    </p:spTree>
    <p:extLst>
      <p:ext uri="{BB962C8B-B14F-4D97-AF65-F5344CB8AC3E}">
        <p14:creationId xmlns:p14="http://schemas.microsoft.com/office/powerpoint/2010/main" val="424517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of Earth-atmosphere system to changes in boundary conditions</a:t>
            </a:r>
          </a:p>
          <a:p>
            <a:r>
              <a:rPr lang="en-US" dirty="0" smtClean="0"/>
              <a:t>What external factors might drive changes in climate?</a:t>
            </a:r>
          </a:p>
          <a:p>
            <a:pPr lvl="1"/>
            <a:r>
              <a:rPr lang="en-US" dirty="0" smtClean="0"/>
              <a:t>Intensity of sunlight</a:t>
            </a:r>
          </a:p>
          <a:p>
            <a:pPr lvl="1"/>
            <a:r>
              <a:rPr lang="en-US" dirty="0" smtClean="0"/>
              <a:t>Arrangement of continents and oceans</a:t>
            </a:r>
          </a:p>
          <a:p>
            <a:pPr lvl="1"/>
            <a:r>
              <a:rPr lang="en-US" dirty="0" smtClean="0"/>
              <a:t>Composition of atmosphere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5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istrator\Desktop\Documents\POWERpoint\ruddiman\CH03\figure 03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2963"/>
            <a:ext cx="693737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Documents and Settings\Administrator\Desktop\Documents\POWERpoint\ruddiman\CH03\figure 03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66700"/>
            <a:ext cx="3051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00400" y="60325"/>
            <a:ext cx="1482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Pollen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325" y="4973638"/>
            <a:ext cx="90836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Changes in relative abundances of distinctive types of pollen allow inference on vegetation occurring in a region and thus climate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325" y="4495800"/>
            <a:ext cx="9083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Deposited in lake and ocean sediments and in ice cores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0325" y="5811838"/>
            <a:ext cx="90836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Limited to past several million years when modern vegetation still present</a:t>
            </a:r>
          </a:p>
        </p:txBody>
      </p:sp>
    </p:spTree>
    <p:extLst>
      <p:ext uri="{BB962C8B-B14F-4D97-AF65-F5344CB8AC3E}">
        <p14:creationId xmlns:p14="http://schemas.microsoft.com/office/powerpoint/2010/main" val="41160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istrator\Desktop\Documents\POWERpoint\ruddiman\CH03\figure 03-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>
            <a:fillRect/>
          </a:stretch>
        </p:blipFill>
        <p:spPr bwMode="auto">
          <a:xfrm>
            <a:off x="228600" y="885825"/>
            <a:ext cx="6937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Documents and Settings\Administrator\Desktop\Documents\POWERpoint\ruddiman\CH03\figure 03-0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8920" r="21429" b="7567"/>
          <a:stretch>
            <a:fillRect/>
          </a:stretch>
        </p:blipFill>
        <p:spPr bwMode="auto">
          <a:xfrm>
            <a:off x="5257800" y="1878013"/>
            <a:ext cx="3810000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27288" y="60325"/>
            <a:ext cx="3897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Marine Sediments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22325" y="4364038"/>
            <a:ext cx="50450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Long cores drilled by specially equipped ships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0325" y="5430838"/>
            <a:ext cx="90836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Dating only accurate to about 40,000 years ago and can resolve climate changes that occur on century scale or longer</a:t>
            </a:r>
          </a:p>
        </p:txBody>
      </p:sp>
    </p:spTree>
    <p:extLst>
      <p:ext uri="{BB962C8B-B14F-4D97-AF65-F5344CB8AC3E}">
        <p14:creationId xmlns:p14="http://schemas.microsoft.com/office/powerpoint/2010/main" val="1759386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or\Desktop\Documents\POWERpoint\ruddiman\CH03\figure 03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2213"/>
            <a:ext cx="4114800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H:\ottobli\ppt scan images\s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4"/>
          <a:stretch>
            <a:fillRect/>
          </a:stretch>
        </p:blipFill>
        <p:spPr bwMode="auto">
          <a:xfrm>
            <a:off x="381000" y="914400"/>
            <a:ext cx="5365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357688"/>
            <a:ext cx="40386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Granular debris from land can indicate icebergs breaking off of continental ice sheets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43600" y="1227138"/>
            <a:ext cx="32004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Isotopes in shells of microfossils can reveal temperature, salinity, and ice volume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427288" y="60325"/>
            <a:ext cx="3897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Marine Sediments</a:t>
            </a:r>
          </a:p>
        </p:txBody>
      </p:sp>
    </p:spTree>
    <p:extLst>
      <p:ext uri="{BB962C8B-B14F-4D97-AF65-F5344CB8AC3E}">
        <p14:creationId xmlns:p14="http://schemas.microsoft.com/office/powerpoint/2010/main" val="20025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0" y="60325"/>
            <a:ext cx="4816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Fossils and Landforms</a:t>
            </a:r>
          </a:p>
        </p:txBody>
      </p:sp>
      <p:pic>
        <p:nvPicPr>
          <p:cNvPr id="37891" name="Picture 3" descr="C:\Documents and Settings\Administrator\Desktop\Documents\POWERpoint\ruddiman\CH03\figure 03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6352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00400" y="1066800"/>
            <a:ext cx="4419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Climate can be inferred from distinctive vegetation type 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590800" y="2438400"/>
            <a:ext cx="6781800" cy="4191000"/>
            <a:chOff x="1632" y="1536"/>
            <a:chExt cx="4272" cy="2640"/>
          </a:xfrm>
        </p:grpSpPr>
        <p:pic>
          <p:nvPicPr>
            <p:cNvPr id="37894" name="Picture 6" descr="H:\ottobli\ppt scan images\pla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536"/>
              <a:ext cx="2018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3840" y="3400"/>
              <a:ext cx="206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>
                  <a:solidFill>
                    <a:srgbClr val="FFFF00"/>
                  </a:solidFill>
                </a:rPr>
                <a:t> </a:t>
              </a:r>
              <a:r>
                <a:rPr lang="en-US" sz="2800">
                  <a:solidFill>
                    <a:srgbClr val="FFFF00"/>
                  </a:solidFill>
                </a:rPr>
                <a:t>Climate can be inferred from leaf size and shape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4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0" y="60325"/>
            <a:ext cx="4816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Fossils and Landforms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590800" y="2438400"/>
            <a:ext cx="6781800" cy="4191000"/>
            <a:chOff x="1632" y="1536"/>
            <a:chExt cx="4272" cy="2640"/>
          </a:xfrm>
        </p:grpSpPr>
        <p:pic>
          <p:nvPicPr>
            <p:cNvPr id="38916" name="Picture 4" descr="H:\ottobli\ppt scan images\plant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536"/>
              <a:ext cx="2018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3840" y="3400"/>
              <a:ext cx="206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>
                  <a:solidFill>
                    <a:srgbClr val="FFFF00"/>
                  </a:solidFill>
                </a:rPr>
                <a:t> </a:t>
              </a:r>
              <a:r>
                <a:rPr lang="en-US" sz="2800">
                  <a:solidFill>
                    <a:srgbClr val="FFFF00"/>
                  </a:solidFill>
                </a:rPr>
                <a:t>Climate can be inferred from leaf size and shape</a:t>
              </a:r>
            </a:p>
          </p:txBody>
        </p:sp>
      </p:grp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3810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Climate can be inferred from distinctive land forms</a:t>
            </a:r>
          </a:p>
        </p:txBody>
      </p:sp>
      <p:pic>
        <p:nvPicPr>
          <p:cNvPr id="38919" name="Picture 7" descr="C:\Documents and Settings\Administrator\Desktop\Images\Images for extras ppt\stokful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/>
          <a:stretch>
            <a:fillRect/>
          </a:stretch>
        </p:blipFill>
        <p:spPr bwMode="auto">
          <a:xfrm>
            <a:off x="5105400" y="914400"/>
            <a:ext cx="3505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1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or\Desktop\Documents\POWERpoint\climatevari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52400" y="990600"/>
            <a:ext cx="43815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60325"/>
            <a:ext cx="702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Climate Variation and Variability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24400" y="5105400"/>
            <a:ext cx="4800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Changes in amplitude or frequency of climate oscillations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4419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Proxy data and climate models (CSM) together can be used to understand how and why climate changed in past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724400" y="3416300"/>
            <a:ext cx="441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Three examples that are relevant to future</a:t>
            </a:r>
          </a:p>
        </p:txBody>
      </p:sp>
    </p:spTree>
    <p:extLst>
      <p:ext uri="{BB962C8B-B14F-4D97-AF65-F5344CB8AC3E}">
        <p14:creationId xmlns:p14="http://schemas.microsoft.com/office/powerpoint/2010/main" val="35233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istrator\Desktop\Documents\POWERpoint\climatevari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52400" y="990600"/>
            <a:ext cx="43815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60325"/>
            <a:ext cx="7027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</a:rPr>
              <a:t>Climate Variation and Variability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724400" y="5105400"/>
            <a:ext cx="4800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ENSO over the last 11,000 years</a:t>
            </a:r>
          </a:p>
        </p:txBody>
      </p:sp>
    </p:spTree>
    <p:extLst>
      <p:ext uri="{BB962C8B-B14F-4D97-AF65-F5344CB8AC3E}">
        <p14:creationId xmlns:p14="http://schemas.microsoft.com/office/powerpoint/2010/main" val="73825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Aguado.Weather</a:t>
            </a:r>
            <a:r>
              <a:rPr lang="en-US" dirty="0" smtClean="0"/>
              <a:t> &amp; Climate. 2001. </a:t>
            </a:r>
            <a:r>
              <a:rPr lang="en-US" dirty="0" err="1" smtClean="0"/>
              <a:t>pgs</a:t>
            </a:r>
            <a:r>
              <a:rPr lang="en-US" dirty="0" smtClean="0"/>
              <a:t> 435-445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www.ucar.edu/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educ_outreach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/.../paleo</a:t>
            </a:r>
            <a:r>
              <a:rPr lang="en-US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climates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_073002.</a:t>
            </a:r>
            <a:r>
              <a:rPr lang="en-US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8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Time Scales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climate warming?</a:t>
            </a:r>
          </a:p>
          <a:p>
            <a:r>
              <a:rPr lang="en-US" dirty="0" smtClean="0"/>
              <a:t>What does this answer depend on?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Is the Climate Warming?</a:t>
            </a:r>
            <a:endParaRPr lang="en-US" dirty="0"/>
          </a:p>
        </p:txBody>
      </p:sp>
      <p:sp>
        <p:nvSpPr>
          <p:cNvPr id="4" name="AutoShape 2" descr="https://mail-attachment.googleusercontent.com/attachment/u/0/?ui=2&amp;ik=97f02ff696&amp;view=att&amp;th=141e2e5600ef638a&amp;attid=0.1&amp;disp=inline&amp;safe=1&amp;zw&amp;saduie=AG9B_P-n4qqBWHSkQxkRtI9D2syh&amp;sadet=1382491966926&amp;sads=b5Qp34PZtluGLPOtVc-kliUI74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-attachment.googleusercontent.com/attachment/u/0/?ui=2&amp;ik=97f02ff696&amp;view=att&amp;th=141e2e5600ef638a&amp;attid=0.1&amp;disp=inline&amp;safe=1&amp;zw&amp;saduie=AG9B_P-n4qqBWHSkQxkRtI9D2syh&amp;sadet=1382491966926&amp;sads=b5Qp34PZtluGLPOtVc-kliUI74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905000"/>
            <a:ext cx="8836025" cy="647700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05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geologic time scale as a calendar </a:t>
            </a:r>
          </a:p>
          <a:p>
            <a:r>
              <a:rPr lang="en-US" dirty="0" smtClean="0"/>
              <a:t>Identify points in time</a:t>
            </a:r>
          </a:p>
          <a:p>
            <a:r>
              <a:rPr lang="en-US" dirty="0" smtClean="0"/>
              <a:t>Not particular climates or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Intervals and Ice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planet has been warmer than it is today</a:t>
            </a:r>
          </a:p>
          <a:p>
            <a:r>
              <a:rPr lang="en-US" dirty="0" smtClean="0"/>
              <a:t>Earth has been free of permanent ice for most of its life</a:t>
            </a:r>
          </a:p>
          <a:p>
            <a:r>
              <a:rPr lang="en-US" dirty="0" smtClean="0"/>
              <a:t>Warm times persists for hundreds of millions of years to billions of years</a:t>
            </a:r>
          </a:p>
          <a:p>
            <a:r>
              <a:rPr lang="en-US" dirty="0" smtClean="0"/>
              <a:t>Ice ages last on the order of tens of millions to perhaps a hundred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dates to 2.3 billion years ago</a:t>
            </a:r>
          </a:p>
          <a:p>
            <a:r>
              <a:rPr lang="en-US" dirty="0" smtClean="0"/>
              <a:t>900 to 600 million years ago</a:t>
            </a:r>
          </a:p>
          <a:p>
            <a:r>
              <a:rPr lang="en-US" dirty="0" smtClean="0"/>
              <a:t>Others 440 MYA and 300 MYA</a:t>
            </a:r>
          </a:p>
          <a:p>
            <a:r>
              <a:rPr lang="en-US" dirty="0" smtClean="0"/>
              <a:t>Most recent 55 MYA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69040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00"/>
                </a:solidFill>
              </a:rPr>
              <a:t> What is Paleoclimatology?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50925" y="3048000"/>
            <a:ext cx="73310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>
                <a:solidFill>
                  <a:srgbClr val="FFFF00"/>
                </a:solidFill>
              </a:rPr>
              <a:t>  </a:t>
            </a:r>
            <a:r>
              <a:rPr lang="en-US" sz="4000">
                <a:solidFill>
                  <a:srgbClr val="FFFF00"/>
                </a:solidFill>
              </a:rPr>
              <a:t>Paleoclimatology is the study of climate prior to the period of instrumental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4305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Desktop\Documents\POWERpoint\temperature_earthhi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762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55563"/>
            <a:ext cx="768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00"/>
                </a:solidFill>
              </a:rPr>
              <a:t>Temperatures over last 570 million years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2400" y="1676400"/>
            <a:ext cx="48006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Earth is ~4.6 billion years old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38600" y="2743200"/>
            <a:ext cx="4800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Further back one goes in Earth history, the more uncertain are our estimates of temperature</a:t>
            </a:r>
          </a:p>
        </p:txBody>
      </p:sp>
    </p:spTree>
    <p:extLst>
      <p:ext uri="{BB962C8B-B14F-4D97-AF65-F5344CB8AC3E}">
        <p14:creationId xmlns:p14="http://schemas.microsoft.com/office/powerpoint/2010/main" val="4114237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945</Words>
  <Application>Microsoft Office PowerPoint</Application>
  <PresentationFormat>On-screen Show (4:3)</PresentationFormat>
  <Paragraphs>129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Austin</vt:lpstr>
      <vt:lpstr>Default Design</vt:lpstr>
      <vt:lpstr>1_Default Design</vt:lpstr>
      <vt:lpstr>Climate Changes</vt:lpstr>
      <vt:lpstr>Defining Climate Change</vt:lpstr>
      <vt:lpstr>The Time Scales of Climate Change</vt:lpstr>
      <vt:lpstr>Is the Climate Warming?</vt:lpstr>
      <vt:lpstr>Past Climates</vt:lpstr>
      <vt:lpstr>Warm Intervals and Ice Ages</vt:lpstr>
      <vt:lpstr>Ice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Changes</dc:title>
  <dc:creator>aisd</dc:creator>
  <cp:lastModifiedBy>aisd</cp:lastModifiedBy>
  <cp:revision>7</cp:revision>
  <dcterms:created xsi:type="dcterms:W3CDTF">2013-10-23T01:09:22Z</dcterms:created>
  <dcterms:modified xsi:type="dcterms:W3CDTF">2013-10-23T02:07:53Z</dcterms:modified>
</cp:coreProperties>
</file>