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674" r:id="rId2"/>
  </p:sldMasterIdLst>
  <p:handoutMasterIdLst>
    <p:handoutMasterId r:id="rId43"/>
  </p:handoutMasterIdLst>
  <p:sldIdLst>
    <p:sldId id="260" r:id="rId3"/>
    <p:sldId id="302" r:id="rId4"/>
    <p:sldId id="300" r:id="rId5"/>
    <p:sldId id="303" r:id="rId6"/>
    <p:sldId id="309" r:id="rId7"/>
    <p:sldId id="301" r:id="rId8"/>
    <p:sldId id="304" r:id="rId9"/>
    <p:sldId id="305" r:id="rId10"/>
    <p:sldId id="306" r:id="rId11"/>
    <p:sldId id="307" r:id="rId12"/>
    <p:sldId id="310" r:id="rId13"/>
    <p:sldId id="308" r:id="rId14"/>
    <p:sldId id="256" r:id="rId15"/>
    <p:sldId id="298" r:id="rId16"/>
    <p:sldId id="257" r:id="rId17"/>
    <p:sldId id="258" r:id="rId18"/>
    <p:sldId id="264" r:id="rId19"/>
    <p:sldId id="280" r:id="rId20"/>
    <p:sldId id="266" r:id="rId21"/>
    <p:sldId id="299" r:id="rId22"/>
    <p:sldId id="279" r:id="rId23"/>
    <p:sldId id="263" r:id="rId24"/>
    <p:sldId id="281" r:id="rId25"/>
    <p:sldId id="282" r:id="rId26"/>
    <p:sldId id="283" r:id="rId27"/>
    <p:sldId id="284" r:id="rId28"/>
    <p:sldId id="286" r:id="rId29"/>
    <p:sldId id="285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65" r:id="rId41"/>
    <p:sldId id="277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55" autoAdjust="0"/>
  </p:normalViewPr>
  <p:slideViewPr>
    <p:cSldViewPr>
      <p:cViewPr varScale="1">
        <p:scale>
          <a:sx n="49" d="100"/>
          <a:sy n="49" d="100"/>
        </p:scale>
        <p:origin x="61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07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7827" name="Rectangle 3075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7828" name="Rectangle 3076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7829" name="Rectangle 3077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E5CE71-241D-4F2F-A173-0B2DB951AE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2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09EF31C-094A-49E3-83B2-43B269494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42AC-8B77-479C-97E3-B27C81CB2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40B5-3E72-4697-AD9A-6D6FB336F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3B70-E6DB-433F-BCED-57664C2A3B5B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8/22/2015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0C27-1EF3-4C3D-96CE-65899BBB816D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72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3B70-E6DB-433F-BCED-57664C2A3B5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0C27-1EF3-4C3D-96CE-65899BBB816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15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3B70-E6DB-433F-BCED-57664C2A3B5B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8/22/2015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0C27-1EF3-4C3D-96CE-65899BBB816D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68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3B70-E6DB-433F-BCED-57664C2A3B5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0C27-1EF3-4C3D-96CE-65899BBB816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6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3B70-E6DB-433F-BCED-57664C2A3B5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0C27-1EF3-4C3D-96CE-65899BBB816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27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3B70-E6DB-433F-BCED-57664C2A3B5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0C27-1EF3-4C3D-96CE-65899BBB816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1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3B70-E6DB-433F-BCED-57664C2A3B5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0C27-1EF3-4C3D-96CE-65899BBB816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01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3B70-E6DB-433F-BCED-57664C2A3B5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0C27-1EF3-4C3D-96CE-65899BBB816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6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C72A-9090-4A85-82AD-956DFF5C6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3B70-E6DB-433F-BCED-57664C2A3B5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680C27-1EF3-4C3D-96CE-65899BBB816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808420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3B70-E6DB-433F-BCED-57664C2A3B5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0C27-1EF3-4C3D-96CE-65899BBB816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131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3B70-E6DB-433F-BCED-57664C2A3B5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0C27-1EF3-4C3D-96CE-65899BBB816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6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7032229-95F1-4D3E-926B-15BBCA82311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89D98C8-B75A-4A51-9798-776C7E171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6B12BFF-F44F-459E-99EC-01BE83416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B842-967D-49A8-92A8-9BEBEA6F8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1D82343-54AC-4238-A9E3-C2A2FF3FE3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3F35F45-BEC8-47F7-8F03-B03E9DAD2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50122B1-798E-42B8-A192-1871E3B75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35BAC33-E167-4D52-AAC6-6AAECB62A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1D83B70-E6DB-433F-BCED-57664C2A3B5B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8/22/2015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680C27-1EF3-4C3D-96CE-65899BBB816D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024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llicast.com/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lleverywhere.com/free_text_polls/2JOXUC5XRKJxow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ttasneem@austinisd.org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7772400" cy="1143000"/>
          </a:xfrm>
        </p:spPr>
        <p:txBody>
          <a:bodyPr/>
          <a:lstStyle/>
          <a:p>
            <a:r>
              <a:rPr lang="en-US" dirty="0"/>
              <a:t>Welcome Back </a:t>
            </a:r>
            <a:r>
              <a:rPr lang="en-US" dirty="0" err="1" smtClean="0"/>
              <a:t>Kidlets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3600" dirty="0" smtClean="0"/>
              <a:t>Please: 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600" dirty="0"/>
              <a:t>P</a:t>
            </a:r>
            <a:r>
              <a:rPr lang="en-US" sz="3600" dirty="0" smtClean="0"/>
              <a:t>ick up the sheets from the front table 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Sit where there is </a:t>
            </a:r>
            <a:r>
              <a:rPr lang="en-US" sz="3600" smtClean="0"/>
              <a:t>a white sheet of paper (I’ll </a:t>
            </a:r>
            <a:r>
              <a:rPr lang="en-US" sz="3600" dirty="0" smtClean="0"/>
              <a:t>be rearranging you after our first activity)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600" dirty="0"/>
              <a:t>R</a:t>
            </a:r>
            <a:r>
              <a:rPr lang="en-US" sz="3600" dirty="0" smtClean="0"/>
              <a:t>ead the half sheet on the table and work individually on this as I take attendance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Hurricanes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group will plot data for one storm from the </a:t>
            </a:r>
            <a:r>
              <a:rPr lang="en-US" dirty="0" smtClean="0"/>
              <a:t>2014 </a:t>
            </a:r>
            <a:r>
              <a:rPr lang="en-US" dirty="0" smtClean="0"/>
              <a:t>season</a:t>
            </a:r>
          </a:p>
          <a:p>
            <a:r>
              <a:rPr lang="en-US" dirty="0" smtClean="0"/>
              <a:t>Answer all questions on the back of your hurricane tracker</a:t>
            </a:r>
          </a:p>
          <a:p>
            <a:r>
              <a:rPr lang="en-US" dirty="0" smtClean="0"/>
              <a:t>Short answer is OK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1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Hurricane Plotting Hints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Note the dates of the storm that you have been assigned. List it under #6. Make sure you leave room for the other storms</a:t>
            </a:r>
          </a:p>
          <a:p>
            <a:r>
              <a:rPr lang="en-US" dirty="0" smtClean="0"/>
              <a:t>Only plot points that correspond to those dates</a:t>
            </a:r>
          </a:p>
          <a:p>
            <a:r>
              <a:rPr lang="en-US" dirty="0" smtClean="0"/>
              <a:t>There are multiple plots for the same date, what do you notice about their locations in terms of longitude and latitude?</a:t>
            </a:r>
          </a:p>
          <a:p>
            <a:r>
              <a:rPr lang="en-US" dirty="0" smtClean="0"/>
              <a:t>If points are too close, only plot one point for that date ESPECIALLY if there was a change in the stage of the storm</a:t>
            </a:r>
          </a:p>
          <a:p>
            <a:r>
              <a:rPr lang="en-US" dirty="0" smtClean="0"/>
              <a:t>If points are “off the map” then don’t plot them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849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Saffir</a:t>
            </a:r>
            <a:r>
              <a:rPr lang="en-US" dirty="0" smtClean="0"/>
              <a:t>-Simpson Scale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734965"/>
              </p:ext>
            </p:extLst>
          </p:nvPr>
        </p:nvGraphicFramePr>
        <p:xfrm>
          <a:off x="26276" y="1447800"/>
          <a:ext cx="8762999" cy="54649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5044"/>
                <a:gridCol w="1400780"/>
                <a:gridCol w="1424916"/>
                <a:gridCol w="1400780"/>
                <a:gridCol w="1400780"/>
                <a:gridCol w="1660699"/>
              </a:tblGrid>
              <a:tr h="1091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Category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Wind Speed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(mph)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Wind Speed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(km/</a:t>
                      </a:r>
                      <a:r>
                        <a:rPr lang="en-US" sz="2400" b="1" dirty="0" err="1">
                          <a:effectLst/>
                        </a:rPr>
                        <a:t>hr</a:t>
                      </a:r>
                      <a:r>
                        <a:rPr lang="en-US" sz="2400" b="1" dirty="0">
                          <a:effectLst/>
                        </a:rPr>
                        <a:t>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Wind Speed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(</a:t>
                      </a:r>
                      <a:r>
                        <a:rPr lang="en-US" sz="2400" b="1" dirty="0" err="1">
                          <a:effectLst/>
                        </a:rPr>
                        <a:t>kt</a:t>
                      </a:r>
                      <a:r>
                        <a:rPr lang="en-US" sz="2400" b="1" dirty="0">
                          <a:effectLst/>
                        </a:rPr>
                        <a:t>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Storm Surge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(ft.)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Stage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6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Less than 39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Less than 62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Less than 33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Tropical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Depression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6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39-73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63-118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34-63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Tropical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Storm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9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74-95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119-153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64-82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3-5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Hurricane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9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96-110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154-177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83-95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6-8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Hurricane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9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111-130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178-209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96-112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9-12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Hurricane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9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131-155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210-249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113-136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13-18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Hurricane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91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More than 155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More than 249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More than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137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More than 18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Hurricane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14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8600"/>
            <a:ext cx="8077200" cy="510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85800"/>
            <a:ext cx="7605712" cy="2362200"/>
          </a:xfrm>
          <a:ln>
            <a:noFill/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okerman" pitchFamily="82" charset="0"/>
              </a:rPr>
              <a:t>WELCOME TO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okerman" pitchFamily="82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okerman" pitchFamily="82" charset="0"/>
              </a:rPr>
              <a:t>MS. TASNEEM’S CLASS!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10000"/>
            <a:ext cx="8062912" cy="17526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Tempus Sans ITC" pitchFamily="82" charset="0"/>
              </a:rPr>
              <a:t>8</a:t>
            </a:r>
            <a:r>
              <a:rPr lang="en-US" sz="2800" baseline="30000" dirty="0">
                <a:solidFill>
                  <a:schemeClr val="bg1"/>
                </a:solidFill>
                <a:latin typeface="Tempus Sans ITC" pitchFamily="82" charset="0"/>
              </a:rPr>
              <a:t>TH</a:t>
            </a:r>
            <a:r>
              <a:rPr lang="en-US" sz="2800" dirty="0">
                <a:solidFill>
                  <a:schemeClr val="bg1"/>
                </a:solidFill>
                <a:latin typeface="Tempus Sans ITC" pitchFamily="82" charset="0"/>
              </a:rPr>
              <a:t> GRADE MAGNET EARTH SCIENCE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Tempus Sans ITC" pitchFamily="82" charset="0"/>
              </a:rPr>
              <a:t>7</a:t>
            </a:r>
            <a:r>
              <a:rPr lang="en-US" sz="2800" baseline="30000" dirty="0">
                <a:solidFill>
                  <a:schemeClr val="bg1"/>
                </a:solidFill>
                <a:latin typeface="Tempus Sans ITC" pitchFamily="82" charset="0"/>
              </a:rPr>
              <a:t>th</a:t>
            </a:r>
            <a:r>
              <a:rPr lang="en-US" sz="2800" dirty="0">
                <a:solidFill>
                  <a:schemeClr val="bg1"/>
                </a:solidFill>
                <a:latin typeface="Tempus Sans ITC" pitchFamily="82" charset="0"/>
              </a:rPr>
              <a:t> &amp; 8</a:t>
            </a:r>
            <a:r>
              <a:rPr lang="en-US" sz="2800" baseline="30000" dirty="0">
                <a:solidFill>
                  <a:schemeClr val="bg1"/>
                </a:solidFill>
                <a:latin typeface="Tempus Sans ITC" pitchFamily="82" charset="0"/>
              </a:rPr>
              <a:t>th</a:t>
            </a:r>
            <a:r>
              <a:rPr lang="en-US" sz="2800" dirty="0">
                <a:solidFill>
                  <a:schemeClr val="bg1"/>
                </a:solidFill>
                <a:latin typeface="Tempus Sans ITC" pitchFamily="82" charset="0"/>
              </a:rPr>
              <a:t> Grade Marine Biology</a:t>
            </a:r>
          </a:p>
          <a:p>
            <a:pPr algn="ctr">
              <a:lnSpc>
                <a:spcPct val="80000"/>
              </a:lnSpc>
            </a:pPr>
            <a:endParaRPr lang="en-US" sz="2800" dirty="0">
              <a:latin typeface="Tempus Sans ITC" pitchFamily="82" charset="0"/>
            </a:endParaRPr>
          </a:p>
          <a:p>
            <a:pPr algn="ctr">
              <a:lnSpc>
                <a:spcPct val="80000"/>
              </a:lnSpc>
            </a:pPr>
            <a:endParaRPr lang="en-US" sz="2800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/>
              </a:rPr>
              <a:t>How does the item represent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this number 443781 and your response (your appropriate response!)</a:t>
            </a:r>
          </a:p>
          <a:p>
            <a:r>
              <a:rPr lang="en-US" dirty="0" smtClean="0"/>
              <a:t>To this number 37607</a:t>
            </a:r>
          </a:p>
          <a:p>
            <a:r>
              <a:rPr lang="en-US" dirty="0" smtClean="0"/>
              <a:t>Who do you send the message to?</a:t>
            </a:r>
          </a:p>
          <a:p>
            <a:r>
              <a:rPr lang="en-US" dirty="0" smtClean="0"/>
              <a:t>Which number has to be associated with your message?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7772400" cy="1143000"/>
          </a:xfrm>
        </p:spPr>
        <p:txBody>
          <a:bodyPr/>
          <a:lstStyle/>
          <a:p>
            <a:r>
              <a:rPr lang="en-US"/>
              <a:t>Ms. Tasneem Facts: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229600" cy="4495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 Pakistani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An only child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risk taker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native El </a:t>
            </a:r>
            <a:r>
              <a:rPr lang="en-US" sz="2800" dirty="0" err="1"/>
              <a:t>Pasoan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 UT </a:t>
            </a:r>
            <a:r>
              <a:rPr lang="en-US" sz="2800" dirty="0" smtClean="0"/>
              <a:t>Graduate…Hook </a:t>
            </a:r>
            <a:r>
              <a:rPr lang="en-US" sz="2800" dirty="0"/>
              <a:t>‘</a:t>
            </a:r>
            <a:r>
              <a:rPr lang="en-US" sz="2800" dirty="0" err="1"/>
              <a:t>em</a:t>
            </a:r>
            <a:r>
              <a:rPr lang="en-US" sz="2800" dirty="0"/>
              <a:t> horns!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traveler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Marley and Austin’s mama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 terrible speller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Sarcastic and funny so laugh at her jokes and don’t get offended!!!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teacher who is obsessed with making brightly colored signs </a:t>
            </a:r>
            <a:r>
              <a:rPr lang="en-US" sz="2800" dirty="0">
                <a:sym typeface="Wingdings" pitchFamily="2" charset="2"/>
              </a:rPr>
              <a:t>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8600"/>
            <a:ext cx="435927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These are my Babies…</a:t>
            </a:r>
            <a:endParaRPr lang="en-US" dirty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Aust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600200"/>
            <a:ext cx="360045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Here she is on her travels…</a:t>
            </a:r>
          </a:p>
        </p:txBody>
      </p:sp>
      <p:pic>
        <p:nvPicPr>
          <p:cNvPr id="79877" name="Picture 5" descr="Stop 12_Granite g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00200"/>
            <a:ext cx="6019800" cy="493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0" y="762000"/>
            <a:ext cx="7772400" cy="1143000"/>
          </a:xfrm>
        </p:spPr>
        <p:txBody>
          <a:bodyPr/>
          <a:lstStyle/>
          <a:p>
            <a:r>
              <a:rPr lang="en-US"/>
              <a:t>Here she is on her travels…</a:t>
            </a:r>
          </a:p>
        </p:txBody>
      </p:sp>
      <p:pic>
        <p:nvPicPr>
          <p:cNvPr id="62468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002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9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2925763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70" name="WordArt 1030"/>
          <p:cNvSpPr>
            <a:spLocks noChangeArrowheads="1" noChangeShapeType="1" noTextEdit="1"/>
          </p:cNvSpPr>
          <p:nvPr/>
        </p:nvSpPr>
        <p:spPr bwMode="auto">
          <a:xfrm>
            <a:off x="3505200" y="5105400"/>
            <a:ext cx="13620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Ireland</a:t>
            </a:r>
          </a:p>
        </p:txBody>
      </p:sp>
      <p:sp>
        <p:nvSpPr>
          <p:cNvPr id="62471" name="WordArt 1031"/>
          <p:cNvSpPr>
            <a:spLocks noChangeArrowheads="1" noChangeShapeType="1" noTextEdit="1"/>
          </p:cNvSpPr>
          <p:nvPr/>
        </p:nvSpPr>
        <p:spPr bwMode="auto">
          <a:xfrm>
            <a:off x="228600" y="4876800"/>
            <a:ext cx="18192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Honduras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Chat With Your Group: </a:t>
            </a:r>
            <a:br>
              <a:rPr lang="en-US" dirty="0" smtClean="0"/>
            </a:br>
            <a:r>
              <a:rPr lang="en-US" dirty="0" smtClean="0"/>
              <a:t>2 minutes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en-US" sz="6600" dirty="0" smtClean="0"/>
              <a:t>What steps are involved in making scientific discoveries?</a:t>
            </a:r>
          </a:p>
          <a:p>
            <a:pPr marL="64008" indent="0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1617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summer…</a:t>
            </a:r>
            <a:endParaRPr lang="en-US" dirty="0"/>
          </a:p>
        </p:txBody>
      </p:sp>
      <p:pic>
        <p:nvPicPr>
          <p:cNvPr id="4" name="Content Placeholder 3" descr="Frederick Stre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3652092" cy="2743200"/>
          </a:xfrm>
        </p:spPr>
      </p:pic>
      <p:pic>
        <p:nvPicPr>
          <p:cNvPr id="5" name="Picture 4" descr="Lun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52400"/>
            <a:ext cx="3956433" cy="2971800"/>
          </a:xfrm>
          <a:prstGeom prst="rect">
            <a:avLst/>
          </a:prstGeom>
        </p:spPr>
      </p:pic>
      <p:pic>
        <p:nvPicPr>
          <p:cNvPr id="6" name="Picture 5" descr="Vancouver Isla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657600"/>
            <a:ext cx="3652092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Risky Business…</a:t>
            </a:r>
          </a:p>
        </p:txBody>
      </p:sp>
      <p:pic>
        <p:nvPicPr>
          <p:cNvPr id="78852" name="Picture 4" descr="30May09Tania 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7010400" cy="4670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Ms. Tasneem’s Expectations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524000"/>
            <a:ext cx="8229600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57400" y="1905000"/>
            <a:ext cx="5091457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Jokerman" pitchFamily="82" charset="0"/>
              </a:rPr>
              <a:t>WORK HARD</a:t>
            </a:r>
          </a:p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Jokerman" pitchFamily="82" charset="0"/>
              </a:rPr>
              <a:t>PLAY HARD</a:t>
            </a:r>
          </a:p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Jokerman" pitchFamily="82" charset="0"/>
              </a:rPr>
              <a:t>&amp; ALWAYS </a:t>
            </a:r>
          </a:p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Jokerman" pitchFamily="82" charset="0"/>
              </a:rPr>
              <a:t>KNOW WHAT </a:t>
            </a:r>
          </a:p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Jokerman" pitchFamily="82" charset="0"/>
              </a:rPr>
              <a:t>TIME IT IS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Jokerman" pitchFamily="8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Directions Quickly</a:t>
            </a:r>
          </a:p>
          <a:p>
            <a:r>
              <a:rPr lang="en-US" dirty="0" smtClean="0"/>
              <a:t>Don’t waste class time</a:t>
            </a:r>
          </a:p>
          <a:p>
            <a:r>
              <a:rPr lang="en-US" dirty="0" smtClean="0"/>
              <a:t>Be quick about getting out your books, paper, and pencils or doing something that I have asked you to do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304800"/>
            <a:ext cx="8153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0800" y="533400"/>
            <a:ext cx="4301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Jokerman" pitchFamily="82" charset="0"/>
              </a:rPr>
              <a:t>BE PROMPT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Jokerman" pitchFamily="82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 to class on time</a:t>
            </a:r>
          </a:p>
          <a:p>
            <a:r>
              <a:rPr lang="en-US" dirty="0" smtClean="0"/>
              <a:t>Read agenda, pick up papers, turn in hw </a:t>
            </a:r>
            <a:r>
              <a:rPr lang="en-US" b="1" u="sng" dirty="0" smtClean="0"/>
              <a:t>BEFORE</a:t>
            </a:r>
            <a:r>
              <a:rPr lang="en-US" dirty="0" smtClean="0"/>
              <a:t> the bell rings</a:t>
            </a:r>
          </a:p>
          <a:p>
            <a:r>
              <a:rPr lang="en-US" dirty="0" smtClean="0"/>
              <a:t>Designated student(s) will be chosen at random to help pass back graded work</a:t>
            </a:r>
          </a:p>
          <a:p>
            <a:r>
              <a:rPr lang="en-US" dirty="0" smtClean="0"/>
              <a:t>Take responsibility for your own actions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304800"/>
            <a:ext cx="8153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34132" y="533400"/>
            <a:ext cx="5014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Jokerman" pitchFamily="82" charset="0"/>
              </a:rPr>
              <a:t>BE PREPARED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Jokerman" pitchFamily="82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smart choices.</a:t>
            </a:r>
          </a:p>
          <a:p>
            <a:r>
              <a:rPr lang="en-US" dirty="0" smtClean="0"/>
              <a:t>Complete all your work on time by mono-tasking. </a:t>
            </a:r>
          </a:p>
          <a:p>
            <a:r>
              <a:rPr lang="en-US" dirty="0" smtClean="0"/>
              <a:t>Don’t waste class time.</a:t>
            </a:r>
          </a:p>
          <a:p>
            <a:r>
              <a:rPr lang="en-US" dirty="0" smtClean="0"/>
              <a:t>Work together to get labs finished.</a:t>
            </a:r>
          </a:p>
          <a:p>
            <a:r>
              <a:rPr lang="en-US" dirty="0" smtClean="0"/>
              <a:t>Always contribute to your group.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304800"/>
            <a:ext cx="8153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2963" y="533400"/>
            <a:ext cx="5836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Jokerman" pitchFamily="82" charset="0"/>
              </a:rPr>
              <a:t>BE PRODUCTIVE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Jokerman" pitchFamily="8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Respect EVERYONE</a:t>
            </a:r>
          </a:p>
          <a:p>
            <a:r>
              <a:rPr lang="en-US" dirty="0" smtClean="0"/>
              <a:t>Don’t borrow things without asking</a:t>
            </a:r>
          </a:p>
          <a:p>
            <a:r>
              <a:rPr lang="en-US" dirty="0" smtClean="0"/>
              <a:t>Don’t talk about other students or teachers negatively</a:t>
            </a:r>
          </a:p>
          <a:p>
            <a:r>
              <a:rPr lang="en-US" dirty="0" smtClean="0"/>
              <a:t>Take responsibility for your own actions</a:t>
            </a:r>
          </a:p>
          <a:p>
            <a:r>
              <a:rPr lang="en-US" dirty="0" smtClean="0"/>
              <a:t>Be nice and helpful to your fellow students</a:t>
            </a:r>
          </a:p>
          <a:p>
            <a:r>
              <a:rPr lang="en-US" dirty="0" smtClean="0"/>
              <a:t>Actively listen to others’ opinions and work together to come to </a:t>
            </a:r>
            <a:r>
              <a:rPr lang="en-US" smtClean="0"/>
              <a:t>a solution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304800"/>
            <a:ext cx="8153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24836" y="533400"/>
            <a:ext cx="3833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Jokerman" pitchFamily="82" charset="0"/>
              </a:rPr>
              <a:t>BE POLITE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Jokerman" pitchFamily="82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2209800"/>
            <a:ext cx="76962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352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/>
              <a:t>I am </a:t>
            </a:r>
            <a:r>
              <a:rPr lang="en-US" sz="4000" dirty="0" smtClean="0">
                <a:sym typeface="Wingdings" pitchFamily="2" charset="2"/>
              </a:rPr>
              <a:t></a:t>
            </a:r>
            <a:r>
              <a:rPr lang="en-US" sz="4000" dirty="0" smtClean="0"/>
              <a:t> when all my </a:t>
            </a:r>
            <a:r>
              <a:rPr lang="en-US" sz="4000" dirty="0" smtClean="0">
                <a:sym typeface="Wingdings" pitchFamily="2" charset="2"/>
              </a:rPr>
              <a:t> </a:t>
            </a:r>
            <a:r>
              <a:rPr lang="en-US" sz="4000" dirty="0" smtClean="0"/>
              <a:t>students are having fun learning science! </a:t>
            </a:r>
          </a:p>
          <a:p>
            <a:pPr algn="ctr">
              <a:buNone/>
            </a:pPr>
            <a:r>
              <a:rPr lang="en-US" sz="4000" dirty="0" smtClean="0"/>
              <a:t>I am </a:t>
            </a:r>
            <a:r>
              <a:rPr lang="en-US" sz="4000" dirty="0" smtClean="0">
                <a:sym typeface="Wingdings" pitchFamily="2" charset="2"/>
              </a:rPr>
              <a:t> </a:t>
            </a:r>
            <a:r>
              <a:rPr lang="en-US" sz="4000" dirty="0" smtClean="0"/>
              <a:t>when someone</a:t>
            </a:r>
          </a:p>
          <a:p>
            <a:pPr algn="ctr">
              <a:buNone/>
            </a:pPr>
            <a:r>
              <a:rPr lang="en-US" sz="4000" dirty="0" smtClean="0"/>
              <a:t>makes it difficult for other students to learn!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533400" y="304800"/>
            <a:ext cx="8153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51306" y="533400"/>
            <a:ext cx="7180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Jokerman" pitchFamily="82" charset="0"/>
              </a:rPr>
              <a:t>Keep Ms. </a:t>
            </a:r>
            <a:r>
              <a:rPr lang="en-US" sz="5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Jokerman" pitchFamily="82" charset="0"/>
              </a:rPr>
              <a:t>Tasneem</a:t>
            </a:r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Jokerman" pitchFamily="82" charset="0"/>
              </a:rPr>
              <a:t> </a:t>
            </a:r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Jokerman" pitchFamily="82" charset="0"/>
                <a:sym typeface="Wingdings" pitchFamily="2" charset="2"/>
              </a:rPr>
              <a:t>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Jokerman" pitchFamily="8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1000"/>
            <a:ext cx="8229600" cy="60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200" y="457200"/>
            <a:ext cx="6651478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Snap ITC" pitchFamily="82" charset="0"/>
              </a:rPr>
              <a:t>It’s Time </a:t>
            </a:r>
          </a:p>
          <a:p>
            <a:pPr algn="ctr"/>
            <a:r>
              <a:rPr lang="en-US" sz="8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nap ITC" pitchFamily="82" charset="0"/>
              </a:rPr>
              <a:t>for a </a:t>
            </a:r>
          </a:p>
          <a:p>
            <a:pPr algn="ctr"/>
            <a:r>
              <a:rPr lang="en-US" sz="8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Snap ITC" pitchFamily="82" charset="0"/>
              </a:rPr>
              <a:t>Scavenger Hunt </a:t>
            </a:r>
            <a:endParaRPr lang="en-US" sz="8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Snap ITC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4102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Snap ITC" pitchFamily="82" charset="0"/>
              </a:rPr>
              <a:t>Can you find all the information you need to survive 8</a:t>
            </a:r>
            <a:r>
              <a:rPr lang="en-US" sz="2800" baseline="30000" dirty="0" smtClean="0">
                <a:solidFill>
                  <a:schemeClr val="bg1"/>
                </a:solidFill>
                <a:latin typeface="Snap ITC" pitchFamily="82" charset="0"/>
              </a:rPr>
              <a:t>th</a:t>
            </a:r>
            <a:r>
              <a:rPr lang="en-US" sz="2800" dirty="0" smtClean="0">
                <a:solidFill>
                  <a:schemeClr val="bg1"/>
                </a:solidFill>
                <a:latin typeface="Snap ITC" pitchFamily="82" charset="0"/>
              </a:rPr>
              <a:t> grade science?</a:t>
            </a:r>
            <a:endParaRPr lang="en-US" sz="2800" dirty="0">
              <a:solidFill>
                <a:schemeClr val="bg1"/>
              </a:solidFill>
              <a:latin typeface="Snap ITC" pitchFamily="82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your:</a:t>
            </a:r>
          </a:p>
          <a:p>
            <a:pPr lvl="1"/>
            <a:r>
              <a:rPr lang="en-US" dirty="0" smtClean="0"/>
              <a:t>Welcome letter</a:t>
            </a:r>
          </a:p>
          <a:p>
            <a:pPr lvl="1"/>
            <a:r>
              <a:rPr lang="en-US" dirty="0" smtClean="0"/>
              <a:t>Daily routines sheet</a:t>
            </a:r>
          </a:p>
          <a:p>
            <a:pPr lvl="1"/>
            <a:r>
              <a:rPr lang="en-US" dirty="0" smtClean="0"/>
              <a:t>Safety contract</a:t>
            </a:r>
          </a:p>
          <a:p>
            <a:pPr lvl="1"/>
            <a:r>
              <a:rPr lang="en-US" dirty="0" smtClean="0"/>
              <a:t>Signs around the room </a:t>
            </a:r>
          </a:p>
          <a:p>
            <a:r>
              <a:rPr lang="en-US" dirty="0" smtClean="0"/>
              <a:t>To help you complete the assigned questions on your worksheet</a:t>
            </a:r>
          </a:p>
          <a:p>
            <a:r>
              <a:rPr lang="en-US" dirty="0" smtClean="0"/>
              <a:t>#20 will be done at home WITH your parent/guardian 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33400" y="304800"/>
            <a:ext cx="8153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381000"/>
            <a:ext cx="5466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nap ITC" pitchFamily="82" charset="0"/>
              </a:rPr>
              <a:t>DIRECTIONS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Snap ITC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Boxes – Background/Expectations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 DO NOT HAVE A CLUE WHAT IS INSIDE</a:t>
            </a:r>
          </a:p>
          <a:p>
            <a:r>
              <a:rPr lang="en-US" dirty="0" smtClean="0"/>
              <a:t>BUILT BY MR. HOLZGRAFE 20 YEARS AGO</a:t>
            </a:r>
          </a:p>
          <a:p>
            <a:r>
              <a:rPr lang="en-US" dirty="0" smtClean="0"/>
              <a:t>They are on loan from my mentor teacher who works with college students at UT</a:t>
            </a:r>
          </a:p>
          <a:p>
            <a:r>
              <a:rPr lang="en-US" dirty="0" smtClean="0"/>
              <a:t>I appreciate that you are respecting her property by handling the boxes with care</a:t>
            </a:r>
          </a:p>
          <a:p>
            <a:r>
              <a:rPr lang="en-US" dirty="0" smtClean="0"/>
              <a:t>These boxes are still a mystery to her and she would appreciate it if I returned them to her as they are…UNOPENED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83099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1. Where can you find the answer to some students’ favorite question: “What are we doing today?”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12954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Look at the </a:t>
            </a:r>
            <a:r>
              <a:rPr lang="en-US" b="1" u="sng" dirty="0" smtClean="0">
                <a:solidFill>
                  <a:schemeClr val="bg1"/>
                </a:solidFill>
              </a:rPr>
              <a:t>AGENDA</a:t>
            </a:r>
            <a:r>
              <a:rPr lang="en-US" dirty="0" smtClean="0">
                <a:solidFill>
                  <a:schemeClr val="bg1"/>
                </a:solidFill>
              </a:rPr>
              <a:t> on the whiteboard or read the </a:t>
            </a:r>
            <a:r>
              <a:rPr lang="en-US" b="1" u="sng" dirty="0" smtClean="0">
                <a:solidFill>
                  <a:schemeClr val="bg1"/>
                </a:solidFill>
              </a:rPr>
              <a:t>OVERHEAD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b="1" u="sng" dirty="0" smtClean="0">
                <a:solidFill>
                  <a:schemeClr val="bg1"/>
                </a:solidFill>
              </a:rPr>
              <a:t>SCREEN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81000" y="2490773"/>
            <a:ext cx="8458200" cy="63094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2.  Where do you pick up papers for class or homework?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3352800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 the </a:t>
            </a:r>
            <a:r>
              <a:rPr lang="en-US" b="1" u="sng" cap="all" dirty="0" smtClean="0">
                <a:solidFill>
                  <a:schemeClr val="bg1"/>
                </a:solidFill>
              </a:rPr>
              <a:t>front table </a:t>
            </a:r>
            <a:r>
              <a:rPr lang="en-US" dirty="0" smtClean="0">
                <a:solidFill>
                  <a:schemeClr val="bg1"/>
                </a:solidFill>
              </a:rPr>
              <a:t>with the </a:t>
            </a:r>
            <a:r>
              <a:rPr lang="en-US" b="1" u="sng" cap="all" dirty="0" smtClean="0">
                <a:solidFill>
                  <a:schemeClr val="bg1"/>
                </a:solidFill>
              </a:rPr>
              <a:t>Voice level</a:t>
            </a:r>
            <a:r>
              <a:rPr lang="en-US" dirty="0" smtClean="0">
                <a:solidFill>
                  <a:schemeClr val="bg1"/>
                </a:solidFill>
              </a:rPr>
              <a:t> signs.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3. What are the class rules?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81000" y="4191000"/>
            <a:ext cx="8458200" cy="63094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 What are the class rules?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2600" y="5029200"/>
            <a:ext cx="723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#1 Be Prompt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#2 Be Prepared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#3 Be Productive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#4 Be Polite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#5 Keep Ms. </a:t>
            </a:r>
            <a:r>
              <a:rPr lang="en-US" b="1" dirty="0" err="1" smtClean="0">
                <a:solidFill>
                  <a:schemeClr val="bg1"/>
                </a:solidFill>
              </a:rPr>
              <a:t>Tasneem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04800" y="424934"/>
            <a:ext cx="8458200" cy="100027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 What is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Ms.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Tasneem’s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e-mail address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? List at least 3 places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where you can find this information.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57200" y="3276600"/>
            <a:ext cx="8458200" cy="63094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 What supplies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do you need for this class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1524000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2"/>
              </a:rPr>
              <a:t>Tania.tasneem@austinisd.org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#1 (in the classroom) </a:t>
            </a:r>
            <a:r>
              <a:rPr lang="en-US" b="1" u="sng" cap="all" dirty="0" smtClean="0">
                <a:solidFill>
                  <a:schemeClr val="bg1"/>
                </a:solidFill>
              </a:rPr>
              <a:t>on the wall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#2  </a:t>
            </a:r>
            <a:r>
              <a:rPr lang="en-US" b="1" u="sng" cap="all" dirty="0" smtClean="0">
                <a:solidFill>
                  <a:schemeClr val="bg1"/>
                </a:solidFill>
              </a:rPr>
              <a:t>welcome letter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#3  </a:t>
            </a:r>
            <a:r>
              <a:rPr lang="en-US" b="1" u="sng" cap="all" dirty="0" smtClean="0">
                <a:solidFill>
                  <a:schemeClr val="bg1"/>
                </a:solidFill>
              </a:rPr>
              <a:t>kealinghornets.org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41910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b="1" u="sng" dirty="0" smtClean="0">
                <a:solidFill>
                  <a:schemeClr val="bg1"/>
                </a:solidFill>
              </a:rPr>
              <a:t>2-INCH</a:t>
            </a:r>
            <a:r>
              <a:rPr lang="en-US" dirty="0" smtClean="0">
                <a:solidFill>
                  <a:schemeClr val="bg1"/>
                </a:solidFill>
              </a:rPr>
              <a:t> binder, pen (any color except </a:t>
            </a:r>
            <a:r>
              <a:rPr lang="en-US" b="1" u="sng" dirty="0" smtClean="0">
                <a:solidFill>
                  <a:schemeClr val="bg1"/>
                </a:solidFill>
              </a:rPr>
              <a:t>PINK</a:t>
            </a:r>
            <a:r>
              <a:rPr lang="en-US" dirty="0" smtClean="0">
                <a:solidFill>
                  <a:schemeClr val="bg1"/>
                </a:solidFill>
              </a:rPr>
              <a:t>), at least 8 </a:t>
            </a:r>
            <a:r>
              <a:rPr lang="en-US" b="1" u="sng" dirty="0" smtClean="0">
                <a:solidFill>
                  <a:schemeClr val="bg1"/>
                </a:solidFill>
              </a:rPr>
              <a:t>COLORED PENCILS</a:t>
            </a:r>
            <a:endParaRPr lang="en-US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04800" y="304800"/>
            <a:ext cx="8458200" cy="63094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 Where can you find the following class supplies?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143000"/>
            <a:ext cx="7924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Pencil Sharpener – </a:t>
            </a:r>
            <a:r>
              <a:rPr lang="en-US" sz="2200" b="1" u="sng" cap="all" dirty="0" smtClean="0">
                <a:solidFill>
                  <a:schemeClr val="bg1"/>
                </a:solidFill>
              </a:rPr>
              <a:t>on the bookshelf by the</a:t>
            </a:r>
            <a:r>
              <a:rPr lang="en-US" sz="2200" b="1" cap="all" dirty="0" smtClean="0">
                <a:solidFill>
                  <a:schemeClr val="bg1"/>
                </a:solidFill>
              </a:rPr>
              <a:t> 				</a:t>
            </a:r>
            <a:r>
              <a:rPr lang="en-US" sz="2200" b="1" u="sng" cap="all" dirty="0" smtClean="0">
                <a:solidFill>
                  <a:schemeClr val="bg1"/>
                </a:solidFill>
              </a:rPr>
              <a:t>windows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Box of Kleenex- </a:t>
            </a:r>
            <a:r>
              <a:rPr lang="en-US" sz="2200" b="1" u="sng" cap="all" dirty="0" smtClean="0">
                <a:solidFill>
                  <a:schemeClr val="bg1"/>
                </a:solidFill>
              </a:rPr>
              <a:t>by the hole puncher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Emergency Map- </a:t>
            </a:r>
            <a:r>
              <a:rPr lang="en-US" sz="2200" b="1" u="sng" cap="all" dirty="0" smtClean="0">
                <a:solidFill>
                  <a:schemeClr val="bg1"/>
                </a:solidFill>
              </a:rPr>
              <a:t>by the front door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Dictionaries or Science Books- </a:t>
            </a:r>
            <a:r>
              <a:rPr lang="en-US" sz="2200" b="1" u="sng" cap="all" dirty="0" smtClean="0">
                <a:solidFill>
                  <a:schemeClr val="bg1"/>
                </a:solidFill>
              </a:rPr>
              <a:t>bookshelf (window)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Scissors, Glue, </a:t>
            </a:r>
            <a:r>
              <a:rPr lang="en-US" sz="2200" dirty="0" err="1" smtClean="0">
                <a:solidFill>
                  <a:schemeClr val="bg1"/>
                </a:solidFill>
              </a:rPr>
              <a:t>Rulers,colored</a:t>
            </a:r>
            <a:r>
              <a:rPr lang="en-US" sz="2200" dirty="0" smtClean="0">
                <a:solidFill>
                  <a:schemeClr val="bg1"/>
                </a:solidFill>
              </a:rPr>
              <a:t> pencils, markers 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Staplers, hole-puncher: </a:t>
            </a:r>
            <a:r>
              <a:rPr lang="en-US" sz="2200" b="1" u="sng" cap="all" dirty="0" smtClean="0">
                <a:solidFill>
                  <a:schemeClr val="bg1"/>
                </a:solidFill>
              </a:rPr>
              <a:t>student supplies station at </a:t>
            </a:r>
            <a:r>
              <a:rPr lang="en-US" sz="2200" b="1" cap="all" dirty="0" smtClean="0">
                <a:solidFill>
                  <a:schemeClr val="bg1"/>
                </a:solidFill>
              </a:rPr>
              <a:t>				</a:t>
            </a:r>
            <a:r>
              <a:rPr lang="en-US" sz="2200" b="1" u="sng" cap="all" dirty="0" smtClean="0">
                <a:solidFill>
                  <a:schemeClr val="bg1"/>
                </a:solidFill>
              </a:rPr>
              <a:t>front of the room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Printer Paper- </a:t>
            </a:r>
            <a:r>
              <a:rPr lang="en-US" sz="2200" b="1" u="sng" cap="all" dirty="0" smtClean="0">
                <a:solidFill>
                  <a:schemeClr val="bg1"/>
                </a:solidFill>
              </a:rPr>
              <a:t>Ms. </a:t>
            </a:r>
            <a:r>
              <a:rPr lang="en-US" sz="2200" b="1" u="sng" cap="all" dirty="0" err="1" smtClean="0">
                <a:solidFill>
                  <a:schemeClr val="bg1"/>
                </a:solidFill>
              </a:rPr>
              <a:t>Tasneem’s</a:t>
            </a:r>
            <a:r>
              <a:rPr lang="en-US" sz="2200" b="1" u="sng" cap="all" dirty="0" smtClean="0">
                <a:solidFill>
                  <a:schemeClr val="bg1"/>
                </a:solidFill>
              </a:rPr>
              <a:t> computer cart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Colored Printer Paper- </a:t>
            </a:r>
            <a:r>
              <a:rPr lang="en-US" sz="2200" b="1" u="sng" cap="all" dirty="0" smtClean="0">
                <a:solidFill>
                  <a:schemeClr val="bg1"/>
                </a:solidFill>
              </a:rPr>
              <a:t>Ms. </a:t>
            </a:r>
            <a:r>
              <a:rPr lang="en-US" sz="2200" b="1" u="sng" cap="all" dirty="0" err="1" smtClean="0">
                <a:solidFill>
                  <a:schemeClr val="bg1"/>
                </a:solidFill>
              </a:rPr>
              <a:t>Tasneem’s</a:t>
            </a:r>
            <a:r>
              <a:rPr lang="en-US" sz="2200" b="1" u="sng" cap="all" dirty="0" smtClean="0">
                <a:solidFill>
                  <a:schemeClr val="bg1"/>
                </a:solidFill>
              </a:rPr>
              <a:t> computer cart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5029200"/>
            <a:ext cx="8458200" cy="63094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What is the borrow box? How does this system work?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5657671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Student: Can I borrow a pen/pencil?</a:t>
            </a:r>
          </a:p>
          <a:p>
            <a:r>
              <a:rPr lang="en-US" b="1" u="sng" dirty="0" smtClean="0">
                <a:solidFill>
                  <a:schemeClr val="bg1"/>
                </a:solidFill>
              </a:rPr>
              <a:t>Ms. </a:t>
            </a:r>
            <a:r>
              <a:rPr lang="en-US" b="1" u="sng" dirty="0" err="1" smtClean="0">
                <a:solidFill>
                  <a:schemeClr val="bg1"/>
                </a:solidFill>
              </a:rPr>
              <a:t>Tasneem</a:t>
            </a:r>
            <a:r>
              <a:rPr lang="en-US" b="1" u="sng" dirty="0" smtClean="0">
                <a:solidFill>
                  <a:schemeClr val="bg1"/>
                </a:solidFill>
              </a:rPr>
              <a:t>: Absolutely! If I can borrow something of yours (shoe, cell phone, </a:t>
            </a:r>
            <a:r>
              <a:rPr lang="en-US" b="1" u="sng" dirty="0" err="1" smtClean="0">
                <a:solidFill>
                  <a:schemeClr val="bg1"/>
                </a:solidFill>
              </a:rPr>
              <a:t>ipod</a:t>
            </a:r>
            <a:r>
              <a:rPr lang="en-US" b="1" u="sng" dirty="0" smtClean="0">
                <a:solidFill>
                  <a:schemeClr val="bg1"/>
                </a:solidFill>
              </a:rPr>
              <a:t>, etc.) while you borrow something of mine </a:t>
            </a:r>
            <a:endParaRPr lang="en-US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04800" y="304800"/>
            <a:ext cx="8458200" cy="63094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8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 How are grades calculated in this class?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76400" y="990600"/>
            <a:ext cx="6019800" cy="1524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12192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cap="all" dirty="0" smtClean="0">
                <a:solidFill>
                  <a:schemeClr val="bg1"/>
                </a:solidFill>
              </a:rPr>
              <a:t>Labs</a:t>
            </a:r>
            <a:r>
              <a:rPr lang="en-US" dirty="0" smtClean="0"/>
              <a:t>				</a:t>
            </a:r>
            <a:r>
              <a:rPr lang="en-US" dirty="0" smtClean="0">
                <a:solidFill>
                  <a:schemeClr val="bg1"/>
                </a:solidFill>
              </a:rPr>
              <a:t>40%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Tests</a:t>
            </a:r>
            <a:r>
              <a:rPr lang="en-US" dirty="0" smtClean="0"/>
              <a:t>				</a:t>
            </a:r>
            <a:r>
              <a:rPr lang="en-US" b="1" u="sng" dirty="0" smtClean="0">
                <a:solidFill>
                  <a:schemeClr val="bg1"/>
                </a:solidFill>
              </a:rPr>
              <a:t>30%</a:t>
            </a:r>
          </a:p>
          <a:p>
            <a:r>
              <a:rPr lang="en-US" b="1" u="sng" cap="all" dirty="0" smtClean="0">
                <a:solidFill>
                  <a:schemeClr val="bg1"/>
                </a:solidFill>
              </a:rPr>
              <a:t>Hw starters/</a:t>
            </a:r>
            <a:r>
              <a:rPr lang="en-US" b="1" u="sng" cap="all" dirty="0" err="1" smtClean="0">
                <a:solidFill>
                  <a:schemeClr val="bg1"/>
                </a:solidFill>
              </a:rPr>
              <a:t>classwork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bg1"/>
                </a:solidFill>
              </a:rPr>
              <a:t>20%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Quizzlets</a:t>
            </a: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smtClean="0"/>
              <a:t>			</a:t>
            </a:r>
            <a:r>
              <a:rPr lang="en-US" b="1" u="sng" dirty="0" smtClean="0">
                <a:solidFill>
                  <a:schemeClr val="bg1"/>
                </a:solidFill>
              </a:rPr>
              <a:t>10%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2971800"/>
            <a:ext cx="8458200" cy="63094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9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 What happens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if I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catch someone cheating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3810000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All students involved will earn</a:t>
            </a:r>
            <a:r>
              <a:rPr lang="en-US" b="1" u="sng" dirty="0" smtClean="0">
                <a:solidFill>
                  <a:schemeClr val="bg1"/>
                </a:solidFill>
              </a:rPr>
              <a:t> ZERO </a:t>
            </a:r>
            <a:r>
              <a:rPr lang="en-US" dirty="0" smtClean="0">
                <a:solidFill>
                  <a:schemeClr val="bg1"/>
                </a:solidFill>
              </a:rPr>
              <a:t>points for that assignment. 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4419600"/>
            <a:ext cx="8458200" cy="136960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10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How many days do you have to turn in late work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? What is the maximum number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of points that you will earn if you turn in work late? Where do you turn in late work?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5943600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3 Days</a:t>
            </a:r>
          </a:p>
          <a:p>
            <a:r>
              <a:rPr lang="en-US" b="1" u="sng" dirty="0" smtClean="0">
                <a:solidFill>
                  <a:schemeClr val="bg1"/>
                </a:solidFill>
              </a:rPr>
              <a:t>50 percentage points</a:t>
            </a:r>
          </a:p>
          <a:p>
            <a:r>
              <a:rPr lang="en-US" b="1" u="sng" dirty="0" smtClean="0">
                <a:solidFill>
                  <a:schemeClr val="bg1"/>
                </a:solidFill>
              </a:rPr>
              <a:t>In the LATE WORK bin by the window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52400"/>
            <a:ext cx="8458200" cy="193899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1"/>
              <a:tabLst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In Ms.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Tasneem’s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5.5 years of teaching experience, she has really come to strongly dislike when students ask/tell her: “I was absent, what did we do?” Because there are 3 systems in place help you catch up when you were out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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025908"/>
            <a:ext cx="7924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#1 Buddy memos. Where are the buddy memos located? </a:t>
            </a:r>
            <a:r>
              <a:rPr lang="en-US" sz="2200" b="1" u="sng" cap="all" dirty="0" smtClean="0">
                <a:solidFill>
                  <a:schemeClr val="bg1"/>
                </a:solidFill>
              </a:rPr>
              <a:t>on </a:t>
            </a:r>
            <a:r>
              <a:rPr lang="en-US" sz="2200" b="1" cap="all" dirty="0" smtClean="0">
                <a:solidFill>
                  <a:schemeClr val="bg1"/>
                </a:solidFill>
              </a:rPr>
              <a:t>	</a:t>
            </a:r>
            <a:r>
              <a:rPr lang="en-US" sz="2200" b="1" u="sng" cap="all" dirty="0" smtClean="0">
                <a:solidFill>
                  <a:schemeClr val="bg1"/>
                </a:solidFill>
              </a:rPr>
              <a:t>the Whiteboard under the agenda</a:t>
            </a:r>
            <a:r>
              <a:rPr lang="en-US" sz="2200" b="1" cap="all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Who fills 	out a buddy memo for you if you are absent? </a:t>
            </a:r>
            <a:r>
              <a:rPr lang="en-US" sz="2200" b="1" u="sng" dirty="0" smtClean="0">
                <a:solidFill>
                  <a:schemeClr val="bg1"/>
                </a:solidFill>
              </a:rPr>
              <a:t>ONE OF </a:t>
            </a:r>
            <a:r>
              <a:rPr lang="en-US" sz="2200" b="1" dirty="0" smtClean="0">
                <a:solidFill>
                  <a:schemeClr val="bg1"/>
                </a:solidFill>
              </a:rPr>
              <a:t>	</a:t>
            </a:r>
            <a:r>
              <a:rPr lang="en-US" sz="2200" b="1" u="sng" dirty="0" smtClean="0">
                <a:solidFill>
                  <a:schemeClr val="bg1"/>
                </a:solidFill>
              </a:rPr>
              <a:t>YOUR GROUP MEMBERS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#2 What did we do? Board. How do you utilize this system?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	a. Look at the </a:t>
            </a:r>
            <a:r>
              <a:rPr lang="en-US" sz="2200" b="1" u="sng" dirty="0" smtClean="0">
                <a:solidFill>
                  <a:schemeClr val="bg1"/>
                </a:solidFill>
              </a:rPr>
              <a:t>WHAT’S DUE </a:t>
            </a:r>
            <a:r>
              <a:rPr lang="en-US" sz="2200" dirty="0" smtClean="0">
                <a:solidFill>
                  <a:schemeClr val="bg1"/>
                </a:solidFill>
              </a:rPr>
              <a:t>log to the left.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	b. Find the papers you need (</a:t>
            </a:r>
            <a:r>
              <a:rPr lang="en-US" sz="2200" b="1" u="sng" cap="all" dirty="0" smtClean="0">
                <a:solidFill>
                  <a:schemeClr val="bg1"/>
                </a:solidFill>
              </a:rPr>
              <a:t>match the 		</a:t>
            </a:r>
            <a:r>
              <a:rPr lang="en-US" sz="2200" b="1" cap="all" dirty="0" smtClean="0">
                <a:solidFill>
                  <a:schemeClr val="bg1"/>
                </a:solidFill>
              </a:rPr>
              <a:t>			</a:t>
            </a:r>
            <a:r>
              <a:rPr lang="en-US" sz="2200" b="1" u="sng" cap="all" dirty="0" smtClean="0">
                <a:solidFill>
                  <a:schemeClr val="bg1"/>
                </a:solidFill>
              </a:rPr>
              <a:t>numbers</a:t>
            </a:r>
            <a:r>
              <a:rPr lang="en-US" sz="22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	c. If you can’t find the papers you need, ask me </a:t>
            </a:r>
            <a:r>
              <a:rPr lang="en-US" sz="2200" b="1" u="sng" dirty="0" smtClean="0">
                <a:solidFill>
                  <a:schemeClr val="bg1"/>
                </a:solidFill>
              </a:rPr>
              <a:t>AT </a:t>
            </a:r>
            <a:r>
              <a:rPr lang="en-US" sz="2200" b="1" dirty="0" smtClean="0">
                <a:solidFill>
                  <a:schemeClr val="bg1"/>
                </a:solidFill>
              </a:rPr>
              <a:t>			</a:t>
            </a:r>
            <a:r>
              <a:rPr lang="en-US" sz="2200" b="1" u="sng" dirty="0" smtClean="0">
                <a:solidFill>
                  <a:schemeClr val="bg1"/>
                </a:solidFill>
              </a:rPr>
              <a:t>THE END</a:t>
            </a:r>
            <a:r>
              <a:rPr lang="en-US" sz="2200" dirty="0" smtClean="0">
                <a:solidFill>
                  <a:schemeClr val="bg1"/>
                </a:solidFill>
              </a:rPr>
              <a:t> of class.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	d. If you missed a </a:t>
            </a:r>
            <a:r>
              <a:rPr lang="en-US" sz="2200" b="1" u="sng" dirty="0" smtClean="0">
                <a:solidFill>
                  <a:schemeClr val="bg1"/>
                </a:solidFill>
              </a:rPr>
              <a:t>LAB</a:t>
            </a:r>
            <a:r>
              <a:rPr lang="en-US" sz="2200" dirty="0" smtClean="0">
                <a:solidFill>
                  <a:schemeClr val="bg1"/>
                </a:solidFill>
              </a:rPr>
              <a:t> you have </a:t>
            </a:r>
            <a:r>
              <a:rPr lang="en-US" sz="2200" b="1" u="sng" dirty="0" smtClean="0">
                <a:solidFill>
                  <a:schemeClr val="bg1"/>
                </a:solidFill>
              </a:rPr>
              <a:t>1</a:t>
            </a:r>
            <a:r>
              <a:rPr lang="en-US" sz="2200" dirty="0" smtClean="0">
                <a:solidFill>
                  <a:schemeClr val="bg1"/>
                </a:solidFill>
              </a:rPr>
              <a:t> week to come to 		</a:t>
            </a:r>
            <a:r>
              <a:rPr lang="en-US" sz="2200" b="1" u="sng" dirty="0" smtClean="0">
                <a:solidFill>
                  <a:schemeClr val="bg1"/>
                </a:solidFill>
              </a:rPr>
              <a:t>TUTORING</a:t>
            </a:r>
            <a:r>
              <a:rPr lang="en-US" sz="2200" dirty="0" smtClean="0">
                <a:solidFill>
                  <a:schemeClr val="bg1"/>
                </a:solidFill>
              </a:rPr>
              <a:t> and make it up.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#3 What is the URL for Ms. </a:t>
            </a:r>
            <a:r>
              <a:rPr lang="en-US" sz="2200" dirty="0" err="1" smtClean="0">
                <a:solidFill>
                  <a:schemeClr val="bg1"/>
                </a:solidFill>
              </a:rPr>
              <a:t>Tasneem’s</a:t>
            </a:r>
            <a:r>
              <a:rPr lang="en-US" sz="2200" dirty="0" smtClean="0">
                <a:solidFill>
                  <a:schemeClr val="bg1"/>
                </a:solidFill>
              </a:rPr>
              <a:t> website? 					</a:t>
            </a:r>
            <a:r>
              <a:rPr lang="en-US" sz="2200" b="1" u="sng" cap="all" dirty="0" smtClean="0">
                <a:solidFill>
                  <a:schemeClr val="bg1"/>
                </a:solidFill>
              </a:rPr>
              <a:t>Ttasneem.yolasite.com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28600" y="465638"/>
            <a:ext cx="8458200" cy="120032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12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How long do you have to turn in make up work? Where do you turn in make up work (specifically where is this located in the room)?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17526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1 WEEK</a:t>
            </a:r>
          </a:p>
          <a:p>
            <a:r>
              <a:rPr lang="en-US" b="1" u="sng" dirty="0" smtClean="0">
                <a:solidFill>
                  <a:schemeClr val="bg1"/>
                </a:solidFill>
              </a:rPr>
              <a:t>In the MAKE UP WORK bin by the window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2851666"/>
            <a:ext cx="8458200" cy="83099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13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What are the extra credit opportunities each six weeks? How is extra credit awarded?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3810000"/>
            <a:ext cx="7239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solidFill>
                  <a:schemeClr val="bg1"/>
                </a:solidFill>
              </a:rPr>
              <a:t>ATTEND OUTREACH LECTURE OR CONTRIBUTE TO WONDER WALL</a:t>
            </a:r>
            <a:endParaRPr lang="en-US" b="1" u="sng" dirty="0" smtClean="0">
              <a:solidFill>
                <a:schemeClr val="bg1"/>
              </a:solidFill>
            </a:endParaRPr>
          </a:p>
          <a:p>
            <a:r>
              <a:rPr lang="en-US" b="1" u="sng" dirty="0" smtClean="0">
                <a:solidFill>
                  <a:schemeClr val="bg1"/>
                </a:solidFill>
              </a:rPr>
              <a:t>EXTRA CREDIT = FREE 100 ON HW/CW OR QUIZ GRADE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0" y="413266"/>
            <a:ext cx="8458200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14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How does the wonder wall work?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066800"/>
            <a:ext cx="723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 can </a:t>
            </a:r>
            <a:r>
              <a:rPr lang="en-US" b="1" u="sng" dirty="0" smtClean="0">
                <a:solidFill>
                  <a:schemeClr val="bg1"/>
                </a:solidFill>
              </a:rPr>
              <a:t>ASK</a:t>
            </a:r>
            <a:r>
              <a:rPr lang="en-US" dirty="0" smtClean="0">
                <a:solidFill>
                  <a:schemeClr val="bg1"/>
                </a:solidFill>
              </a:rPr>
              <a:t> a question or </a:t>
            </a:r>
            <a:r>
              <a:rPr lang="en-US" b="1" u="sng" dirty="0" smtClean="0">
                <a:solidFill>
                  <a:schemeClr val="bg1"/>
                </a:solidFill>
              </a:rPr>
              <a:t>ANSWER</a:t>
            </a:r>
            <a:r>
              <a:rPr lang="en-US" dirty="0" smtClean="0">
                <a:solidFill>
                  <a:schemeClr val="bg1"/>
                </a:solidFill>
              </a:rPr>
              <a:t> a question </a:t>
            </a:r>
            <a:r>
              <a:rPr lang="en-US" b="1" u="sng" dirty="0" smtClean="0">
                <a:solidFill>
                  <a:schemeClr val="bg1"/>
                </a:solidFill>
              </a:rPr>
              <a:t>RELATED</a:t>
            </a:r>
            <a:r>
              <a:rPr lang="en-US" dirty="0" smtClean="0">
                <a:solidFill>
                  <a:schemeClr val="bg1"/>
                </a:solidFill>
              </a:rPr>
              <a:t> to any topic we are discussing. After my </a:t>
            </a:r>
            <a:r>
              <a:rPr lang="en-US" b="1" u="sng" dirty="0" smtClean="0">
                <a:solidFill>
                  <a:schemeClr val="bg1"/>
                </a:solidFill>
              </a:rPr>
              <a:t>QUESTION </a:t>
            </a:r>
            <a:r>
              <a:rPr lang="en-US" dirty="0" smtClean="0">
                <a:solidFill>
                  <a:schemeClr val="bg1"/>
                </a:solidFill>
              </a:rPr>
              <a:t>or </a:t>
            </a:r>
            <a:r>
              <a:rPr lang="en-US" b="1" u="sng" dirty="0" smtClean="0">
                <a:solidFill>
                  <a:schemeClr val="bg1"/>
                </a:solidFill>
              </a:rPr>
              <a:t>ANSWER</a:t>
            </a:r>
            <a:r>
              <a:rPr lang="en-US" dirty="0" smtClean="0">
                <a:solidFill>
                  <a:schemeClr val="bg1"/>
                </a:solidFill>
              </a:rPr>
              <a:t> are approved by Ms. </a:t>
            </a:r>
            <a:r>
              <a:rPr lang="en-US" dirty="0" err="1" smtClean="0">
                <a:solidFill>
                  <a:schemeClr val="bg1"/>
                </a:solidFill>
              </a:rPr>
              <a:t>Tasneem</a:t>
            </a:r>
            <a:r>
              <a:rPr lang="en-US" dirty="0" smtClean="0">
                <a:solidFill>
                  <a:schemeClr val="bg1"/>
                </a:solidFill>
              </a:rPr>
              <a:t>, I can staple it to the wonder wall for extra credit.  I can ask as many questions as I want, but will only be awarded extra credit </a:t>
            </a:r>
            <a:r>
              <a:rPr lang="en-US" b="1" u="sng" dirty="0" smtClean="0">
                <a:solidFill>
                  <a:schemeClr val="bg1"/>
                </a:solidFill>
              </a:rPr>
              <a:t>ONCE </a:t>
            </a:r>
            <a:r>
              <a:rPr lang="en-US" dirty="0" smtClean="0">
                <a:solidFill>
                  <a:schemeClr val="bg1"/>
                </a:solidFill>
              </a:rPr>
              <a:t>per six weeks.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2743200"/>
            <a:ext cx="8458200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15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What projects will we be doing this year?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3276600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first one happens in the </a:t>
            </a:r>
            <a:r>
              <a:rPr lang="en-US" b="1" u="sng" dirty="0" smtClean="0">
                <a:solidFill>
                  <a:schemeClr val="bg1"/>
                </a:solidFill>
              </a:rPr>
              <a:t>FALL</a:t>
            </a:r>
            <a:r>
              <a:rPr lang="en-US" dirty="0" smtClean="0">
                <a:solidFill>
                  <a:schemeClr val="bg1"/>
                </a:solidFill>
              </a:rPr>
              <a:t> semester and will be during the </a:t>
            </a:r>
            <a:r>
              <a:rPr lang="en-US" b="1" u="sng" dirty="0" smtClean="0">
                <a:solidFill>
                  <a:schemeClr val="bg1"/>
                </a:solidFill>
              </a:rPr>
              <a:t>CLIMATE</a:t>
            </a:r>
            <a:r>
              <a:rPr lang="en-US" dirty="0" smtClean="0">
                <a:solidFill>
                  <a:schemeClr val="bg1"/>
                </a:solidFill>
              </a:rPr>
              <a:t> unit. The second one happens in the </a:t>
            </a:r>
            <a:r>
              <a:rPr lang="en-US" b="1" u="sng" dirty="0" smtClean="0">
                <a:solidFill>
                  <a:schemeClr val="bg1"/>
                </a:solidFill>
              </a:rPr>
              <a:t>SPRING</a:t>
            </a:r>
            <a:r>
              <a:rPr lang="en-US" dirty="0" smtClean="0">
                <a:solidFill>
                  <a:schemeClr val="bg1"/>
                </a:solidFill>
              </a:rPr>
              <a:t> semester and will be during the </a:t>
            </a:r>
            <a:r>
              <a:rPr lang="en-US" b="1" u="sng" dirty="0" smtClean="0">
                <a:solidFill>
                  <a:schemeClr val="bg1"/>
                </a:solidFill>
              </a:rPr>
              <a:t>PALEOGEOGRAPHY UNIT.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4572000"/>
            <a:ext cx="8458200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16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Where is the fire extinguisher?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51054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Under the </a:t>
            </a:r>
            <a:r>
              <a:rPr lang="en-US" b="1" u="sng" dirty="0" smtClean="0">
                <a:solidFill>
                  <a:schemeClr val="bg1"/>
                </a:solidFill>
              </a:rPr>
              <a:t>TEXAS</a:t>
            </a:r>
            <a:r>
              <a:rPr lang="en-US" dirty="0" smtClean="0">
                <a:solidFill>
                  <a:schemeClr val="bg1"/>
                </a:solidFill>
              </a:rPr>
              <a:t> Flag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381000"/>
            <a:ext cx="8458200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17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What do you do when you are tardy?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0668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Sign the </a:t>
            </a:r>
            <a:r>
              <a:rPr lang="en-US" b="1" u="sng" dirty="0" smtClean="0">
                <a:solidFill>
                  <a:schemeClr val="bg1"/>
                </a:solidFill>
              </a:rPr>
              <a:t>TARDY LOG </a:t>
            </a:r>
            <a:r>
              <a:rPr lang="en-US" dirty="0" smtClean="0">
                <a:solidFill>
                  <a:schemeClr val="bg1"/>
                </a:solidFill>
              </a:rPr>
              <a:t>located on the CART by the door. After </a:t>
            </a:r>
            <a:r>
              <a:rPr lang="en-US" b="1" u="sng" dirty="0" smtClean="0">
                <a:solidFill>
                  <a:schemeClr val="bg1"/>
                </a:solidFill>
              </a:rPr>
              <a:t>3</a:t>
            </a:r>
            <a:r>
              <a:rPr lang="en-US" b="1" u="sng" baseline="30000" dirty="0" smtClean="0">
                <a:solidFill>
                  <a:schemeClr val="bg1"/>
                </a:solidFill>
              </a:rPr>
              <a:t>rd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tardy you will receive an administrative referral. 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2209800"/>
            <a:ext cx="8458200" cy="83099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8"/>
              <a:tabLst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Students: “Can I go to the Bathroom?”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 Ms.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Tasneem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: “I don’t know can you?”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32766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ASK</a:t>
            </a:r>
            <a:r>
              <a:rPr lang="en-US" dirty="0" smtClean="0">
                <a:solidFill>
                  <a:schemeClr val="bg1"/>
                </a:solidFill>
              </a:rPr>
              <a:t> for my permission </a:t>
            </a:r>
            <a:r>
              <a:rPr lang="en-US" b="1" u="sng" dirty="0" smtClean="0">
                <a:solidFill>
                  <a:schemeClr val="bg1"/>
                </a:solidFill>
              </a:rPr>
              <a:t>BEFORE</a:t>
            </a:r>
            <a:r>
              <a:rPr lang="en-US" dirty="0" smtClean="0">
                <a:solidFill>
                  <a:schemeClr val="bg1"/>
                </a:solidFill>
              </a:rPr>
              <a:t> you leave. Take the </a:t>
            </a:r>
            <a:r>
              <a:rPr lang="en-US" b="1" u="sng" dirty="0" smtClean="0">
                <a:solidFill>
                  <a:schemeClr val="bg1"/>
                </a:solidFill>
              </a:rPr>
              <a:t>BLUE </a:t>
            </a:r>
            <a:r>
              <a:rPr lang="en-US" dirty="0" smtClean="0">
                <a:solidFill>
                  <a:schemeClr val="bg1"/>
                </a:solidFill>
              </a:rPr>
              <a:t>pass located on the CART by the door. You many not go the first or last </a:t>
            </a:r>
            <a:r>
              <a:rPr lang="en-US" b="1" u="sng" dirty="0" smtClean="0">
                <a:solidFill>
                  <a:schemeClr val="bg1"/>
                </a:solidFill>
              </a:rPr>
              <a:t>5 </a:t>
            </a:r>
            <a:r>
              <a:rPr lang="en-US" dirty="0" smtClean="0">
                <a:solidFill>
                  <a:schemeClr val="bg1"/>
                </a:solidFill>
              </a:rPr>
              <a:t>minutes of class. </a:t>
            </a:r>
            <a:endParaRPr lang="en-US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1371600"/>
          <a:ext cx="7086600" cy="4373880"/>
        </p:xfrm>
        <a:graphic>
          <a:graphicData uri="http://schemas.openxmlformats.org/drawingml/2006/table">
            <a:tbl>
              <a:tblPr/>
              <a:tblGrid>
                <a:gridCol w="2362200"/>
                <a:gridCol w="2362200"/>
                <a:gridCol w="2362200"/>
              </a:tblGrid>
              <a:tr h="2681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Student Instructions</a:t>
                      </a:r>
                      <a:endParaRPr lang="en-US" sz="10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For Parents/Guardians  ONLY</a:t>
                      </a:r>
                      <a:endParaRPr lang="en-US" sz="10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Parent/Guardian  Comments</a:t>
                      </a:r>
                      <a:endParaRPr lang="en-US" sz="10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369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Show your parents how to get to my website</a:t>
                      </a:r>
                      <a:endParaRPr lang="en-US" sz="10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Is the site easy for you to navigate?</a:t>
                      </a:r>
                      <a:endParaRPr lang="en-US" sz="10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963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Navigate to the parent FAQ section.</a:t>
                      </a:r>
                      <a:endParaRPr lang="en-US" sz="10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Do you have any other questions/concerns that are not addressed in the FAQ? If so, please share in the box to the right.</a:t>
                      </a:r>
                      <a:endParaRPr lang="en-US" sz="10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76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Navigate to the student FAQ section and read this with your parents along with the answers to questions #1-18</a:t>
                      </a:r>
                      <a:endParaRPr lang="en-US" sz="10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Do you and your student have any other questions concerning the syllabus, routines, or procedures in this class? If so, please share in the box to the right.</a:t>
                      </a:r>
                      <a:endParaRPr lang="en-US" sz="10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963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What is due next class? Some require parent/guardian signatures!!! </a:t>
                      </a:r>
                      <a:endParaRPr lang="en-US" sz="10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Parents, please list what forms require signatures in the box to the right and are expected to be turned in next class. </a:t>
                      </a:r>
                      <a:endParaRPr lang="en-US" sz="10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228600"/>
            <a:ext cx="8458200" cy="83099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20. Chat with your parents! Your parent/guardians are to fill out the rest of the table!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19. Why </a:t>
            </a:r>
            <a:r>
              <a:rPr lang="en-US" dirty="0"/>
              <a:t>Earth Science?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05000"/>
            <a:ext cx="54864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981200" y="61722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962400" y="63246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Source of photo:  </a:t>
            </a:r>
            <a:r>
              <a:rPr lang="en-US">
                <a:hlinkClick r:id="rId3"/>
              </a:rPr>
              <a:t>www.nasa.gov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Boxes – Flying Solo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8358" indent="-514350">
              <a:buFont typeface="+mj-lt"/>
              <a:buAutoNum type="arabicPeriod"/>
            </a:pPr>
            <a:r>
              <a:rPr lang="en-US" dirty="0" smtClean="0"/>
              <a:t>Examine the mystery box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On the back of your half sheet, 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Write down as many questions that you have about the box at your table/at other tables</a:t>
            </a:r>
          </a:p>
        </p:txBody>
      </p:sp>
    </p:spTree>
    <p:extLst>
      <p:ext uri="{BB962C8B-B14F-4D97-AF65-F5344CB8AC3E}">
        <p14:creationId xmlns:p14="http://schemas.microsoft.com/office/powerpoint/2010/main" val="31946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should I care?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live on earth!</a:t>
            </a:r>
          </a:p>
          <a:p>
            <a:r>
              <a:rPr lang="en-US"/>
              <a:t>Earth science empowers us to think globally and act locally</a:t>
            </a:r>
          </a:p>
          <a:p>
            <a:r>
              <a:rPr lang="en-US"/>
              <a:t>Earth science creates informed citizens</a:t>
            </a:r>
          </a:p>
          <a:p>
            <a:r>
              <a:rPr lang="en-US"/>
              <a:t>Earth science poses exciting questions </a:t>
            </a:r>
          </a:p>
          <a:p>
            <a:r>
              <a:rPr lang="en-US"/>
              <a:t>Earth Science builds careers for life </a:t>
            </a:r>
          </a:p>
          <a:p>
            <a:pPr>
              <a:buFontTx/>
              <a:buNone/>
            </a:pPr>
            <a:r>
              <a:rPr lang="en-US"/>
              <a:t>		(Big $$$$)</a:t>
            </a:r>
          </a:p>
          <a:p>
            <a:endParaRPr lang="en-US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743200" y="6172200"/>
            <a:ext cx="640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Adapted from: www.geosociety.org/graphics/eo/Why_Earth_Science.pdf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Boxes: Table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8358" indent="-514350">
              <a:buFont typeface="+mj-lt"/>
              <a:buAutoNum type="arabicPeriod"/>
            </a:pPr>
            <a:r>
              <a:rPr lang="en-US" dirty="0" smtClean="0"/>
              <a:t>Discuss your questions as a group 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Use the chalk to write on the table for steps 3 and 4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Write down 3 assumptions you have about the mystery box and/or what is or is not inside of it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Make at least 10 observations. They must be written as follows: I see, hear, smell, feel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Probably a bad idea to taste the box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85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could we make more accurate observations?</a:t>
            </a:r>
          </a:p>
          <a:p>
            <a:r>
              <a:rPr lang="en-US" dirty="0" smtClean="0"/>
              <a:t>What tools could we use to determine what is inside the box?</a:t>
            </a:r>
          </a:p>
          <a:p>
            <a:r>
              <a:rPr lang="en-US" dirty="0" smtClean="0"/>
              <a:t>How are the mystery boxes related to what scientists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7088"/>
            <a:ext cx="7924800" cy="6520912"/>
          </a:xfrm>
        </p:spPr>
      </p:pic>
    </p:spTree>
    <p:extLst>
      <p:ext uri="{BB962C8B-B14F-4D97-AF65-F5344CB8AC3E}">
        <p14:creationId xmlns:p14="http://schemas.microsoft.com/office/powerpoint/2010/main" val="19945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happening in this picture?</a:t>
            </a:r>
          </a:p>
          <a:p>
            <a:r>
              <a:rPr lang="en-US" dirty="0" smtClean="0"/>
              <a:t>What do you see that makes you say that?</a:t>
            </a:r>
          </a:p>
          <a:p>
            <a:r>
              <a:rPr lang="en-US" dirty="0" smtClean="0"/>
              <a:t>What more can you find?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7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Hurricane Storm Tracks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2014 </a:t>
            </a:r>
            <a:r>
              <a:rPr lang="en-US" dirty="0" smtClean="0"/>
              <a:t>Hurricane Season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835</TotalTime>
  <Words>1790</Words>
  <Application>Microsoft Office PowerPoint</Application>
  <PresentationFormat>On-screen Show (4:3)</PresentationFormat>
  <Paragraphs>273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5" baseType="lpstr">
      <vt:lpstr>Arial</vt:lpstr>
      <vt:lpstr>Calibri</vt:lpstr>
      <vt:lpstr>Century Gothic</vt:lpstr>
      <vt:lpstr>Constantia</vt:lpstr>
      <vt:lpstr>Impact</vt:lpstr>
      <vt:lpstr>Jokerman</vt:lpstr>
      <vt:lpstr>Snap ITC</vt:lpstr>
      <vt:lpstr>Tahoma</vt:lpstr>
      <vt:lpstr>Tempus Sans ITC</vt:lpstr>
      <vt:lpstr>Times New Roman</vt:lpstr>
      <vt:lpstr>Verdana</vt:lpstr>
      <vt:lpstr>Wingdings</vt:lpstr>
      <vt:lpstr>Wingdings 2</vt:lpstr>
      <vt:lpstr>Verve</vt:lpstr>
      <vt:lpstr>Flow</vt:lpstr>
      <vt:lpstr>Welcome Back Kidlets!</vt:lpstr>
      <vt:lpstr>Chat With Your Group:  2 minutes</vt:lpstr>
      <vt:lpstr>Mystery Boxes – Background/Expectations</vt:lpstr>
      <vt:lpstr>Mystery Boxes – Flying Solo</vt:lpstr>
      <vt:lpstr>Mystery Boxes: Table Talk</vt:lpstr>
      <vt:lpstr>Mystery Boxes</vt:lpstr>
      <vt:lpstr>PowerPoint Presentation</vt:lpstr>
      <vt:lpstr>What do you see?</vt:lpstr>
      <vt:lpstr>Hurricane Storm Tracks</vt:lpstr>
      <vt:lpstr>Hurricanes</vt:lpstr>
      <vt:lpstr>Hurricane Plotting Hints</vt:lpstr>
      <vt:lpstr>Saffir-Simpson Scale</vt:lpstr>
      <vt:lpstr>WELCOME TO  MS. TASNEEM’S CLASS!</vt:lpstr>
      <vt:lpstr>How does the item represent me?</vt:lpstr>
      <vt:lpstr>Ms. Tasneem Facts:</vt:lpstr>
      <vt:lpstr>PowerPoint Presentation</vt:lpstr>
      <vt:lpstr>These are my Babies…</vt:lpstr>
      <vt:lpstr>Here she is on her travels…</vt:lpstr>
      <vt:lpstr>Here she is on her travels…</vt:lpstr>
      <vt:lpstr>This summer…</vt:lpstr>
      <vt:lpstr>Risky Business…</vt:lpstr>
      <vt:lpstr>Ms. Tasneem’s Expectations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19. Why Earth Science?</vt:lpstr>
      <vt:lpstr>Why should I care?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EARTH SCIENCE!</dc:title>
  <dc:creator>TANIA TASNEEM</dc:creator>
  <cp:lastModifiedBy>Tania Tasneem</cp:lastModifiedBy>
  <cp:revision>94</cp:revision>
  <cp:lastPrinted>1601-01-01T00:00:00Z</cp:lastPrinted>
  <dcterms:created xsi:type="dcterms:W3CDTF">2007-08-22T02:06:03Z</dcterms:created>
  <dcterms:modified xsi:type="dcterms:W3CDTF">2015-08-22T18:19:34Z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TC010690261033</vt:lpwstr>
  </property>
</Properties>
</file>