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2" r:id="rId3"/>
    <p:sldId id="263" r:id="rId4"/>
    <p:sldId id="257" r:id="rId5"/>
    <p:sldId id="258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8" autoAdjust="0"/>
    <p:restoredTop sz="94660"/>
  </p:normalViewPr>
  <p:slideViewPr>
    <p:cSldViewPr>
      <p:cViewPr varScale="1">
        <p:scale>
          <a:sx n="51" d="100"/>
          <a:sy n="51" d="100"/>
        </p:scale>
        <p:origin x="1085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95C43-E707-4F60-9EDE-B0D4DF561899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58B03-F9D0-44BB-88B1-4CD52A93EF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95C43-E707-4F60-9EDE-B0D4DF561899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58B03-F9D0-44BB-88B1-4CD52A93EF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95C43-E707-4F60-9EDE-B0D4DF561899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58B03-F9D0-44BB-88B1-4CD52A93EF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2173BE5-F33A-46B9-8230-C1986DE711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FA55A-48B2-4519-8AA2-74F74E225BAA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Isosceles Triangle 4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6B3CD4-E2EB-455D-A104-B4FB8E5E034C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033FD-40EB-4EB0-B1CE-1567CD267348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4443F69-8DBF-4760-984D-26C03A601469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DC9CF-175D-429D-BD16-0165505E7CE2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1CDE0-CC7D-4809-90F0-A3F2C1EC9EBA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4EE2EB92-DF22-42E2-9E34-4FAB9FB19667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95C43-E707-4F60-9EDE-B0D4DF561899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58B03-F9D0-44BB-88B1-4CD52A93EF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B4C8CB50-B8BA-470E-9F73-5C2131376D31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19C23-D963-4A6D-B0AC-75E9A7059B42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F1A15-2FD5-46BD-B110-4D9D3D62A486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95C43-E707-4F60-9EDE-B0D4DF561899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58B03-F9D0-44BB-88B1-4CD52A93EF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95C43-E707-4F60-9EDE-B0D4DF561899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58B03-F9D0-44BB-88B1-4CD52A93EF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95C43-E707-4F60-9EDE-B0D4DF561899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58B03-F9D0-44BB-88B1-4CD52A93EF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95C43-E707-4F60-9EDE-B0D4DF561899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58B03-F9D0-44BB-88B1-4CD52A93EF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95C43-E707-4F60-9EDE-B0D4DF561899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58B03-F9D0-44BB-88B1-4CD52A93EF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95C43-E707-4F60-9EDE-B0D4DF561899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58B03-F9D0-44BB-88B1-4CD52A93EF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95C43-E707-4F60-9EDE-B0D4DF561899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58B03-F9D0-44BB-88B1-4CD52A93EF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95C43-E707-4F60-9EDE-B0D4DF561899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58B03-F9D0-44BB-88B1-4CD52A93EF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  <a:latin typeface="Times New Roman" pitchFamily="16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Times New Roman" pitchFamily="16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  <a:latin typeface="Times New Roman" pitchFamily="16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A41FD2-326A-4BFF-AD30-3B940606B94F}" type="slidenum">
              <a:rPr lang="en-US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188" indent="-484188" algn="l" rtl="0" eaLnBrk="0" fontAlgn="base" hangingPunct="0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2pPr>
      <a:lvl3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3pPr>
      <a:lvl4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4pPr>
      <a:lvl5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9pPr>
    </p:titleStyle>
    <p:bodyStyle>
      <a:lvl1pPr marL="447675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eaLnBrk="0" fontAlgn="base" hangingPunct="0">
        <a:spcBef>
          <a:spcPct val="20000"/>
        </a:spcBef>
        <a:spcAft>
          <a:spcPct val="0"/>
        </a:spcAft>
        <a:buClr>
          <a:srgbClr val="FF90B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Lewis Dot diagrams: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is the number of valence electrons of an atom related to its group number?</a:t>
            </a:r>
          </a:p>
          <a:p>
            <a:r>
              <a:rPr lang="en-US" dirty="0" smtClean="0"/>
              <a:t>Look at your Lewis Dots for all of the elements, did you draw more than 8 dots for any of them? </a:t>
            </a:r>
            <a:endParaRPr lang="en-US" dirty="0"/>
          </a:p>
          <a:p>
            <a:r>
              <a:rPr lang="en-US" dirty="0" smtClean="0"/>
              <a:t>Put a star next to elements that will gain electrons</a:t>
            </a:r>
          </a:p>
          <a:p>
            <a:r>
              <a:rPr lang="en-US" dirty="0" smtClean="0"/>
              <a:t>What will their overall charge be if they gain electrons?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72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Lewis dot diagrams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Elements that will gain electrons:</a:t>
            </a:r>
          </a:p>
          <a:p>
            <a:pPr lvl="1"/>
            <a:r>
              <a:rPr lang="en-US" dirty="0"/>
              <a:t>N</a:t>
            </a:r>
          </a:p>
          <a:p>
            <a:pPr lvl="1"/>
            <a:r>
              <a:rPr lang="en-US" dirty="0"/>
              <a:t>P</a:t>
            </a:r>
          </a:p>
          <a:p>
            <a:pPr lvl="1"/>
            <a:r>
              <a:rPr lang="en-US" dirty="0"/>
              <a:t>O</a:t>
            </a:r>
          </a:p>
          <a:p>
            <a:pPr lvl="1"/>
            <a:r>
              <a:rPr lang="en-US" dirty="0"/>
              <a:t>S</a:t>
            </a:r>
          </a:p>
          <a:p>
            <a:pPr lvl="1"/>
            <a:r>
              <a:rPr lang="en-US" dirty="0"/>
              <a:t>F</a:t>
            </a:r>
          </a:p>
          <a:p>
            <a:pPr lvl="1"/>
            <a:r>
              <a:rPr lang="en-US" dirty="0" smtClean="0"/>
              <a:t>Cl</a:t>
            </a:r>
          </a:p>
          <a:p>
            <a:pPr marL="65087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What group are N and P in</a:t>
            </a:r>
            <a:r>
              <a:rPr lang="en-US" dirty="0" smtClean="0"/>
              <a:t>? </a:t>
            </a:r>
            <a:endParaRPr lang="en-US" dirty="0"/>
          </a:p>
          <a:p>
            <a:r>
              <a:rPr lang="en-US" dirty="0"/>
              <a:t>What group are O and S in</a:t>
            </a:r>
            <a:r>
              <a:rPr lang="en-US" dirty="0" smtClean="0"/>
              <a:t>?</a:t>
            </a:r>
          </a:p>
          <a:p>
            <a:r>
              <a:rPr lang="en-US" dirty="0"/>
              <a:t>What group are F and Cl in</a:t>
            </a:r>
            <a:r>
              <a:rPr lang="en-US" dirty="0" smtClean="0"/>
              <a:t>?</a:t>
            </a:r>
          </a:p>
          <a:p>
            <a:r>
              <a:rPr lang="en-US" dirty="0" smtClean="0"/>
              <a:t>How many electrons does each element need to have a full shell?</a:t>
            </a:r>
          </a:p>
          <a:p>
            <a:pPr marL="65087" indent="0">
              <a:buNone/>
            </a:pPr>
            <a:endParaRPr lang="en-US" dirty="0"/>
          </a:p>
          <a:p>
            <a:pPr marL="65087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257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Talk…Review from last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you use the periodic table to:</a:t>
            </a:r>
          </a:p>
          <a:p>
            <a:pPr lvl="1"/>
            <a:r>
              <a:rPr lang="en-US" dirty="0" smtClean="0"/>
              <a:t>Determine # of protons</a:t>
            </a:r>
          </a:p>
          <a:p>
            <a:pPr lvl="1"/>
            <a:r>
              <a:rPr lang="en-US" dirty="0" smtClean="0"/>
              <a:t>Determine # of neutrons</a:t>
            </a:r>
          </a:p>
          <a:p>
            <a:pPr lvl="1"/>
            <a:r>
              <a:rPr lang="en-US" dirty="0" smtClean="0"/>
              <a:t>Determine # of electrons</a:t>
            </a:r>
          </a:p>
          <a:p>
            <a:pPr lvl="1"/>
            <a:r>
              <a:rPr lang="en-US" dirty="0" smtClean="0"/>
              <a:t>Determine # of energy levels</a:t>
            </a:r>
          </a:p>
          <a:p>
            <a:pPr lvl="1"/>
            <a:r>
              <a:rPr lang="en-US" dirty="0" smtClean="0"/>
              <a:t>Determine # of valence electrons</a:t>
            </a:r>
          </a:p>
          <a:p>
            <a:pPr lvl="1"/>
            <a:r>
              <a:rPr lang="en-US" dirty="0" smtClean="0"/>
              <a:t>Determine probable charge elements will acquire to be stable?</a:t>
            </a:r>
          </a:p>
          <a:p>
            <a:pPr lvl="1"/>
            <a:r>
              <a:rPr lang="en-US" dirty="0" smtClean="0"/>
              <a:t>Find metals or nonmetals?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Metals vs. Nonmetals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of the following samples would you characterize as metal or nonmetal?</a:t>
            </a:r>
          </a:p>
          <a:p>
            <a:r>
              <a:rPr lang="en-US" dirty="0" smtClean="0"/>
              <a:t>Be prepared to justify your answers</a:t>
            </a:r>
          </a:p>
          <a:p>
            <a:r>
              <a:rPr lang="en-US" dirty="0" smtClean="0"/>
              <a:t>Samples will be projected on the doc cam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Metals vs. Nonmetals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905000"/>
            <a:ext cx="4038600" cy="4525963"/>
          </a:xfrm>
        </p:spPr>
        <p:txBody>
          <a:bodyPr/>
          <a:lstStyle/>
          <a:p>
            <a:r>
              <a:rPr lang="en-US" b="1" u="sng" dirty="0" smtClean="0"/>
              <a:t>Metals are:</a:t>
            </a:r>
          </a:p>
          <a:p>
            <a:pPr lvl="1"/>
            <a:r>
              <a:rPr lang="en-US" dirty="0" smtClean="0"/>
              <a:t>Hard and shiny</a:t>
            </a:r>
          </a:p>
          <a:p>
            <a:pPr lvl="1"/>
            <a:r>
              <a:rPr lang="en-US" dirty="0" smtClean="0"/>
              <a:t>3 or less valence electrons</a:t>
            </a:r>
          </a:p>
          <a:p>
            <a:pPr lvl="1"/>
            <a:r>
              <a:rPr lang="en-US" dirty="0" smtClean="0"/>
              <a:t>Form </a:t>
            </a:r>
            <a:r>
              <a:rPr lang="en-US" dirty="0" err="1" smtClean="0"/>
              <a:t>cations</a:t>
            </a:r>
            <a:r>
              <a:rPr lang="en-US" dirty="0" smtClean="0"/>
              <a:t> by losing electrons</a:t>
            </a:r>
          </a:p>
          <a:p>
            <a:pPr lvl="1"/>
            <a:r>
              <a:rPr lang="en-US" dirty="0" smtClean="0"/>
              <a:t>Good conductors of electricity</a:t>
            </a:r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828800"/>
            <a:ext cx="4038600" cy="4525963"/>
          </a:xfrm>
        </p:spPr>
        <p:txBody>
          <a:bodyPr/>
          <a:lstStyle/>
          <a:p>
            <a:r>
              <a:rPr lang="en-US" b="1" u="sng" dirty="0"/>
              <a:t>Nonmetals are:</a:t>
            </a:r>
          </a:p>
          <a:p>
            <a:pPr lvl="1"/>
            <a:r>
              <a:rPr lang="en-US" dirty="0"/>
              <a:t>Gases or dull, brittle solids</a:t>
            </a:r>
          </a:p>
          <a:p>
            <a:pPr lvl="1"/>
            <a:r>
              <a:rPr lang="en-US" dirty="0"/>
              <a:t>5 or more valence electrons</a:t>
            </a:r>
          </a:p>
          <a:p>
            <a:pPr lvl="1"/>
            <a:r>
              <a:rPr lang="en-US" dirty="0"/>
              <a:t>Form anions by gaining electrons</a:t>
            </a:r>
          </a:p>
          <a:p>
            <a:pPr lvl="1"/>
            <a:r>
              <a:rPr lang="en-US" dirty="0"/>
              <a:t>Poor conductors of electricity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Heavy Metal Lab</a:t>
            </a:r>
            <a:br>
              <a:rPr lang="en-US" dirty="0" smtClean="0"/>
            </a:br>
            <a:r>
              <a:rPr lang="en-US" dirty="0" smtClean="0"/>
              <a:t>(fill in the column headings)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Describe sample (luster, color, state of matter, other)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Test for CONDUCTIVITY (Recorder)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Test for MALLEABILITY (Technician)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Test for </a:t>
            </a:r>
            <a:r>
              <a:rPr lang="en-US" smtClean="0"/>
              <a:t>MELTING POINT (MD):</a:t>
            </a: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Place sample on edge (30-40 sec)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If it melts- Low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If it doesn’t move to </a:t>
            </a:r>
          </a:p>
          <a:p>
            <a:pPr marL="914400" lvl="1" indent="-514350">
              <a:buNone/>
            </a:pPr>
            <a:r>
              <a:rPr lang="en-US" dirty="0"/>
              <a:t>	</a:t>
            </a:r>
            <a:r>
              <a:rPr lang="en-US" dirty="0" smtClean="0"/>
              <a:t>middle of hot plate</a:t>
            </a:r>
          </a:p>
          <a:p>
            <a:pPr marL="914400" lvl="1" indent="-514350">
              <a:buNone/>
            </a:pPr>
            <a:r>
              <a:rPr lang="en-US" dirty="0" smtClean="0"/>
              <a:t>4. If it melts- high </a:t>
            </a:r>
          </a:p>
          <a:p>
            <a:pPr marL="914400" lvl="1" indent="-514350">
              <a:buNone/>
            </a:pPr>
            <a:r>
              <a:rPr lang="en-US" dirty="0"/>
              <a:t>	</a:t>
            </a:r>
            <a:r>
              <a:rPr lang="en-US" dirty="0" smtClean="0"/>
              <a:t>if it doesn’t – very high</a:t>
            </a:r>
          </a:p>
          <a:p>
            <a:pPr marL="514350" indent="-514350">
              <a:buNone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562600" y="4191000"/>
            <a:ext cx="3048000" cy="1828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24600" y="4648200"/>
            <a:ext cx="15240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24600" y="3505200"/>
            <a:ext cx="1447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  <a:cs typeface="Arial" charset="0"/>
              </a:rPr>
              <a:t>HOT PLATE</a:t>
            </a: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5638800" y="5562600"/>
            <a:ext cx="4572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781800" y="4876800"/>
            <a:ext cx="4572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886200" y="3886200"/>
            <a:ext cx="1752600" cy="1524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343400" y="4800600"/>
            <a:ext cx="2362200" cy="152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562600"/>
            <a:ext cx="8610600" cy="12954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2400" b="1" dirty="0" smtClean="0"/>
              <a:t>There is no additional lab report, just fill out the sheet I gave you, answer ?’s on the sheet or the back</a:t>
            </a:r>
          </a:p>
          <a:p>
            <a:pPr marL="0" indent="0" algn="ctr">
              <a:buNone/>
            </a:pPr>
            <a:r>
              <a:rPr lang="en-US" sz="2400" b="1" dirty="0" smtClean="0"/>
              <a:t>For groups of 3: PI + Recorder combined roles</a:t>
            </a:r>
          </a:p>
          <a:p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0190737"/>
              </p:ext>
            </p:extLst>
          </p:nvPr>
        </p:nvGraphicFramePr>
        <p:xfrm>
          <a:off x="228600" y="685800"/>
          <a:ext cx="8915400" cy="4907280"/>
        </p:xfrm>
        <a:graphic>
          <a:graphicData uri="http://schemas.openxmlformats.org/drawingml/2006/table">
            <a:tbl>
              <a:tblPr firstRow="1" bandRow="1">
                <a:tableStyleId>{37CE84F3-28C3-443E-9E96-99CF82512B78}</a:tableStyleId>
              </a:tblPr>
              <a:tblGrid>
                <a:gridCol w="4648200"/>
                <a:gridCol w="4267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Lab Roles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Lab Roles</a:t>
                      </a:r>
                      <a:endParaRPr lang="en-US" sz="2400" dirty="0"/>
                    </a:p>
                  </a:txBody>
                  <a:tcPr/>
                </a:tc>
              </a:tr>
              <a:tr h="21747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/>
                        <a:t>1. PI (diamond)-</a:t>
                      </a:r>
                      <a:r>
                        <a:rPr lang="en-US" sz="2800" dirty="0" smtClean="0"/>
                        <a:t> in charge of instructions, asking questions, only person allowed to get sample #9 from me</a:t>
                      </a:r>
                    </a:p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/>
                        <a:t>3. Technician (Clubs)</a:t>
                      </a:r>
                      <a:r>
                        <a:rPr lang="en-US" sz="2800" dirty="0" smtClean="0"/>
                        <a:t>- tests for malleability, gets 3</a:t>
                      </a:r>
                      <a:r>
                        <a:rPr lang="en-US" sz="2800" baseline="0" dirty="0" smtClean="0"/>
                        <a:t> paper towels, </a:t>
                      </a:r>
                      <a:r>
                        <a:rPr lang="en-US" sz="2800" dirty="0" smtClean="0"/>
                        <a:t> gets samples from the cart or front table</a:t>
                      </a:r>
                    </a:p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21747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/>
                        <a:t>2. Recorder (Heart)</a:t>
                      </a:r>
                      <a:r>
                        <a:rPr lang="en-US" sz="2800" dirty="0" smtClean="0"/>
                        <a:t>- Tests for conductivity, Reporter for the group, everyone records on their own sheet</a:t>
                      </a:r>
                    </a:p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/>
                        <a:t>4. MD (Spade)</a:t>
                      </a:r>
                      <a:r>
                        <a:rPr lang="en-US" sz="2800" dirty="0" smtClean="0"/>
                        <a:t>- tests for melting point, in charge of hot plate (before and after lab)</a:t>
                      </a:r>
                    </a:p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3905</TotalTime>
  <Words>429</Words>
  <Application>Microsoft Office PowerPoint</Application>
  <PresentationFormat>On-screen Show (4:3)</PresentationFormat>
  <Paragraphs>62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Century Gothic</vt:lpstr>
      <vt:lpstr>Times New Roman</vt:lpstr>
      <vt:lpstr>Verdana</vt:lpstr>
      <vt:lpstr>Wingdings 2</vt:lpstr>
      <vt:lpstr>Office Theme</vt:lpstr>
      <vt:lpstr>Verve</vt:lpstr>
      <vt:lpstr>Review Lewis Dot diagrams:</vt:lpstr>
      <vt:lpstr>Lewis dot diagrams </vt:lpstr>
      <vt:lpstr>Table Talk…Review from last class</vt:lpstr>
      <vt:lpstr>Metals vs. Nonmetals</vt:lpstr>
      <vt:lpstr>Metals vs. Nonmetals</vt:lpstr>
      <vt:lpstr>Heavy Metal Lab (fill in the column headings)</vt:lpstr>
      <vt:lpstr>PowerPoint Presentation</vt:lpstr>
    </vt:vector>
  </TitlesOfParts>
  <Company>Austin Independent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Heavy Metal Lab</dc:title>
  <dc:creator>Windows User</dc:creator>
  <cp:lastModifiedBy>Tania Tasneem</cp:lastModifiedBy>
  <cp:revision>26</cp:revision>
  <dcterms:created xsi:type="dcterms:W3CDTF">2012-02-01T14:35:47Z</dcterms:created>
  <dcterms:modified xsi:type="dcterms:W3CDTF">2018-01-24T15:48:45Z</dcterms:modified>
</cp:coreProperties>
</file>