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74" r:id="rId8"/>
    <p:sldId id="275" r:id="rId9"/>
    <p:sldId id="262" r:id="rId10"/>
    <p:sldId id="264" r:id="rId11"/>
    <p:sldId id="265" r:id="rId12"/>
    <p:sldId id="266" r:id="rId13"/>
    <p:sldId id="268" r:id="rId14"/>
    <p:sldId id="269" r:id="rId15"/>
    <p:sldId id="267" r:id="rId16"/>
    <p:sldId id="276" r:id="rId17"/>
    <p:sldId id="270" r:id="rId18"/>
    <p:sldId id="273"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4C01A-C695-D247-A4B2-AA28632D8116}" type="datetimeFigureOut">
              <a:rPr lang="en-US" smtClean="0"/>
              <a:t>9/30/13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37B06-388A-6E47-97F0-03381DD296C1}" type="slidenum">
              <a:rPr lang="en-US" smtClean="0"/>
              <a:t>‹#›</a:t>
            </a:fld>
            <a:endParaRPr lang="en-US"/>
          </a:p>
        </p:txBody>
      </p:sp>
    </p:spTree>
    <p:extLst>
      <p:ext uri="{BB962C8B-B14F-4D97-AF65-F5344CB8AC3E}">
        <p14:creationId xmlns:p14="http://schemas.microsoft.com/office/powerpoint/2010/main" val="41974508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African_American" TargetMode="External"/><Relationship Id="rId4" Type="http://schemas.openxmlformats.org/officeDocument/2006/relationships/hyperlink" Target="http://en.wikipedia.org/wiki/Desegregation" TargetMode="External"/><Relationship Id="rId5" Type="http://schemas.openxmlformats.org/officeDocument/2006/relationships/hyperlink" Target="http://en.wikipedia.org/wiki/Sixth_grade" TargetMode="External"/><Relationship Id="rId6" Type="http://schemas.openxmlformats.org/officeDocument/2006/relationships/hyperlink" Target="http://en.wikipedia.org/wiki/Middle_schoo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United_Methodist_Church" TargetMode="External"/><Relationship Id="rId4" Type="http://schemas.openxmlformats.org/officeDocument/2006/relationships/hyperlink" Target="http://en.wikipedia.org/wiki/United_Church_of_Christ" TargetMode="External"/><Relationship Id="rId5" Type="http://schemas.openxmlformats.org/officeDocument/2006/relationships/hyperlink" Target="http://en.wikipedia.org/wiki/United_Negro_College_Fund"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week we will learn about people and places in and around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Middle School.  Today I’m going to give you a little bit of background on some historic sites, places and people in the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community.  Listen closely because next week we will create ‘billboards’ to educate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faculty and students about </a:t>
            </a:r>
            <a:r>
              <a:rPr lang="en-US" sz="1200" kern="1200" dirty="0" err="1" smtClean="0">
                <a:solidFill>
                  <a:schemeClr val="tx1"/>
                </a:solidFill>
                <a:effectLst/>
                <a:latin typeface="+mn-lt"/>
                <a:ea typeface="+mn-ea"/>
                <a:cs typeface="+mn-cs"/>
              </a:rPr>
              <a:t>Kealing’s</a:t>
            </a:r>
            <a:r>
              <a:rPr lang="en-US" sz="1200" kern="1200" dirty="0" smtClean="0">
                <a:solidFill>
                  <a:schemeClr val="tx1"/>
                </a:solidFill>
                <a:effectLst/>
                <a:latin typeface="+mn-lt"/>
                <a:ea typeface="+mn-ea"/>
                <a:cs typeface="+mn-cs"/>
              </a:rPr>
              <a:t> neighborhood.   </a:t>
            </a:r>
            <a:r>
              <a:rPr lang="en-US" sz="1200" i="1" kern="1200" dirty="0" smtClean="0">
                <a:solidFill>
                  <a:schemeClr val="tx1"/>
                </a:solidFill>
                <a:effectLst/>
                <a:latin typeface="+mn-lt"/>
                <a:ea typeface="+mn-ea"/>
                <a:cs typeface="+mn-cs"/>
              </a:rPr>
              <a:t>Feel free to have the students read out loud an excerpt below for each of the corresponding </a:t>
            </a:r>
            <a:r>
              <a:rPr lang="en-US" sz="1200" i="1" kern="1200" dirty="0" err="1" smtClean="0">
                <a:solidFill>
                  <a:schemeClr val="tx1"/>
                </a:solidFill>
                <a:effectLst/>
                <a:latin typeface="+mn-lt"/>
                <a:ea typeface="+mn-ea"/>
                <a:cs typeface="+mn-cs"/>
              </a:rPr>
              <a:t>powerpoint</a:t>
            </a:r>
            <a:r>
              <a:rPr lang="en-US" sz="1200" i="1" kern="1200" dirty="0" smtClean="0">
                <a:solidFill>
                  <a:schemeClr val="tx1"/>
                </a:solidFill>
                <a:effectLst/>
                <a:latin typeface="+mn-lt"/>
                <a:ea typeface="+mn-ea"/>
                <a:cs typeface="+mn-cs"/>
              </a:rPr>
              <a:t> slides. The pages are copied to allow for cutting out each topic.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a:t>
            </a:fld>
            <a:endParaRPr lang="en-US"/>
          </a:p>
        </p:txBody>
      </p:sp>
    </p:spTree>
    <p:extLst>
      <p:ext uri="{BB962C8B-B14F-4D97-AF65-F5344CB8AC3E}">
        <p14:creationId xmlns:p14="http://schemas.microsoft.com/office/powerpoint/2010/main" val="1871377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Farmer Freedom Rider House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Civil Rights leader James Leonard Farmer, Jr. lived in this house a child from 1925-1930.  His father taught at Samuel Huston College, now Huston-</a:t>
            </a:r>
            <a:r>
              <a:rPr lang="en-US" sz="1200" kern="1200" dirty="0" err="1" smtClean="0">
                <a:solidFill>
                  <a:schemeClr val="tx1"/>
                </a:solidFill>
                <a:effectLst/>
                <a:latin typeface="+mn-lt"/>
                <a:ea typeface="+mn-ea"/>
                <a:cs typeface="+mn-cs"/>
              </a:rPr>
              <a:t>Tillotson</a:t>
            </a:r>
            <a:r>
              <a:rPr lang="en-US" sz="1200" kern="1200" dirty="0" smtClean="0">
                <a:solidFill>
                  <a:schemeClr val="tx1"/>
                </a:solidFill>
                <a:effectLst/>
                <a:latin typeface="+mn-lt"/>
                <a:ea typeface="+mn-ea"/>
                <a:cs typeface="+mn-cs"/>
              </a:rPr>
              <a:t> University.  James Jr. founded the Congress of Racial Equality (CORE) in 1942 which trained civil rights leaders </a:t>
            </a:r>
            <a:r>
              <a:rPr lang="en-US" sz="1200" kern="1200" dirty="0" err="1" smtClean="0">
                <a:solidFill>
                  <a:schemeClr val="tx1"/>
                </a:solidFill>
                <a:effectLst/>
                <a:latin typeface="+mn-lt"/>
                <a:ea typeface="+mn-ea"/>
                <a:cs typeface="+mn-cs"/>
              </a:rPr>
              <a:t>Ghandi</a:t>
            </a:r>
            <a:r>
              <a:rPr lang="en-US" sz="1200" kern="1200" dirty="0" smtClean="0">
                <a:solidFill>
                  <a:schemeClr val="tx1"/>
                </a:solidFill>
                <a:effectLst/>
                <a:latin typeface="+mn-lt"/>
                <a:ea typeface="+mn-ea"/>
                <a:cs typeface="+mn-cs"/>
              </a:rPr>
              <a:t>-inspired nonviolent civil disobedience tactics to protest racial discrimination.  Under Famer’s leadership, CORE organized the 1962 ‘freedom riders’ to desegregate interstate transportation in the deep south.  He later became an assistance secretary in the U.S. Department of Health, Education and Welfare.  He received a presidential medal of freedom in 1998.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10</a:t>
            </a:fld>
            <a:endParaRPr lang="en-US"/>
          </a:p>
        </p:txBody>
      </p:sp>
    </p:spTree>
    <p:extLst>
      <p:ext uri="{BB962C8B-B14F-4D97-AF65-F5344CB8AC3E}">
        <p14:creationId xmlns:p14="http://schemas.microsoft.com/office/powerpoint/2010/main" val="324663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err="1" smtClean="0">
                <a:solidFill>
                  <a:schemeClr val="tx1"/>
                </a:solidFill>
                <a:effectLst/>
                <a:latin typeface="+mn-lt"/>
                <a:ea typeface="+mn-ea"/>
                <a:cs typeface="+mn-cs"/>
              </a:rPr>
              <a:t>Howson</a:t>
            </a:r>
            <a:r>
              <a:rPr lang="en-US" sz="1200" u="sng" kern="1200" dirty="0" smtClean="0">
                <a:solidFill>
                  <a:schemeClr val="tx1"/>
                </a:solidFill>
                <a:effectLst/>
                <a:latin typeface="+mn-lt"/>
                <a:ea typeface="+mn-ea"/>
                <a:cs typeface="+mn-cs"/>
              </a:rPr>
              <a:t> Community Center-1192 Angelina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Howson</a:t>
            </a:r>
            <a:r>
              <a:rPr lang="en-US" sz="1200" kern="1200" dirty="0" smtClean="0">
                <a:solidFill>
                  <a:schemeClr val="tx1"/>
                </a:solidFill>
                <a:effectLst/>
                <a:latin typeface="+mn-lt"/>
                <a:ea typeface="+mn-ea"/>
                <a:cs typeface="+mn-cs"/>
              </a:rPr>
              <a:t> Community Center was established in 1929 to serve as a meeting place for residents in East Austin.  The African American community wanted a place where citizens could gather to engage in social, educational and community wellness activities.  Organizations like Girl Scouts, Federation of Women’s Clubs and Negro Citizens Council as well as art classes and well-baby clinics have all met in this historic building</a:t>
            </a:r>
            <a:r>
              <a:rPr lang="en-US" sz="1200" kern="1200" baseline="0" dirty="0" smtClean="0">
                <a:solidFill>
                  <a:schemeClr val="tx1"/>
                </a:solidFill>
                <a:effectLst/>
                <a:latin typeface="+mn-lt"/>
                <a:ea typeface="+mn-ea"/>
                <a:cs typeface="+mn-cs"/>
              </a:rPr>
              <a:t> currently undergoing renovations.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11</a:t>
            </a:fld>
            <a:endParaRPr lang="en-US"/>
          </a:p>
        </p:txBody>
      </p:sp>
    </p:spTree>
    <p:extLst>
      <p:ext uri="{BB962C8B-B14F-4D97-AF65-F5344CB8AC3E}">
        <p14:creationId xmlns:p14="http://schemas.microsoft.com/office/powerpoint/2010/main" val="158994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“Rhapsody” Mural-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Seventy years ago, East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street was Austin’s mecca for jazz.  And in honoring that spirit,  </a:t>
            </a:r>
            <a:r>
              <a:rPr lang="en-US" sz="1200" i="1" kern="1200" dirty="0" smtClean="0">
                <a:solidFill>
                  <a:schemeClr val="tx1"/>
                </a:solidFill>
                <a:effectLst/>
                <a:latin typeface="+mn-lt"/>
                <a:ea typeface="+mn-ea"/>
                <a:cs typeface="+mn-cs"/>
              </a:rPr>
              <a:t>John Yancey, associate chairman of the Department of Art and Art History in the College of Fine Arts, has designed a piece of public art that both celebrates history and preserves the cultural heritage of an area undergoing rapid change. His 50-foot-long mural pays homage to longstanding African American institutions and community buildings. It is peopled by elders and youth alike. Bright suns and the patterns of a quilt hold it together. And it culminates in a jazz quartet caught mid-song, honoring the earliest music scene in town.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-Vive Griffith at University of Texas at Austin</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12</a:t>
            </a:fld>
            <a:endParaRPr lang="en-US"/>
          </a:p>
        </p:txBody>
      </p:sp>
    </p:spTree>
    <p:extLst>
      <p:ext uri="{BB962C8B-B14F-4D97-AF65-F5344CB8AC3E}">
        <p14:creationId xmlns:p14="http://schemas.microsoft.com/office/powerpoint/2010/main" val="1721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err="1" smtClean="0">
                <a:solidFill>
                  <a:schemeClr val="tx1"/>
                </a:solidFill>
                <a:effectLst/>
                <a:latin typeface="+mn-lt"/>
                <a:ea typeface="+mn-ea"/>
                <a:cs typeface="+mn-cs"/>
              </a:rPr>
              <a:t>Kealing</a:t>
            </a:r>
            <a:r>
              <a:rPr lang="en-US" sz="1200" u="sng" kern="1200" dirty="0" smtClean="0">
                <a:solidFill>
                  <a:schemeClr val="tx1"/>
                </a:solidFill>
                <a:effectLst/>
                <a:latin typeface="+mn-lt"/>
                <a:ea typeface="+mn-ea"/>
                <a:cs typeface="+mn-cs"/>
              </a:rPr>
              <a:t> Middle School</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Middle School was first opened in 1930 as the first </a:t>
            </a:r>
            <a:r>
              <a:rPr lang="en-US" sz="1200" u="none" strike="noStrike" kern="1200" dirty="0" smtClean="0">
                <a:solidFill>
                  <a:schemeClr val="tx1"/>
                </a:solidFill>
                <a:effectLst/>
                <a:latin typeface="+mn-lt"/>
                <a:ea typeface="+mn-ea"/>
                <a:cs typeface="+mn-cs"/>
                <a:hlinkClick r:id="rId3"/>
              </a:rPr>
              <a:t>African American</a:t>
            </a:r>
            <a:r>
              <a:rPr lang="en-US" sz="1200" kern="1200" dirty="0" smtClean="0">
                <a:solidFill>
                  <a:schemeClr val="tx1"/>
                </a:solidFill>
                <a:effectLst/>
                <a:latin typeface="+mn-lt"/>
                <a:ea typeface="+mn-ea"/>
                <a:cs typeface="+mn-cs"/>
              </a:rPr>
              <a:t> junior high school in Austin (originally known as Anderson High School).  It was named for African American educator, writer, editor and activist Hightower Theodore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The school was closed in 1971 due to  </a:t>
            </a:r>
            <a:r>
              <a:rPr lang="en-US" sz="1200" u="none" strike="noStrike" kern="1200" dirty="0" smtClean="0">
                <a:solidFill>
                  <a:schemeClr val="tx1"/>
                </a:solidFill>
                <a:effectLst/>
                <a:latin typeface="+mn-lt"/>
                <a:ea typeface="+mn-ea"/>
                <a:cs typeface="+mn-cs"/>
                <a:hlinkClick r:id="rId4"/>
              </a:rPr>
              <a:t>desegregation</a:t>
            </a:r>
            <a:r>
              <a:rPr lang="en-US" sz="1200" kern="1200" dirty="0" smtClean="0">
                <a:solidFill>
                  <a:schemeClr val="tx1"/>
                </a:solidFill>
                <a:effectLst/>
                <a:latin typeface="+mn-lt"/>
                <a:ea typeface="+mn-ea"/>
                <a:cs typeface="+mn-cs"/>
              </a:rPr>
              <a:t> efforts.  The Anderson campus was burnt down by a fire, but the school reopened 1986 under the name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Junior High School. In 2004,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expanded to include </a:t>
            </a:r>
            <a:r>
              <a:rPr lang="en-US" sz="1200" u="none" strike="noStrike" kern="1200" dirty="0" smtClean="0">
                <a:solidFill>
                  <a:schemeClr val="tx1"/>
                </a:solidFill>
                <a:effectLst/>
                <a:latin typeface="+mn-lt"/>
                <a:ea typeface="+mn-ea"/>
                <a:cs typeface="+mn-cs"/>
                <a:hlinkClick r:id="rId5"/>
              </a:rPr>
              <a:t>sixth grade</a:t>
            </a:r>
            <a:r>
              <a:rPr lang="en-US" sz="1200" kern="1200" dirty="0" smtClean="0">
                <a:solidFill>
                  <a:schemeClr val="tx1"/>
                </a:solidFill>
                <a:effectLst/>
                <a:latin typeface="+mn-lt"/>
                <a:ea typeface="+mn-ea"/>
                <a:cs typeface="+mn-cs"/>
              </a:rPr>
              <a:t> students and converted to a </a:t>
            </a:r>
            <a:r>
              <a:rPr lang="en-US" sz="1200" u="none" strike="noStrike" kern="1200" dirty="0" smtClean="0">
                <a:solidFill>
                  <a:schemeClr val="tx1"/>
                </a:solidFill>
                <a:effectLst/>
                <a:latin typeface="+mn-lt"/>
                <a:ea typeface="+mn-ea"/>
                <a:cs typeface="+mn-cs"/>
                <a:hlinkClick r:id="rId6"/>
              </a:rPr>
              <a:t>middle school</a:t>
            </a:r>
            <a:r>
              <a:rPr lang="en-US" sz="1200" kern="1200" dirty="0" smtClean="0">
                <a:solidFill>
                  <a:schemeClr val="tx1"/>
                </a:solidFill>
                <a:effectLst/>
                <a:latin typeface="+mn-lt"/>
                <a:ea typeface="+mn-ea"/>
                <a:cs typeface="+mn-cs"/>
              </a:rPr>
              <a:t>. Our colors are crimson and cream and our mascot is a hornet</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13</a:t>
            </a:fld>
            <a:endParaRPr lang="en-US"/>
          </a:p>
        </p:txBody>
      </p:sp>
    </p:spTree>
    <p:extLst>
      <p:ext uri="{BB962C8B-B14F-4D97-AF65-F5344CB8AC3E}">
        <p14:creationId xmlns:p14="http://schemas.microsoft.com/office/powerpoint/2010/main" val="215186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Maria Martinez-Officially the magnet clerk but she can do anything!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Maria came to the United States in 1985 from Guadalajara, Mexico. She earned her GED in 1996 and began working in Austin schools that same year.  She loves travelling, spending time with her kids and cats!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14</a:t>
            </a:fld>
            <a:endParaRPr lang="en-US"/>
          </a:p>
        </p:txBody>
      </p:sp>
    </p:spTree>
    <p:extLst>
      <p:ext uri="{BB962C8B-B14F-4D97-AF65-F5344CB8AC3E}">
        <p14:creationId xmlns:p14="http://schemas.microsoft.com/office/powerpoint/2010/main" val="466156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Kendra  Wheeler-Administrative Assistant to Mrs. Lowe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Kendra has been at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for two years now and she is amazing. She speaks Spanish, is very creative and supports her son in his baseball and basketball events.  Her favorite thing about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is watching the students change from year to year.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15</a:t>
            </a:fld>
            <a:endParaRPr lang="en-US"/>
          </a:p>
        </p:txBody>
      </p:sp>
    </p:spTree>
    <p:extLst>
      <p:ext uri="{BB962C8B-B14F-4D97-AF65-F5344CB8AC3E}">
        <p14:creationId xmlns:p14="http://schemas.microsoft.com/office/powerpoint/2010/main" val="34616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Ms. </a:t>
            </a:r>
            <a:r>
              <a:rPr lang="en-US" sz="1200" kern="1200" dirty="0" err="1" smtClean="0">
                <a:solidFill>
                  <a:schemeClr val="tx1"/>
                </a:solidFill>
                <a:effectLst/>
                <a:latin typeface="+mn-lt"/>
                <a:ea typeface="+mn-ea"/>
                <a:cs typeface="+mn-cs"/>
              </a:rPr>
              <a:t>Ramberg</a:t>
            </a:r>
            <a:r>
              <a:rPr lang="en-US" sz="1200" kern="1200" dirty="0" smtClean="0">
                <a:solidFill>
                  <a:schemeClr val="tx1"/>
                </a:solidFill>
                <a:effectLst/>
                <a:latin typeface="+mn-lt"/>
                <a:ea typeface="+mn-ea"/>
                <a:cs typeface="+mn-cs"/>
              </a:rPr>
              <a:t> worked at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for 5 years, retired for two years and then returned for a sixth to serve as our interim director.  She loves the teachers.  In her free time, she reads-a lot- and spends time with her grandchildren.  All of the places she has lived have been capital cities, Austin, Texas, Madison, WI, Jackson, MS and Washington, D.C.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16</a:t>
            </a:fld>
            <a:endParaRPr lang="en-US"/>
          </a:p>
        </p:txBody>
      </p:sp>
    </p:spTree>
    <p:extLst>
      <p:ext uri="{BB962C8B-B14F-4D97-AF65-F5344CB8AC3E}">
        <p14:creationId xmlns:p14="http://schemas.microsoft.com/office/powerpoint/2010/main" val="346162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err="1" smtClean="0">
                <a:solidFill>
                  <a:schemeClr val="tx1"/>
                </a:solidFill>
                <a:effectLst/>
                <a:latin typeface="+mn-lt"/>
                <a:ea typeface="+mn-ea"/>
                <a:cs typeface="+mn-cs"/>
              </a:rPr>
              <a:t>LaNica</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Failey</a:t>
            </a:r>
            <a:r>
              <a:rPr lang="en-US" sz="1200" u="sng" kern="1200" dirty="0" smtClean="0">
                <a:solidFill>
                  <a:schemeClr val="tx1"/>
                </a:solidFill>
                <a:effectLst/>
                <a:latin typeface="+mn-lt"/>
                <a:ea typeface="+mn-ea"/>
                <a:cs typeface="+mn-cs"/>
              </a:rPr>
              <a:t>-Academy Director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becoming </a:t>
            </a:r>
            <a:r>
              <a:rPr lang="en-US" sz="1200" kern="1200" dirty="0" err="1" smtClean="0">
                <a:solidFill>
                  <a:schemeClr val="tx1"/>
                </a:solidFill>
                <a:effectLst/>
                <a:latin typeface="+mn-lt"/>
                <a:ea typeface="+mn-ea"/>
                <a:cs typeface="+mn-cs"/>
              </a:rPr>
              <a:t>Kealing’s</a:t>
            </a:r>
            <a:r>
              <a:rPr lang="en-US" sz="1200" kern="1200" dirty="0" smtClean="0">
                <a:solidFill>
                  <a:schemeClr val="tx1"/>
                </a:solidFill>
                <a:effectLst/>
                <a:latin typeface="+mn-lt"/>
                <a:ea typeface="+mn-ea"/>
                <a:cs typeface="+mn-cs"/>
              </a:rPr>
              <a:t> Academy director, Ms. </a:t>
            </a:r>
            <a:r>
              <a:rPr lang="en-US" sz="1200" kern="1200" dirty="0" err="1" smtClean="0">
                <a:solidFill>
                  <a:schemeClr val="tx1"/>
                </a:solidFill>
                <a:effectLst/>
                <a:latin typeface="+mn-lt"/>
                <a:ea typeface="+mn-ea"/>
                <a:cs typeface="+mn-cs"/>
              </a:rPr>
              <a:t>Failey</a:t>
            </a:r>
            <a:r>
              <a:rPr lang="en-US" sz="1200" kern="1200" dirty="0" smtClean="0">
                <a:solidFill>
                  <a:schemeClr val="tx1"/>
                </a:solidFill>
                <a:effectLst/>
                <a:latin typeface="+mn-lt"/>
                <a:ea typeface="+mn-ea"/>
                <a:cs typeface="+mn-cs"/>
              </a:rPr>
              <a:t> was a hornet, attending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Middle School as a magnet student not so long ago. She returned to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as a math teacher and then became assistant principal in Manor ISD.  She must have really missed us because she once again came ‘home’ as the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Academy director and has served families and students in that position for the past three years.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17</a:t>
            </a:fld>
            <a:endParaRPr lang="en-US"/>
          </a:p>
        </p:txBody>
      </p:sp>
    </p:spTree>
    <p:extLst>
      <p:ext uri="{BB962C8B-B14F-4D97-AF65-F5344CB8AC3E}">
        <p14:creationId xmlns:p14="http://schemas.microsoft.com/office/powerpoint/2010/main" val="32132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Robin</a:t>
            </a:r>
            <a:r>
              <a:rPr lang="en-US" sz="1200" u="sng" kern="1200" baseline="0" dirty="0" smtClean="0">
                <a:solidFill>
                  <a:schemeClr val="tx1"/>
                </a:solidFill>
                <a:effectLst/>
                <a:latin typeface="+mn-lt"/>
                <a:ea typeface="+mn-ea"/>
                <a:cs typeface="+mn-cs"/>
              </a:rPr>
              <a:t> Lowe-Principal</a:t>
            </a:r>
            <a:endParaRPr lang="en-US" sz="12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Mrs. Lowe has been our fearless leader for the past two years.  The loves the diversity at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She is an avid reader and really likes heights.  You might find Ms. Lowe taking the Leap of Faith jump at a theme park or walking on glass floors 100 stories in the air or zip lining when she isn’t inspiring teachers and students at </a:t>
            </a:r>
            <a:r>
              <a:rPr lang="en-US" sz="1200" kern="1200" dirty="0" err="1" smtClean="0">
                <a:solidFill>
                  <a:schemeClr val="tx1"/>
                </a:solidFill>
                <a:effectLst/>
                <a:latin typeface="+mn-lt"/>
                <a:ea typeface="+mn-ea"/>
                <a:cs typeface="+mn-cs"/>
              </a:rPr>
              <a:t>Kealing</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18</a:t>
            </a:fld>
            <a:endParaRPr lang="en-US"/>
          </a:p>
        </p:txBody>
      </p:sp>
    </p:spTree>
    <p:extLst>
      <p:ext uri="{BB962C8B-B14F-4D97-AF65-F5344CB8AC3E}">
        <p14:creationId xmlns:p14="http://schemas.microsoft.com/office/powerpoint/2010/main" val="717491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Billboards-activity Monday, October 7</a:t>
            </a:r>
            <a:r>
              <a:rPr lang="en-US" baseline="30000" dirty="0" smtClean="0"/>
              <a:t>th</a:t>
            </a:r>
            <a:r>
              <a:rPr lang="en-US" dirty="0" smtClean="0"/>
              <a:t> and October 8</a:t>
            </a:r>
            <a:r>
              <a:rPr lang="en-US" baseline="30000" dirty="0" smtClean="0"/>
              <a:t>th</a:t>
            </a:r>
            <a:r>
              <a:rPr lang="en-US" dirty="0" smtClean="0"/>
              <a:t>-more information</a:t>
            </a:r>
            <a:r>
              <a:rPr lang="en-US" baseline="0" dirty="0" smtClean="0"/>
              <a:t> will come! </a:t>
            </a:r>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19</a:t>
            </a:fld>
            <a:endParaRPr lang="en-US"/>
          </a:p>
        </p:txBody>
      </p:sp>
    </p:spTree>
    <p:extLst>
      <p:ext uri="{BB962C8B-B14F-4D97-AF65-F5344CB8AC3E}">
        <p14:creationId xmlns:p14="http://schemas.microsoft.com/office/powerpoint/2010/main" val="342411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The French Legation-8</a:t>
            </a:r>
            <a:r>
              <a:rPr lang="en-US" sz="1200" u="sng" kern="1200" baseline="30000" dirty="0" smtClean="0">
                <a:solidFill>
                  <a:schemeClr val="tx1"/>
                </a:solidFill>
                <a:effectLst/>
                <a:latin typeface="+mn-lt"/>
                <a:ea typeface="+mn-ea"/>
                <a:cs typeface="+mn-cs"/>
              </a:rPr>
              <a:t>th</a:t>
            </a:r>
            <a:r>
              <a:rPr lang="en-US" sz="1200" u="sng" kern="1200" dirty="0" smtClean="0">
                <a:solidFill>
                  <a:schemeClr val="tx1"/>
                </a:solidFill>
                <a:effectLst/>
                <a:latin typeface="+mn-lt"/>
                <a:ea typeface="+mn-ea"/>
                <a:cs typeface="+mn-cs"/>
              </a:rPr>
              <a:t> and San Marcus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French Legation Museum began in 1841 as a private home built for the French charge </a:t>
            </a:r>
            <a:r>
              <a:rPr lang="en-US" sz="1200" kern="1200" dirty="0" err="1" smtClean="0">
                <a:solidFill>
                  <a:schemeClr val="tx1"/>
                </a:solidFill>
                <a:effectLst/>
                <a:latin typeface="+mn-lt"/>
                <a:ea typeface="+mn-ea"/>
                <a:cs typeface="+mn-cs"/>
              </a:rPr>
              <a:t>d’affaires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Alphone</a:t>
            </a:r>
            <a:r>
              <a:rPr lang="en-US" sz="1200" kern="1200" dirty="0" smtClean="0">
                <a:solidFill>
                  <a:schemeClr val="tx1"/>
                </a:solidFill>
                <a:effectLst/>
                <a:latin typeface="+mn-lt"/>
                <a:ea typeface="+mn-ea"/>
                <a:cs typeface="+mn-cs"/>
              </a:rPr>
              <a:t> Dubois.  Currently, it serves as a museum to promote the understanding and appreciation of Texas history.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2</a:t>
            </a:fld>
            <a:endParaRPr lang="en-US"/>
          </a:p>
        </p:txBody>
      </p:sp>
    </p:spTree>
    <p:extLst>
      <p:ext uri="{BB962C8B-B14F-4D97-AF65-F5344CB8AC3E}">
        <p14:creationId xmlns:p14="http://schemas.microsoft.com/office/powerpoint/2010/main" val="407936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Texas State Cemetery-11</a:t>
            </a:r>
            <a:r>
              <a:rPr lang="en-US" sz="1200" u="sng" kern="1200" baseline="30000" dirty="0" smtClean="0">
                <a:solidFill>
                  <a:schemeClr val="tx1"/>
                </a:solidFill>
                <a:effectLst/>
                <a:latin typeface="+mn-lt"/>
                <a:ea typeface="+mn-ea"/>
                <a:cs typeface="+mn-cs"/>
              </a:rPr>
              <a:t>th</a:t>
            </a:r>
            <a:r>
              <a:rPr lang="en-US" sz="1200" u="sng" kern="1200" dirty="0" smtClean="0">
                <a:solidFill>
                  <a:schemeClr val="tx1"/>
                </a:solidFill>
                <a:effectLst/>
                <a:latin typeface="+mn-lt"/>
                <a:ea typeface="+mn-ea"/>
                <a:cs typeface="+mn-cs"/>
              </a:rPr>
              <a:t> and Navasota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Texas State Cemetery is the final resting place of Governors, Senators, Legislators, Congressman, Judges and other legendary Texans who made the state what it is today. Stephen F. Austin, University of Texas football coach Darrell Royal, Governor Ann Richards and U.S. Congresswoman Barbara Jordan are all buried here.  Several changes have been made to the site such as an extensive renovation project completed in 1997.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3</a:t>
            </a:fld>
            <a:endParaRPr lang="en-US"/>
          </a:p>
        </p:txBody>
      </p:sp>
    </p:spTree>
    <p:extLst>
      <p:ext uri="{BB962C8B-B14F-4D97-AF65-F5344CB8AC3E}">
        <p14:creationId xmlns:p14="http://schemas.microsoft.com/office/powerpoint/2010/main" val="203615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err="1" smtClean="0">
                <a:solidFill>
                  <a:schemeClr val="tx1"/>
                </a:solidFill>
                <a:effectLst/>
                <a:latin typeface="+mn-lt"/>
                <a:ea typeface="+mn-ea"/>
                <a:cs typeface="+mn-cs"/>
              </a:rPr>
              <a:t>Detrich</a:t>
            </a:r>
            <a:r>
              <a:rPr lang="en-US" sz="1200" u="sng" kern="1200" dirty="0" smtClean="0">
                <a:solidFill>
                  <a:schemeClr val="tx1"/>
                </a:solidFill>
                <a:effectLst/>
                <a:latin typeface="+mn-lt"/>
                <a:ea typeface="+mn-ea"/>
                <a:cs typeface="+mn-cs"/>
              </a:rPr>
              <a:t>-Hamilton House- 912 11</a:t>
            </a:r>
            <a:r>
              <a:rPr lang="en-US" sz="1200" u="sng" kern="1200" baseline="30000" dirty="0" smtClean="0">
                <a:solidFill>
                  <a:schemeClr val="tx1"/>
                </a:solidFill>
                <a:effectLst/>
                <a:latin typeface="+mn-lt"/>
                <a:ea typeface="+mn-ea"/>
                <a:cs typeface="+mn-cs"/>
              </a:rPr>
              <a:t>th</a:t>
            </a:r>
            <a:r>
              <a:rPr lang="en-US" sz="1200" u="sng" kern="1200" dirty="0" smtClean="0">
                <a:solidFill>
                  <a:schemeClr val="tx1"/>
                </a:solidFill>
                <a:effectLst/>
                <a:latin typeface="+mn-lt"/>
                <a:ea typeface="+mn-ea"/>
                <a:cs typeface="+mn-cs"/>
              </a:rPr>
              <a:t> Street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the first house in Austin bought by freed slaves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4</a:t>
            </a:fld>
            <a:endParaRPr lang="en-US"/>
          </a:p>
        </p:txBody>
      </p:sp>
    </p:spTree>
    <p:extLst>
      <p:ext uri="{BB962C8B-B14F-4D97-AF65-F5344CB8AC3E}">
        <p14:creationId xmlns:p14="http://schemas.microsoft.com/office/powerpoint/2010/main" val="131892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Victory Grill-11</a:t>
            </a:r>
            <a:r>
              <a:rPr lang="en-US" sz="1200" u="sng" kern="1200" baseline="30000" dirty="0" smtClean="0">
                <a:solidFill>
                  <a:schemeClr val="tx1"/>
                </a:solidFill>
                <a:effectLst/>
                <a:latin typeface="+mn-lt"/>
                <a:ea typeface="+mn-ea"/>
                <a:cs typeface="+mn-cs"/>
              </a:rPr>
              <a:t>th</a:t>
            </a:r>
            <a:r>
              <a:rPr lang="en-US" sz="1200" u="sng" kern="1200" dirty="0" smtClean="0">
                <a:solidFill>
                  <a:schemeClr val="tx1"/>
                </a:solidFill>
                <a:effectLst/>
                <a:latin typeface="+mn-lt"/>
                <a:ea typeface="+mn-ea"/>
                <a:cs typeface="+mn-cs"/>
              </a:rPr>
              <a:t> and Waller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Victory Grill is a historical music venue that has hosted famous African American acts such as Bobby Bland, Clarence “</a:t>
            </a:r>
            <a:r>
              <a:rPr lang="en-US" sz="1200" kern="1200" dirty="0" err="1" smtClean="0">
                <a:solidFill>
                  <a:schemeClr val="tx1"/>
                </a:solidFill>
                <a:effectLst/>
                <a:latin typeface="+mn-lt"/>
                <a:ea typeface="+mn-ea"/>
                <a:cs typeface="+mn-cs"/>
              </a:rPr>
              <a:t>Gatemouth</a:t>
            </a:r>
            <a:r>
              <a:rPr lang="en-US" sz="1200" kern="1200" dirty="0" smtClean="0">
                <a:solidFill>
                  <a:schemeClr val="tx1"/>
                </a:solidFill>
                <a:effectLst/>
                <a:latin typeface="+mn-lt"/>
                <a:ea typeface="+mn-ea"/>
                <a:cs typeface="+mn-cs"/>
              </a:rPr>
              <a:t>” Brown, W.C. Clark and B.B. King when Austin was legally segregated.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5</a:t>
            </a:fld>
            <a:endParaRPr lang="en-US"/>
          </a:p>
        </p:txBody>
      </p:sp>
    </p:spTree>
    <p:extLst>
      <p:ext uri="{BB962C8B-B14F-4D97-AF65-F5344CB8AC3E}">
        <p14:creationId xmlns:p14="http://schemas.microsoft.com/office/powerpoint/2010/main" val="111355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Carver Museum</a:t>
            </a:r>
            <a:r>
              <a:rPr lang="en-US" sz="1200" kern="1200" dirty="0" smtClean="0">
                <a:solidFill>
                  <a:schemeClr val="tx1"/>
                </a:solidFill>
                <a:effectLst/>
                <a:latin typeface="+mn-lt"/>
                <a:ea typeface="+mn-ea"/>
                <a:cs typeface="+mn-cs"/>
              </a:rPr>
              <a:t> (original building) </a:t>
            </a:r>
            <a:r>
              <a:rPr lang="en-US" sz="1200" u="sng" kern="1200" dirty="0" smtClean="0">
                <a:solidFill>
                  <a:schemeClr val="tx1"/>
                </a:solidFill>
                <a:effectLst/>
                <a:latin typeface="+mn-lt"/>
                <a:ea typeface="+mn-ea"/>
                <a:cs typeface="+mn-cs"/>
              </a:rPr>
              <a:t>1165 Angelina Street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building which is now the Carver Museum was the original Carver Branch Library downtown.  When a new library was built downtown in 1933 to replace the much smaller one, the smaller wooden frame building was moved to Angelina Street-here on the east side. It became the first Austin Public Library branch to serve black citizens. East Austin’s black citizens advocated strongly for a library in their community.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6</a:t>
            </a:fld>
            <a:endParaRPr lang="en-US"/>
          </a:p>
        </p:txBody>
      </p:sp>
    </p:spTree>
    <p:extLst>
      <p:ext uri="{BB962C8B-B14F-4D97-AF65-F5344CB8AC3E}">
        <p14:creationId xmlns:p14="http://schemas.microsoft.com/office/powerpoint/2010/main" val="49399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East Side Pies- 1401 Rosewood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Michael Fried and Noah Polk opened this little place about seven years ago to bring New England style pizza to central Texas. It’s won many a pizza award each year since it’s opened.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7</a:t>
            </a:fld>
            <a:endParaRPr lang="en-US"/>
          </a:p>
        </p:txBody>
      </p:sp>
    </p:spTree>
    <p:extLst>
      <p:ext uri="{BB962C8B-B14F-4D97-AF65-F5344CB8AC3E}">
        <p14:creationId xmlns:p14="http://schemas.microsoft.com/office/powerpoint/2010/main" val="183478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Franklin’s BBQ-900 East 11</a:t>
            </a:r>
            <a:r>
              <a:rPr lang="en-US" sz="1200" u="sng" kern="1200" baseline="30000" dirty="0" smtClean="0">
                <a:solidFill>
                  <a:schemeClr val="tx1"/>
                </a:solidFill>
                <a:effectLst/>
                <a:latin typeface="+mn-lt"/>
                <a:ea typeface="+mn-ea"/>
                <a:cs typeface="+mn-cs"/>
              </a:rPr>
              <a:t>th</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it was Franklin’s BBQ, it was Ben’s BBQ  and before Franklin’s BBQ moved to the brick and mortar building on 900 East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Street, Aaron Franklin sold his BBQ from an east side parking lot.   But now this little place is straight up famous, earning several national food awards.  People line up for hours before the doors open just to taste brisket, sausages, and ribs.  They are often sold out of their famous brisket by noon. </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8</a:t>
            </a:fld>
            <a:endParaRPr lang="en-US"/>
          </a:p>
        </p:txBody>
      </p:sp>
    </p:spTree>
    <p:extLst>
      <p:ext uri="{BB962C8B-B14F-4D97-AF65-F5344CB8AC3E}">
        <p14:creationId xmlns:p14="http://schemas.microsoft.com/office/powerpoint/2010/main" val="313335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Huston-</a:t>
            </a:r>
            <a:r>
              <a:rPr lang="en-US" sz="1200" u="sng" kern="1200" dirty="0" err="1" smtClean="0">
                <a:solidFill>
                  <a:schemeClr val="tx1"/>
                </a:solidFill>
                <a:effectLst/>
                <a:latin typeface="+mn-lt"/>
                <a:ea typeface="+mn-ea"/>
                <a:cs typeface="+mn-cs"/>
              </a:rPr>
              <a:t>Tillotson</a:t>
            </a:r>
            <a:r>
              <a:rPr lang="en-US" sz="1200" u="sng" kern="1200" dirty="0" smtClean="0">
                <a:solidFill>
                  <a:schemeClr val="tx1"/>
                </a:solidFill>
                <a:effectLst/>
                <a:latin typeface="+mn-lt"/>
                <a:ea typeface="+mn-ea"/>
                <a:cs typeface="+mn-cs"/>
              </a:rPr>
              <a:t> University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Huston-</a:t>
            </a:r>
            <a:r>
              <a:rPr lang="en-US" sz="1200" kern="1200" dirty="0" err="1" smtClean="0">
                <a:solidFill>
                  <a:schemeClr val="tx1"/>
                </a:solidFill>
                <a:effectLst/>
                <a:latin typeface="+mn-lt"/>
                <a:ea typeface="+mn-ea"/>
                <a:cs typeface="+mn-cs"/>
              </a:rPr>
              <a:t>Tillotson</a:t>
            </a:r>
            <a:r>
              <a:rPr lang="en-US" sz="1200" kern="1200" dirty="0" smtClean="0">
                <a:solidFill>
                  <a:schemeClr val="tx1"/>
                </a:solidFill>
                <a:effectLst/>
                <a:latin typeface="+mn-lt"/>
                <a:ea typeface="+mn-ea"/>
                <a:cs typeface="+mn-cs"/>
              </a:rPr>
              <a:t> is a historically black university in Austin, Texas. The school is affiliated with the </a:t>
            </a:r>
            <a:r>
              <a:rPr lang="en-US" sz="1200" u="none" strike="noStrike" kern="1200" dirty="0" smtClean="0">
                <a:solidFill>
                  <a:schemeClr val="tx1"/>
                </a:solidFill>
                <a:effectLst/>
                <a:latin typeface="+mn-lt"/>
                <a:ea typeface="+mn-ea"/>
                <a:cs typeface="+mn-cs"/>
                <a:hlinkClick r:id="rId3"/>
              </a:rPr>
              <a:t>United Methodist Church</a:t>
            </a:r>
            <a:r>
              <a:rPr lang="en-US" sz="1200" kern="1200" dirty="0" smtClean="0">
                <a:solidFill>
                  <a:schemeClr val="tx1"/>
                </a:solidFill>
                <a:effectLst/>
                <a:latin typeface="+mn-lt"/>
                <a:ea typeface="+mn-ea"/>
                <a:cs typeface="+mn-cs"/>
              </a:rPr>
              <a:t>, the </a:t>
            </a:r>
            <a:r>
              <a:rPr lang="en-US" sz="1200" u="none" strike="noStrike" kern="1200" dirty="0" smtClean="0">
                <a:solidFill>
                  <a:schemeClr val="tx1"/>
                </a:solidFill>
                <a:effectLst/>
                <a:latin typeface="+mn-lt"/>
                <a:ea typeface="+mn-ea"/>
                <a:cs typeface="+mn-cs"/>
                <a:hlinkClick r:id="rId4"/>
              </a:rPr>
              <a:t>United Church of Christ</a:t>
            </a:r>
            <a:r>
              <a:rPr lang="en-US" sz="1200" kern="1200" dirty="0" smtClean="0">
                <a:solidFill>
                  <a:schemeClr val="tx1"/>
                </a:solidFill>
                <a:effectLst/>
                <a:latin typeface="+mn-lt"/>
                <a:ea typeface="+mn-ea"/>
                <a:cs typeface="+mn-cs"/>
              </a:rPr>
              <a:t>, and the </a:t>
            </a:r>
            <a:r>
              <a:rPr lang="en-US" sz="1200" u="none" strike="noStrike" kern="1200" dirty="0" smtClean="0">
                <a:solidFill>
                  <a:schemeClr val="tx1"/>
                </a:solidFill>
                <a:effectLst/>
                <a:latin typeface="+mn-lt"/>
                <a:ea typeface="+mn-ea"/>
                <a:cs typeface="+mn-cs"/>
                <a:hlinkClick r:id="rId5"/>
              </a:rPr>
              <a:t>United Negro College Fund</a:t>
            </a:r>
            <a:r>
              <a:rPr lang="en-US" sz="1200" kern="1200" dirty="0" smtClean="0">
                <a:solidFill>
                  <a:schemeClr val="tx1"/>
                </a:solidFill>
                <a:effectLst/>
                <a:latin typeface="+mn-lt"/>
                <a:ea typeface="+mn-ea"/>
                <a:cs typeface="+mn-cs"/>
              </a:rPr>
              <a:t>. Huston–</a:t>
            </a:r>
            <a:r>
              <a:rPr lang="en-US" sz="1200" kern="1200" dirty="0" err="1" smtClean="0">
                <a:solidFill>
                  <a:schemeClr val="tx1"/>
                </a:solidFill>
                <a:effectLst/>
                <a:latin typeface="+mn-lt"/>
                <a:ea typeface="+mn-ea"/>
                <a:cs typeface="+mn-cs"/>
              </a:rPr>
              <a:t>Tillotson</a:t>
            </a:r>
            <a:r>
              <a:rPr lang="en-US" sz="1200" kern="1200" dirty="0" smtClean="0">
                <a:solidFill>
                  <a:schemeClr val="tx1"/>
                </a:solidFill>
                <a:effectLst/>
                <a:latin typeface="+mn-lt"/>
                <a:ea typeface="+mn-ea"/>
                <a:cs typeface="+mn-cs"/>
              </a:rPr>
              <a:t> University awards four-year degrees in business, education, the humanities, natural sciences, social sciences, science and technology. The University also offers alternative teacher certification and academic programs for undergraduates interested in pursuing post-graduate degrees in Law and Medicine.</a:t>
            </a:r>
          </a:p>
          <a:p>
            <a:endParaRPr lang="en-US" dirty="0"/>
          </a:p>
        </p:txBody>
      </p:sp>
      <p:sp>
        <p:nvSpPr>
          <p:cNvPr id="4" name="Slide Number Placeholder 3"/>
          <p:cNvSpPr>
            <a:spLocks noGrp="1"/>
          </p:cNvSpPr>
          <p:nvPr>
            <p:ph type="sldNum" sz="quarter" idx="10"/>
          </p:nvPr>
        </p:nvSpPr>
        <p:spPr/>
        <p:txBody>
          <a:bodyPr/>
          <a:lstStyle/>
          <a:p>
            <a:fld id="{E3337B06-388A-6E47-97F0-03381DD296C1}" type="slidenum">
              <a:rPr lang="en-US" smtClean="0"/>
              <a:t>9</a:t>
            </a:fld>
            <a:endParaRPr lang="en-US"/>
          </a:p>
        </p:txBody>
      </p:sp>
    </p:spTree>
    <p:extLst>
      <p:ext uri="{BB962C8B-B14F-4D97-AF65-F5344CB8AC3E}">
        <p14:creationId xmlns:p14="http://schemas.microsoft.com/office/powerpoint/2010/main" val="133403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9/30/13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9/30/13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9/30/13</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9/30/13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9/30/13</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KTX: Trivia </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3200400" y="5257800"/>
            <a:ext cx="5458968" cy="1092200"/>
          </a:xfrm>
        </p:spPr>
        <p:txBody>
          <a:bodyPr>
            <a:normAutofit/>
          </a:bodyPr>
          <a:lstStyle/>
          <a:p>
            <a:r>
              <a:rPr lang="en-US" sz="2000" dirty="0" smtClean="0"/>
              <a:t>Part 1: Tuesday, October 1</a:t>
            </a:r>
            <a:r>
              <a:rPr lang="en-US" sz="2000" baseline="30000" dirty="0" smtClean="0"/>
              <a:t>st</a:t>
            </a:r>
            <a:r>
              <a:rPr lang="en-US" sz="2000" dirty="0" smtClean="0"/>
              <a:t> </a:t>
            </a:r>
          </a:p>
          <a:p>
            <a:r>
              <a:rPr lang="en-US" sz="2000" dirty="0" smtClean="0"/>
              <a:t>Part 2: Monday, October 7</a:t>
            </a:r>
            <a:r>
              <a:rPr lang="en-US" sz="2000" baseline="30000" dirty="0" smtClean="0"/>
              <a:t>th</a:t>
            </a:r>
            <a:endParaRPr lang="en-US" sz="2000" dirty="0" smtClean="0"/>
          </a:p>
          <a:p>
            <a:r>
              <a:rPr lang="en-US" sz="2000" dirty="0" smtClean="0"/>
              <a:t>Part 3: Tuesday, October 8</a:t>
            </a:r>
            <a:r>
              <a:rPr lang="en-US" sz="2000" baseline="30000" dirty="0" smtClean="0"/>
              <a:t>th</a:t>
            </a:r>
            <a:r>
              <a:rPr lang="en-US" sz="2000" dirty="0" smtClean="0"/>
              <a:t> </a:t>
            </a:r>
            <a:endParaRPr lang="en-US" sz="2000" dirty="0"/>
          </a:p>
        </p:txBody>
      </p:sp>
    </p:spTree>
    <p:extLst>
      <p:ext uri="{BB962C8B-B14F-4D97-AF65-F5344CB8AC3E}">
        <p14:creationId xmlns:p14="http://schemas.microsoft.com/office/powerpoint/2010/main" val="25434556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269876"/>
            <a:ext cx="8112125" cy="1142999"/>
          </a:xfrm>
        </p:spPr>
        <p:txBody>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Farmer “Freedom Rider” House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Content Placeholder 7" descr="photo-102 copy.JPG"/>
          <p:cNvPicPr>
            <a:picLocks noGrp="1" noChangeAspect="1"/>
          </p:cNvPicPr>
          <p:nvPr>
            <p:ph sz="half" idx="1"/>
          </p:nvPr>
        </p:nvPicPr>
        <p:blipFill>
          <a:blip r:embed="rId3">
            <a:extLst>
              <a:ext uri="{28A0092B-C50C-407E-A947-70E740481C1C}">
                <a14:useLocalDpi xmlns:a14="http://schemas.microsoft.com/office/drawing/2010/main" val="0"/>
              </a:ext>
            </a:extLst>
          </a:blip>
          <a:srcRect l="15960" r="15960"/>
          <a:stretch>
            <a:fillRect/>
          </a:stretch>
        </p:blipFill>
        <p:spPr>
          <a:xfrm>
            <a:off x="174625" y="2057400"/>
            <a:ext cx="4337685" cy="4757860"/>
          </a:xfrm>
        </p:spPr>
      </p:pic>
      <p:pic>
        <p:nvPicPr>
          <p:cNvPr id="9" name="Content Placeholder 8" descr="photo-104 copy.JPG"/>
          <p:cNvPicPr>
            <a:picLocks noGrp="1" noChangeAspect="1"/>
          </p:cNvPicPr>
          <p:nvPr>
            <p:ph sz="half" idx="2"/>
          </p:nvPr>
        </p:nvPicPr>
        <p:blipFill>
          <a:blip r:embed="rId4">
            <a:extLst>
              <a:ext uri="{28A0092B-C50C-407E-A947-70E740481C1C}">
                <a14:useLocalDpi xmlns:a14="http://schemas.microsoft.com/office/drawing/2010/main" val="0"/>
              </a:ext>
            </a:extLst>
          </a:blip>
          <a:srcRect l="15960" r="15960"/>
          <a:stretch>
            <a:fillRect/>
          </a:stretch>
        </p:blipFill>
        <p:spPr>
          <a:xfrm>
            <a:off x="4512310" y="2057400"/>
            <a:ext cx="4337685" cy="4757860"/>
          </a:xfrm>
        </p:spPr>
      </p:pic>
    </p:spTree>
    <p:extLst>
      <p:ext uri="{BB962C8B-B14F-4D97-AF65-F5344CB8AC3E}">
        <p14:creationId xmlns:p14="http://schemas.microsoft.com/office/powerpoint/2010/main" val="766573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460375"/>
            <a:ext cx="7024724" cy="904875"/>
          </a:xfrm>
        </p:spPr>
        <p:txBody>
          <a:bodyPr/>
          <a:lstStyle/>
          <a:p>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Howson</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Community Center</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Content Placeholder 3" descr="IMG_1326.jpeg"/>
          <p:cNvPicPr>
            <a:picLocks noGrp="1" noChangeAspect="1"/>
          </p:cNvPicPr>
          <p:nvPr>
            <p:ph idx="1"/>
          </p:nvPr>
        </p:nvPicPr>
        <p:blipFill>
          <a:blip r:embed="rId3" cstate="print">
            <a:extLst>
              <a:ext uri="{28A0092B-C50C-407E-A947-70E740481C1C}">
                <a14:useLocalDpi xmlns:a14="http://schemas.microsoft.com/office/drawing/2010/main" val="0"/>
              </a:ext>
            </a:extLst>
          </a:blip>
          <a:srcRect l="-12107" r="-12107"/>
          <a:stretch>
            <a:fillRect/>
          </a:stretch>
        </p:blipFill>
        <p:spPr>
          <a:xfrm>
            <a:off x="-125851" y="1952626"/>
            <a:ext cx="7674450" cy="4618038"/>
          </a:xfrm>
        </p:spPr>
      </p:pic>
    </p:spTree>
    <p:extLst>
      <p:ext uri="{BB962C8B-B14F-4D97-AF65-F5344CB8AC3E}">
        <p14:creationId xmlns:p14="http://schemas.microsoft.com/office/powerpoint/2010/main" val="27346551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6875"/>
            <a:ext cx="6508377" cy="1222375"/>
          </a:xfrm>
        </p:spPr>
        <p:txBody>
          <a:bodyPr/>
          <a:lstStyle/>
          <a:p>
            <a:r>
              <a:rPr lang="en-US" dirty="0" smtClean="0"/>
              <a:t>“</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Rhapsody” Mural </a:t>
            </a:r>
            <a:endParaRPr lang="en-US" sz="4800" dirty="0"/>
          </a:p>
        </p:txBody>
      </p:sp>
      <p:pic>
        <p:nvPicPr>
          <p:cNvPr id="6" name="Content Placeholder 5" descr="photo-106 copy.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a:off x="457199" y="2016401"/>
            <a:ext cx="7861301" cy="4730474"/>
          </a:xfrm>
        </p:spPr>
      </p:pic>
    </p:spTree>
    <p:extLst>
      <p:ext uri="{BB962C8B-B14F-4D97-AF65-F5344CB8AC3E}">
        <p14:creationId xmlns:p14="http://schemas.microsoft.com/office/powerpoint/2010/main" val="4161685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6876"/>
            <a:ext cx="6623051" cy="1174749"/>
          </a:xfrm>
        </p:spPr>
        <p:txBody>
          <a:bodyPr/>
          <a:lstStyle/>
          <a:p>
            <a:r>
              <a:rPr lang="en-US" sz="40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Kealing</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Middle School</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Content Placeholder 3" descr="357_4_1334101046-1.jpg"/>
          <p:cNvPicPr>
            <a:picLocks noGrp="1" noChangeAspect="1"/>
          </p:cNvPicPr>
          <p:nvPr>
            <p:ph idx="1"/>
          </p:nvPr>
        </p:nvPicPr>
        <p:blipFill>
          <a:blip r:embed="rId3">
            <a:extLst>
              <a:ext uri="{28A0092B-C50C-407E-A947-70E740481C1C}">
                <a14:useLocalDpi xmlns:a14="http://schemas.microsoft.com/office/drawing/2010/main" val="0"/>
              </a:ext>
            </a:extLst>
          </a:blip>
          <a:srcRect t="9886" b="9886"/>
          <a:stretch>
            <a:fillRect/>
          </a:stretch>
        </p:blipFill>
        <p:spPr>
          <a:xfrm>
            <a:off x="727074" y="2114551"/>
            <a:ext cx="7575551" cy="4558526"/>
          </a:xfrm>
        </p:spPr>
      </p:pic>
    </p:spTree>
    <p:extLst>
      <p:ext uri="{BB962C8B-B14F-4D97-AF65-F5344CB8AC3E}">
        <p14:creationId xmlns:p14="http://schemas.microsoft.com/office/powerpoint/2010/main" val="859928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2000"/>
            <a:ext cx="4190999" cy="3048000"/>
          </a:xfrm>
        </p:spPr>
        <p:txBody>
          <a:bodyPr/>
          <a:lstStyle/>
          <a:p>
            <a:r>
              <a:rPr lang="en-US" sz="4800" b="1" dirty="0" smtClean="0"/>
              <a:t>Maria Martinez: </a:t>
            </a:r>
            <a:r>
              <a:rPr lang="en-US" sz="4800" dirty="0" smtClean="0"/>
              <a:t>Clerk </a:t>
            </a:r>
            <a:endParaRPr lang="en-US" sz="4800" dirty="0"/>
          </a:p>
        </p:txBody>
      </p:sp>
      <p:pic>
        <p:nvPicPr>
          <p:cNvPr id="5" name="Content Placeholder 4" descr="photo-107.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rot="5400000">
            <a:off x="-828677" y="1502755"/>
            <a:ext cx="6508377" cy="3916363"/>
          </a:xfrm>
        </p:spPr>
      </p:pic>
    </p:spTree>
    <p:extLst>
      <p:ext uri="{BB962C8B-B14F-4D97-AF65-F5344CB8AC3E}">
        <p14:creationId xmlns:p14="http://schemas.microsoft.com/office/powerpoint/2010/main" val="6092398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25" y="914400"/>
            <a:ext cx="3778250" cy="5435600"/>
          </a:xfrm>
        </p:spPr>
        <p:txBody>
          <a:bodyPr/>
          <a:lstStyle/>
          <a:p>
            <a:r>
              <a:rPr lang="en-US" sz="4000" b="1" dirty="0" smtClean="0"/>
              <a:t>Kendra Wheeler: </a:t>
            </a:r>
            <a:r>
              <a:rPr lang="en-US" sz="4000" dirty="0" smtClean="0"/>
              <a:t>Administrative Assistant </a:t>
            </a:r>
            <a:endParaRPr lang="en-US" sz="4000" dirty="0"/>
          </a:p>
        </p:txBody>
      </p:sp>
      <p:pic>
        <p:nvPicPr>
          <p:cNvPr id="4" name="Content Placeholder 3" descr="photo-108.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rot="5400000">
            <a:off x="-685801" y="1533525"/>
            <a:ext cx="6508377" cy="3916363"/>
          </a:xfrm>
        </p:spPr>
      </p:pic>
    </p:spTree>
    <p:extLst>
      <p:ext uri="{BB962C8B-B14F-4D97-AF65-F5344CB8AC3E}">
        <p14:creationId xmlns:p14="http://schemas.microsoft.com/office/powerpoint/2010/main" val="15538834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0" y="914400"/>
            <a:ext cx="4413249" cy="5435600"/>
          </a:xfrm>
        </p:spPr>
        <p:txBody>
          <a:bodyPr/>
          <a:lstStyle/>
          <a:p>
            <a:r>
              <a:rPr lang="en-US" sz="4000" b="1" dirty="0" smtClean="0"/>
              <a:t>Mary </a:t>
            </a:r>
            <a:r>
              <a:rPr lang="en-US" sz="4000" b="1" dirty="0" err="1" smtClean="0"/>
              <a:t>Ramberg</a:t>
            </a:r>
            <a:r>
              <a:rPr lang="en-US" sz="4000" b="1" dirty="0" smtClean="0"/>
              <a:t>: </a:t>
            </a:r>
            <a:r>
              <a:rPr lang="en-US" sz="4000" dirty="0" smtClean="0"/>
              <a:t>Interim Magnet Director</a:t>
            </a:r>
            <a:endParaRPr lang="en-US" sz="4000" dirty="0"/>
          </a:p>
        </p:txBody>
      </p:sp>
      <p:pic>
        <p:nvPicPr>
          <p:cNvPr id="5" name="Content Placeholder 4" descr="photo-105.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rot="5400000">
            <a:off x="-876301" y="1495425"/>
            <a:ext cx="6508377" cy="3916363"/>
          </a:xfrm>
        </p:spPr>
      </p:pic>
    </p:spTree>
    <p:extLst>
      <p:ext uri="{BB962C8B-B14F-4D97-AF65-F5344CB8AC3E}">
        <p14:creationId xmlns:p14="http://schemas.microsoft.com/office/powerpoint/2010/main" val="2099969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4" y="3159125"/>
            <a:ext cx="4143375" cy="3190875"/>
          </a:xfrm>
        </p:spPr>
        <p:txBody>
          <a:bodyPr/>
          <a:lstStyle/>
          <a:p>
            <a:r>
              <a:rPr lang="en-US" b="1" dirty="0" err="1" smtClean="0"/>
              <a:t>LaNica</a:t>
            </a:r>
            <a:r>
              <a:rPr lang="en-US" b="1" dirty="0" smtClean="0"/>
              <a:t> </a:t>
            </a:r>
            <a:r>
              <a:rPr lang="en-US" b="1" dirty="0" err="1" smtClean="0"/>
              <a:t>Failey</a:t>
            </a:r>
            <a:r>
              <a:rPr lang="en-US" b="1" dirty="0" smtClean="0"/>
              <a:t>: </a:t>
            </a:r>
            <a:r>
              <a:rPr lang="en-US" dirty="0" smtClean="0"/>
              <a:t>former </a:t>
            </a:r>
            <a:r>
              <a:rPr lang="en-US" dirty="0" err="1" smtClean="0"/>
              <a:t>Kealing</a:t>
            </a:r>
            <a:r>
              <a:rPr lang="en-US" dirty="0" smtClean="0"/>
              <a:t> student &amp; STAR Director </a:t>
            </a:r>
            <a:endParaRPr lang="en-US" dirty="0"/>
          </a:p>
        </p:txBody>
      </p:sp>
      <p:pic>
        <p:nvPicPr>
          <p:cNvPr id="7" name="Content Placeholder 6" descr="photo-106.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rot="5400000">
            <a:off x="-1019176" y="1463675"/>
            <a:ext cx="6508377" cy="3916363"/>
          </a:xfrm>
        </p:spPr>
      </p:pic>
    </p:spTree>
    <p:extLst>
      <p:ext uri="{BB962C8B-B14F-4D97-AF65-F5344CB8AC3E}">
        <p14:creationId xmlns:p14="http://schemas.microsoft.com/office/powerpoint/2010/main" val="13661585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4" y="3159126"/>
            <a:ext cx="4143375" cy="2967038"/>
          </a:xfrm>
        </p:spPr>
        <p:txBody>
          <a:bodyPr/>
          <a:lstStyle/>
          <a:p>
            <a:r>
              <a:rPr lang="en-US" sz="4400" b="1" dirty="0" smtClean="0"/>
              <a:t>Robin Lowe: </a:t>
            </a:r>
            <a:br>
              <a:rPr lang="en-US" sz="4400" b="1" dirty="0" smtClean="0"/>
            </a:br>
            <a:r>
              <a:rPr lang="en-US" sz="4400" dirty="0" smtClean="0"/>
              <a:t>Principal</a:t>
            </a:r>
            <a:endParaRPr lang="en-US" sz="4400" dirty="0"/>
          </a:p>
        </p:txBody>
      </p:sp>
      <p:pic>
        <p:nvPicPr>
          <p:cNvPr id="7" name="Content Placeholder 6" descr="photo-102 copy 2.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rot="5400000">
            <a:off x="-844552" y="1534505"/>
            <a:ext cx="6508377" cy="3916363"/>
          </a:xfrm>
        </p:spPr>
      </p:pic>
    </p:spTree>
    <p:extLst>
      <p:ext uri="{BB962C8B-B14F-4D97-AF65-F5344CB8AC3E}">
        <p14:creationId xmlns:p14="http://schemas.microsoft.com/office/powerpoint/2010/main" val="15109298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0376"/>
            <a:ext cx="6508377" cy="1397000"/>
          </a:xfrm>
        </p:spPr>
        <p:txBody>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Billboards</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317500" y="2174874"/>
            <a:ext cx="8588375" cy="4397375"/>
          </a:xfrm>
        </p:spPr>
        <p:txBody>
          <a:bodyPr>
            <a:normAutofit fontScale="92500" lnSpcReduction="10000"/>
          </a:bodyPr>
          <a:lstStyle/>
          <a:p>
            <a:r>
              <a:rPr lang="en-US" sz="2400" dirty="0" smtClean="0"/>
              <a:t>Next week, each student will create a ‘billboard’ to educate students, faculty and visitors about </a:t>
            </a:r>
            <a:r>
              <a:rPr lang="en-US" sz="2400" dirty="0" err="1" smtClean="0"/>
              <a:t>Kealing</a:t>
            </a:r>
            <a:r>
              <a:rPr lang="en-US" sz="2400" dirty="0" smtClean="0"/>
              <a:t> Middle School and the community in which </a:t>
            </a:r>
            <a:r>
              <a:rPr lang="en-US" sz="2400" dirty="0" err="1" smtClean="0"/>
              <a:t>Kealing</a:t>
            </a:r>
            <a:r>
              <a:rPr lang="en-US" sz="2400" dirty="0" smtClean="0"/>
              <a:t> resides. </a:t>
            </a:r>
          </a:p>
          <a:p>
            <a:r>
              <a:rPr lang="en-US" sz="2400" dirty="0" smtClean="0"/>
              <a:t>You will choose one topic from the previous slides. Each advisory should cover ALL the topics.   </a:t>
            </a:r>
          </a:p>
          <a:p>
            <a:r>
              <a:rPr lang="en-US" sz="2400" dirty="0" smtClean="0"/>
              <a:t>Your billboard should be/have:</a:t>
            </a:r>
          </a:p>
          <a:p>
            <a:pPr lvl="2"/>
            <a:r>
              <a:rPr lang="en-US" sz="2400" dirty="0" smtClean="0"/>
              <a:t>Bold</a:t>
            </a:r>
          </a:p>
          <a:p>
            <a:pPr lvl="2"/>
            <a:r>
              <a:rPr lang="en-US" sz="2400" dirty="0" smtClean="0"/>
              <a:t>Neat</a:t>
            </a:r>
          </a:p>
          <a:p>
            <a:pPr lvl="2"/>
            <a:r>
              <a:rPr lang="en-US" sz="2400" dirty="0" smtClean="0"/>
              <a:t>Title </a:t>
            </a:r>
            <a:endParaRPr lang="en-US" sz="2400" dirty="0"/>
          </a:p>
          <a:p>
            <a:pPr lvl="2"/>
            <a:r>
              <a:rPr lang="en-US" sz="2400" dirty="0" smtClean="0"/>
              <a:t>Short description of site/person </a:t>
            </a:r>
          </a:p>
          <a:p>
            <a:pPr lvl="2"/>
            <a:r>
              <a:rPr lang="en-US" sz="2400" dirty="0" smtClean="0"/>
              <a:t>Educational </a:t>
            </a:r>
          </a:p>
        </p:txBody>
      </p:sp>
    </p:spTree>
    <p:extLst>
      <p:ext uri="{BB962C8B-B14F-4D97-AF65-F5344CB8AC3E}">
        <p14:creationId xmlns:p14="http://schemas.microsoft.com/office/powerpoint/2010/main" val="11951779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6250"/>
            <a:ext cx="7391401" cy="1206500"/>
          </a:xfrm>
        </p:spPr>
        <p:txBody>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French Legation </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6" name="Content Placeholder 15" descr="M2.jpeg"/>
          <p:cNvPicPr>
            <a:picLocks noGrp="1" noChangeAspect="1"/>
          </p:cNvPicPr>
          <p:nvPr>
            <p:ph sz="half" idx="1"/>
          </p:nvPr>
        </p:nvPicPr>
        <p:blipFill>
          <a:blip r:embed="rId3">
            <a:extLst>
              <a:ext uri="{28A0092B-C50C-407E-A947-70E740481C1C}">
                <a14:useLocalDpi xmlns:a14="http://schemas.microsoft.com/office/drawing/2010/main" val="0"/>
              </a:ext>
            </a:extLst>
          </a:blip>
          <a:srcRect l="15818" r="15818"/>
          <a:stretch>
            <a:fillRect/>
          </a:stretch>
        </p:blipFill>
        <p:spPr>
          <a:xfrm>
            <a:off x="276520" y="2309236"/>
            <a:ext cx="3566160" cy="3911600"/>
          </a:xfrm>
        </p:spPr>
      </p:pic>
      <p:pic>
        <p:nvPicPr>
          <p:cNvPr id="17" name="Picture 16" descr="C:\Users\jychuah\Dropbox\curriculum\Advisory\Trivia\Places\Legation.JPG"/>
          <p:cNvPicPr>
            <a:picLocks noChangeAspect="1" noChangeArrowheads="1"/>
          </p:cNvPicPr>
          <p:nvPr/>
        </p:nvPicPr>
        <p:blipFill>
          <a:blip r:embed="rId4" cstate="print"/>
          <a:srcRect/>
          <a:stretch>
            <a:fillRect/>
          </a:stretch>
        </p:blipFill>
        <p:spPr bwMode="auto">
          <a:xfrm>
            <a:off x="3715914" y="2309236"/>
            <a:ext cx="5237586" cy="3911600"/>
          </a:xfrm>
          <a:prstGeom prst="rect">
            <a:avLst/>
          </a:prstGeom>
          <a:noFill/>
          <a:ln w="9525">
            <a:noFill/>
            <a:miter lim="800000"/>
            <a:headEnd/>
            <a:tailEnd/>
          </a:ln>
        </p:spPr>
      </p:pic>
    </p:spTree>
    <p:extLst>
      <p:ext uri="{BB962C8B-B14F-4D97-AF65-F5344CB8AC3E}">
        <p14:creationId xmlns:p14="http://schemas.microsoft.com/office/powerpoint/2010/main" val="25269992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000"/>
            <a:ext cx="7391401" cy="1222375"/>
          </a:xfrm>
        </p:spPr>
        <p:txBody>
          <a:bodyPr/>
          <a:lstStyle/>
          <a:p>
            <a:r>
              <a:rPr lang="en-US" sz="5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Texas State Cemetery</a:t>
            </a:r>
            <a:endParaRPr lang="en-US" sz="5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 name="Content Placeholder 8" descr="20130924_155807.jpg"/>
          <p:cNvPicPr>
            <a:picLocks noGrp="1" noChangeAspect="1"/>
          </p:cNvPicPr>
          <p:nvPr>
            <p:ph sz="half" idx="13"/>
          </p:nvPr>
        </p:nvPicPr>
        <p:blipFill rotWithShape="1">
          <a:blip r:embed="rId3" cstate="print">
            <a:extLst>
              <a:ext uri="{28A0092B-C50C-407E-A947-70E740481C1C}">
                <a14:useLocalDpi xmlns:a14="http://schemas.microsoft.com/office/drawing/2010/main" val="0"/>
              </a:ext>
            </a:extLst>
          </a:blip>
          <a:srcRect t="21606" b="6563"/>
          <a:stretch/>
        </p:blipFill>
        <p:spPr>
          <a:xfrm>
            <a:off x="4282440" y="4224972"/>
            <a:ext cx="4480560" cy="2412609"/>
          </a:xfrm>
        </p:spPr>
      </p:pic>
      <p:pic>
        <p:nvPicPr>
          <p:cNvPr id="13" name="Content Placeholder 12" descr="20130924_160015.jpg"/>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t="14084" b="14084"/>
          <a:stretch>
            <a:fillRect/>
          </a:stretch>
        </p:blipFill>
        <p:spPr>
          <a:xfrm>
            <a:off x="4282440" y="1701238"/>
            <a:ext cx="4480560" cy="2412609"/>
          </a:xfrm>
        </p:spPr>
      </p:pic>
      <p:pic>
        <p:nvPicPr>
          <p:cNvPr id="12" name="Content Placeholder 11" descr="20130924_155842.jpg"/>
          <p:cNvPicPr>
            <a:picLocks noGrp="1" noChangeAspect="1"/>
          </p:cNvPicPr>
          <p:nvPr>
            <p:ph sz="half" idx="14"/>
          </p:nvPr>
        </p:nvPicPr>
        <p:blipFill>
          <a:blip r:embed="rId5" cstate="print">
            <a:extLst>
              <a:ext uri="{28A0092B-C50C-407E-A947-70E740481C1C}">
                <a14:useLocalDpi xmlns:a14="http://schemas.microsoft.com/office/drawing/2010/main" val="0"/>
              </a:ext>
            </a:extLst>
          </a:blip>
          <a:srcRect l="15818" r="15818"/>
          <a:stretch>
            <a:fillRect/>
          </a:stretch>
        </p:blipFill>
        <p:spPr>
          <a:xfrm>
            <a:off x="273404" y="2047875"/>
            <a:ext cx="4009036" cy="4397375"/>
          </a:xfrm>
        </p:spPr>
      </p:pic>
    </p:spTree>
    <p:extLst>
      <p:ext uri="{BB962C8B-B14F-4D97-AF65-F5344CB8AC3E}">
        <p14:creationId xmlns:p14="http://schemas.microsoft.com/office/powerpoint/2010/main" val="32000753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884"/>
            <a:ext cx="6877051" cy="97149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Detrich</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-Hamilton House </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Content Placeholder 5" descr="photo-102.JPG"/>
          <p:cNvPicPr>
            <a:picLocks noGrp="1" noChangeAspect="1"/>
          </p:cNvPicPr>
          <p:nvPr>
            <p:ph idx="1"/>
          </p:nvPr>
        </p:nvPicPr>
        <p:blipFill>
          <a:blip r:embed="rId3" cstate="print">
            <a:extLst>
              <a:ext uri="{28A0092B-C50C-407E-A947-70E740481C1C}">
                <a14:useLocalDpi xmlns:a14="http://schemas.microsoft.com/office/drawing/2010/main" val="0"/>
              </a:ext>
            </a:extLst>
          </a:blip>
          <a:srcRect l="-12319" r="-12319"/>
          <a:stretch>
            <a:fillRect/>
          </a:stretch>
        </p:blipFill>
        <p:spPr>
          <a:xfrm>
            <a:off x="0" y="1965008"/>
            <a:ext cx="7724575" cy="4648200"/>
          </a:xfrm>
        </p:spPr>
      </p:pic>
    </p:spTree>
    <p:extLst>
      <p:ext uri="{BB962C8B-B14F-4D97-AF65-F5344CB8AC3E}">
        <p14:creationId xmlns:p14="http://schemas.microsoft.com/office/powerpoint/2010/main" val="8871033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ychuah\Dropbox\curriculum\Advisory\Trivia\Places\photo.JPG"/>
          <p:cNvPicPr>
            <a:picLocks noChangeAspect="1" noChangeArrowheads="1"/>
          </p:cNvPicPr>
          <p:nvPr/>
        </p:nvPicPr>
        <p:blipFill>
          <a:blip r:embed="rId3" cstate="print"/>
          <a:srcRect/>
          <a:stretch>
            <a:fillRect/>
          </a:stretch>
        </p:blipFill>
        <p:spPr bwMode="auto">
          <a:xfrm>
            <a:off x="854074" y="0"/>
            <a:ext cx="5241926" cy="7017417"/>
          </a:xfrm>
          <a:prstGeom prst="rect">
            <a:avLst/>
          </a:prstGeom>
          <a:noFill/>
          <a:ln w="9525">
            <a:noFill/>
            <a:miter lim="800000"/>
            <a:headEnd/>
            <a:tailEnd/>
          </a:ln>
        </p:spPr>
      </p:pic>
      <p:sp>
        <p:nvSpPr>
          <p:cNvPr id="2" name="Title 1"/>
          <p:cNvSpPr>
            <a:spLocks noGrp="1"/>
          </p:cNvSpPr>
          <p:nvPr>
            <p:ph type="title"/>
          </p:nvPr>
        </p:nvSpPr>
        <p:spPr>
          <a:xfrm>
            <a:off x="1" y="3984625"/>
            <a:ext cx="6965576" cy="23653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Victory Grill </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482819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250"/>
            <a:ext cx="6508377" cy="1158875"/>
          </a:xfrm>
        </p:spPr>
        <p:txBody>
          <a:body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Carver Museum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endParaRPr lang="en-US"/>
          </a:p>
        </p:txBody>
      </p:sp>
      <p:pic>
        <p:nvPicPr>
          <p:cNvPr id="4" name="Picture 3" descr="C:\Users\jychuah\Dropbox\curriculum\Advisory\Trivia\Places\Carver.jpg"/>
          <p:cNvPicPr>
            <a:picLocks noChangeAspect="1" noChangeArrowheads="1"/>
          </p:cNvPicPr>
          <p:nvPr/>
        </p:nvPicPr>
        <p:blipFill>
          <a:blip r:embed="rId3" cstate="print"/>
          <a:srcRect/>
          <a:stretch>
            <a:fillRect/>
          </a:stretch>
        </p:blipFill>
        <p:spPr bwMode="auto">
          <a:xfrm>
            <a:off x="466725" y="1838325"/>
            <a:ext cx="6400800" cy="4800600"/>
          </a:xfrm>
          <a:prstGeom prst="rect">
            <a:avLst/>
          </a:prstGeom>
          <a:noFill/>
          <a:ln w="9525">
            <a:noFill/>
            <a:miter lim="800000"/>
            <a:headEnd/>
            <a:tailEnd/>
          </a:ln>
        </p:spPr>
      </p:pic>
    </p:spTree>
    <p:extLst>
      <p:ext uri="{BB962C8B-B14F-4D97-AF65-F5344CB8AC3E}">
        <p14:creationId xmlns:p14="http://schemas.microsoft.com/office/powerpoint/2010/main" val="3575589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0376"/>
            <a:ext cx="6508377" cy="1047750"/>
          </a:xfrm>
        </p:spPr>
        <p:txBody>
          <a:bodyPr/>
          <a:lstStyle/>
          <a:p>
            <a:pPr algn="ctr"/>
            <a:r>
              <a:rPr lang="en-US"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East Side Pies </a:t>
            </a:r>
            <a:endParaRPr lang="en-US"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Content Placeholder 3" descr="IMG_1329.jpe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a:off x="457200" y="1937939"/>
            <a:ext cx="7845426" cy="4720921"/>
          </a:xfrm>
        </p:spPr>
      </p:pic>
    </p:spTree>
    <p:extLst>
      <p:ext uri="{BB962C8B-B14F-4D97-AF65-F5344CB8AC3E}">
        <p14:creationId xmlns:p14="http://schemas.microsoft.com/office/powerpoint/2010/main" val="3381843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301625"/>
            <a:ext cx="6060701" cy="1444625"/>
          </a:xfrm>
        </p:spPr>
        <p:txBody>
          <a:bodyPr/>
          <a:lstStyle/>
          <a:p>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Franklin BBQ</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photo-104.JPG"/>
          <p:cNvPicPr>
            <a:picLocks noGrp="1" noChangeAspect="1"/>
          </p:cNvPicPr>
          <p:nvPr>
            <p:ph idx="1"/>
          </p:nvPr>
        </p:nvPicPr>
        <p:blipFill>
          <a:blip r:embed="rId3" cstate="print">
            <a:extLst>
              <a:ext uri="{28A0092B-C50C-407E-A947-70E740481C1C}">
                <a14:useLocalDpi xmlns:a14="http://schemas.microsoft.com/office/drawing/2010/main" val="0"/>
              </a:ext>
            </a:extLst>
          </a:blip>
          <a:srcRect t="9886" b="9886"/>
          <a:stretch>
            <a:fillRect/>
          </a:stretch>
        </p:blipFill>
        <p:spPr>
          <a:xfrm>
            <a:off x="584199" y="2098675"/>
            <a:ext cx="7654926" cy="4606290"/>
          </a:xfrm>
        </p:spPr>
      </p:pic>
    </p:spTree>
    <p:extLst>
      <p:ext uri="{BB962C8B-B14F-4D97-AF65-F5344CB8AC3E}">
        <p14:creationId xmlns:p14="http://schemas.microsoft.com/office/powerpoint/2010/main" val="7814748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333376"/>
            <a:ext cx="6822701" cy="1174749"/>
          </a:xfrm>
        </p:spPr>
        <p:txBody>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Huston-</a:t>
            </a: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Tillotson</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en-US" dirty="0"/>
          </a:p>
        </p:txBody>
      </p:sp>
      <p:pic>
        <p:nvPicPr>
          <p:cNvPr id="4" name="Picture 3" descr="C:\Users\jychuah\Dropbox\curriculum\Advisory\Trivia\Places\Huston.JPG"/>
          <p:cNvPicPr>
            <a:picLocks noChangeAspect="1" noChangeArrowheads="1"/>
          </p:cNvPicPr>
          <p:nvPr/>
        </p:nvPicPr>
        <p:blipFill>
          <a:blip r:embed="rId3" cstate="print"/>
          <a:srcRect/>
          <a:stretch>
            <a:fillRect/>
          </a:stretch>
        </p:blipFill>
        <p:spPr bwMode="auto">
          <a:xfrm>
            <a:off x="421481" y="1597025"/>
            <a:ext cx="6904038" cy="5156200"/>
          </a:xfrm>
          <a:prstGeom prst="rect">
            <a:avLst/>
          </a:prstGeom>
          <a:noFill/>
          <a:ln w="9525">
            <a:noFill/>
            <a:miter lim="800000"/>
            <a:headEnd/>
            <a:tailEnd/>
          </a:ln>
        </p:spPr>
      </p:pic>
    </p:spTree>
    <p:extLst>
      <p:ext uri="{BB962C8B-B14F-4D97-AF65-F5344CB8AC3E}">
        <p14:creationId xmlns:p14="http://schemas.microsoft.com/office/powerpoint/2010/main" val="8223632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188</TotalTime>
  <Words>1526</Words>
  <Application>Microsoft Macintosh PowerPoint</Application>
  <PresentationFormat>On-screen Show (4:3)</PresentationFormat>
  <Paragraphs>85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Plaza</vt:lpstr>
      <vt:lpstr>KTX: Trivia </vt:lpstr>
      <vt:lpstr>French Legation </vt:lpstr>
      <vt:lpstr>Texas State Cemetery</vt:lpstr>
      <vt:lpstr>Detrich-Hamilton House </vt:lpstr>
      <vt:lpstr>Victory Grill </vt:lpstr>
      <vt:lpstr>Carver Museum </vt:lpstr>
      <vt:lpstr>East Side Pies </vt:lpstr>
      <vt:lpstr>Franklin BBQ</vt:lpstr>
      <vt:lpstr>Huston-Tillotson</vt:lpstr>
      <vt:lpstr>Farmer “Freedom Rider” House </vt:lpstr>
      <vt:lpstr>Howson Community Center</vt:lpstr>
      <vt:lpstr>“Rhapsody” Mural </vt:lpstr>
      <vt:lpstr>Kealing Middle School</vt:lpstr>
      <vt:lpstr>Maria Martinez: Clerk </vt:lpstr>
      <vt:lpstr>Kendra Wheeler: Administrative Assistant </vt:lpstr>
      <vt:lpstr>Mary Ramberg: Interim Magnet Director</vt:lpstr>
      <vt:lpstr>LaNica Failey: former Kealing student &amp; STAR Director </vt:lpstr>
      <vt:lpstr>Robin Lowe:  Principal</vt:lpstr>
      <vt:lpstr>Billboards</vt:lpstr>
    </vt:vector>
  </TitlesOfParts>
  <Company>Apple,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KTX: Trivia </dc:title>
  <dc:creator>Jenna Martin</dc:creator>
  <cp:lastModifiedBy>Jenna Martin</cp:lastModifiedBy>
  <cp:revision>19</cp:revision>
  <dcterms:created xsi:type="dcterms:W3CDTF">2013-09-30T14:25:25Z</dcterms:created>
  <dcterms:modified xsi:type="dcterms:W3CDTF">2013-09-30T17:33:56Z</dcterms:modified>
</cp:coreProperties>
</file>