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32" r:id="rId2"/>
  </p:sldMasterIdLst>
  <p:notesMasterIdLst>
    <p:notesMasterId r:id="rId21"/>
  </p:notesMasterIdLst>
  <p:sldIdLst>
    <p:sldId id="256" r:id="rId3"/>
    <p:sldId id="269" r:id="rId4"/>
    <p:sldId id="270" r:id="rId5"/>
    <p:sldId id="272" r:id="rId6"/>
    <p:sldId id="273" r:id="rId7"/>
    <p:sldId id="274" r:id="rId8"/>
    <p:sldId id="275" r:id="rId9"/>
    <p:sldId id="276" r:id="rId10"/>
    <p:sldId id="277" r:id="rId11"/>
    <p:sldId id="278" r:id="rId12"/>
    <p:sldId id="279" r:id="rId13"/>
    <p:sldId id="280" r:id="rId14"/>
    <p:sldId id="281" r:id="rId15"/>
    <p:sldId id="282" r:id="rId16"/>
    <p:sldId id="283" r:id="rId17"/>
    <p:sldId id="284" r:id="rId18"/>
    <p:sldId id="285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6500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1" d="100"/>
          <a:sy n="61" d="100"/>
        </p:scale>
        <p:origin x="-336" y="-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D27D1148-FFF8-46FD-BE8D-3BB34E17942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255387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F00716E-D1AD-4036-A4A2-F7FD003BA6CA}" type="slidenum">
              <a:rPr lang="en-US"/>
              <a:pPr/>
              <a:t>1</a:t>
            </a:fld>
            <a:endParaRPr lang="en-US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0CA2FBB-DD08-4367-831B-BDC0A728B09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D9B0217-22DA-473B-A3DD-17F0AE8D8CDD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5DD2B5-9828-40C2-B87B-4D144F4712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5D956E30-EA7D-4361-AFD6-10F3B6027B9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DF401C20-AA7C-4B37-9246-750EFF4419D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0FD6F1B-17D0-4F71-A403-135A5579102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D320727-C52E-4D01-BC57-4A2D786DE111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35E08080-AE65-49F4-977E-B7B25A9C70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1E68B56D-A108-4563-8245-B56C1670830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20417-8D01-4787-A233-1337B57EA71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F2D4B7-AA69-4E95-A0A3-2C44378E0459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F02B71-8991-4516-A01E-F1A9ACD28B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1/22/2014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385006BF-D102-3D4E-8E2F-36EEB9BDC3A1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1/22/2014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fld id="{F55BD079-2732-B04A-8B6E-C8EC61275ADC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9CA6E2F-0D92-48B3-9850-15B9B47258FE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christjs\Local%20Settings\Temporary%20Internet%20Files\Content.IE5\2EBZKZTV\MSj03886260000%5b1%5d.wav" TargetMode="External"/><Relationship Id="rId1" Type="http://schemas.microsoft.com/office/2007/relationships/media" Target="file:///C:\Documents%20and%20Settings\christjs\Local%20Settings\Temporary%20Internet%20Files\Content.IE5\2EBZKZTV\MSj03886260000%5b1%5d.wav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file:///C:\Documents%20and%20Settings\christjs\Local%20Settings\Temporary%20Internet%20Files\Content.IE5\C7K4VV31\MSj03886280000%5b1%5d.wav" TargetMode="External"/><Relationship Id="rId1" Type="http://schemas.microsoft.com/office/2007/relationships/media" Target="file:///C:\Documents%20and%20Settings\christjs\Local%20Settings\Temporary%20Internet%20Files\Content.IE5\C7K4VV31\MSj03886280000%5b1%5d.wav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w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06964" y="2951941"/>
            <a:ext cx="4013200" cy="428625"/>
          </a:xfrm>
        </p:spPr>
        <p:txBody>
          <a:bodyPr/>
          <a:lstStyle/>
          <a:p>
            <a:r>
              <a:rPr lang="en-US" sz="1800" i="1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Modified from  </a:t>
            </a:r>
            <a:r>
              <a:rPr lang="en-US" sz="18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John Bergmann and Jeff </a:t>
            </a:r>
            <a:r>
              <a:rPr lang="en-US" sz="1800" i="1" dirty="0" err="1">
                <a:solidFill>
                  <a:schemeClr val="bg2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Christopherson</a:t>
            </a:r>
            <a:endParaRPr lang="en-US" sz="1800" i="1" dirty="0">
              <a:solidFill>
                <a:schemeClr val="bg2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2056" name="Picture 8" descr="saucer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30638" y="1797050"/>
            <a:ext cx="1371600" cy="495300"/>
          </a:xfrm>
          <a:prstGeom prst="rect">
            <a:avLst/>
          </a:prstGeom>
          <a:noFill/>
        </p:spPr>
      </p:pic>
      <p:pic>
        <p:nvPicPr>
          <p:cNvPr id="2057" name="Picture 9" descr="alien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39838" y="1152525"/>
            <a:ext cx="1162050" cy="904875"/>
          </a:xfrm>
          <a:prstGeom prst="rect">
            <a:avLst/>
          </a:prstGeom>
          <a:noFill/>
        </p:spPr>
      </p:pic>
      <p:pic>
        <p:nvPicPr>
          <p:cNvPr id="2058" name="Picture 10" descr="alie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00700" y="4321175"/>
            <a:ext cx="676275" cy="1009650"/>
          </a:xfrm>
          <a:prstGeom prst="rect">
            <a:avLst/>
          </a:prstGeom>
          <a:noFill/>
        </p:spPr>
      </p:pic>
      <p:pic>
        <p:nvPicPr>
          <p:cNvPr id="2060" name="Picture 12" descr="alien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55913" y="4340225"/>
            <a:ext cx="676275" cy="1009650"/>
          </a:xfrm>
          <a:prstGeom prst="rect">
            <a:avLst/>
          </a:prstGeom>
          <a:noFill/>
        </p:spPr>
      </p:pic>
      <p:pic>
        <p:nvPicPr>
          <p:cNvPr id="2055" name="Picture 7" descr="alien35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26238" y="1149350"/>
            <a:ext cx="1162050" cy="90487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9838" y="2189942"/>
            <a:ext cx="4013200" cy="599440"/>
          </a:xfrm>
        </p:spPr>
        <p:txBody>
          <a:bodyPr/>
          <a:lstStyle/>
          <a:p>
            <a:r>
              <a:rPr lang="en-US" dirty="0" smtClean="0"/>
              <a:t>Missing alien</a:t>
            </a:r>
            <a:endParaRPr lang="en-US" dirty="0"/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Highest energy electrons are involved in bonding and occupy the </a:t>
            </a:r>
            <a:r>
              <a:rPr lang="en-US" b="1" u="sng" dirty="0" smtClean="0"/>
              <a:t>valence shell</a:t>
            </a:r>
          </a:p>
          <a:p>
            <a:r>
              <a:rPr lang="en-US" dirty="0" smtClean="0"/>
              <a:t>These electrons are called </a:t>
            </a:r>
            <a:r>
              <a:rPr lang="en-US" b="1" u="sng" dirty="0" smtClean="0"/>
              <a:t>valence electrons</a:t>
            </a:r>
          </a:p>
          <a:p>
            <a:r>
              <a:rPr lang="en-US" dirty="0" smtClean="0"/>
              <a:t># of valence electrons determines stability and probable charge to acquire stability</a:t>
            </a:r>
          </a:p>
          <a:p>
            <a:r>
              <a:rPr lang="en-US" b="1" u="sng" dirty="0" smtClean="0"/>
              <a:t>Noble (inert) gases </a:t>
            </a:r>
            <a:r>
              <a:rPr lang="en-US" dirty="0" smtClean="0"/>
              <a:t>are stable with 8 valence electrons</a:t>
            </a:r>
            <a:endParaRPr lang="en-US" dirty="0"/>
          </a:p>
          <a:p>
            <a:r>
              <a:rPr lang="en-US" dirty="0" smtClean="0"/>
              <a:t>Desire to have 8 valence electrons = </a:t>
            </a:r>
            <a:r>
              <a:rPr lang="en-US" b="1" u="sng" dirty="0" smtClean="0"/>
              <a:t>octet rule</a:t>
            </a:r>
          </a:p>
        </p:txBody>
      </p:sp>
    </p:spTree>
    <p:extLst>
      <p:ext uri="{BB962C8B-B14F-4D97-AF65-F5344CB8AC3E}">
        <p14:creationId xmlns:p14="http://schemas.microsoft.com/office/powerpoint/2010/main" val="17579369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Exception to the Octet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valence electrons does Helium have?</a:t>
            </a:r>
          </a:p>
          <a:p>
            <a:r>
              <a:rPr lang="en-US" dirty="0" smtClean="0"/>
              <a:t>How many energy levels does helium have?</a:t>
            </a:r>
          </a:p>
          <a:p>
            <a:r>
              <a:rPr lang="en-US" dirty="0" smtClean="0"/>
              <a:t>What is the maximum number of electrons that can be found in the first energy level?</a:t>
            </a:r>
          </a:p>
          <a:p>
            <a:r>
              <a:rPr lang="en-US" dirty="0" smtClean="0"/>
              <a:t>Is helium stable with the number of valence electrons it has?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856223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Desire to acquire 8 valence electrons also determines patterns found in typical </a:t>
            </a:r>
            <a:r>
              <a:rPr lang="en-US" b="1" u="sng" dirty="0" smtClean="0"/>
              <a:t>charge</a:t>
            </a:r>
            <a:r>
              <a:rPr lang="en-US" dirty="0" smtClean="0"/>
              <a:t> or </a:t>
            </a:r>
            <a:r>
              <a:rPr lang="en-US" b="1" u="sng" dirty="0" smtClean="0"/>
              <a:t>oxidation #</a:t>
            </a:r>
          </a:p>
          <a:p>
            <a:r>
              <a:rPr lang="en-US" dirty="0" smtClean="0"/>
              <a:t>All aliens have same # of hairs in one group </a:t>
            </a:r>
          </a:p>
          <a:p>
            <a:r>
              <a:rPr lang="en-US" dirty="0" smtClean="0"/>
              <a:t>All elements have same # of </a:t>
            </a:r>
            <a:r>
              <a:rPr lang="en-US" b="1" u="sng" dirty="0" smtClean="0"/>
              <a:t>valence electrons </a:t>
            </a:r>
            <a:r>
              <a:rPr lang="en-US" dirty="0" smtClean="0"/>
              <a:t>in one group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629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Metals:</a:t>
            </a:r>
          </a:p>
          <a:p>
            <a:pPr lvl="1"/>
            <a:r>
              <a:rPr lang="en-US" dirty="0"/>
              <a:t>Tend to</a:t>
            </a:r>
            <a:r>
              <a:rPr lang="en-US" b="1" u="sng" dirty="0"/>
              <a:t> lose </a:t>
            </a:r>
            <a:r>
              <a:rPr lang="en-US" dirty="0"/>
              <a:t>their valence electrons</a:t>
            </a:r>
          </a:p>
          <a:p>
            <a:pPr lvl="1"/>
            <a:r>
              <a:rPr lang="en-US" dirty="0"/>
              <a:t>Giving them an overall </a:t>
            </a:r>
            <a:r>
              <a:rPr lang="en-US" b="1" u="sng" dirty="0"/>
              <a:t>positive</a:t>
            </a:r>
            <a:r>
              <a:rPr lang="en-US" dirty="0"/>
              <a:t> charge</a:t>
            </a:r>
          </a:p>
          <a:p>
            <a:pPr lvl="1"/>
            <a:r>
              <a:rPr lang="en-US" dirty="0"/>
              <a:t>We call these ions </a:t>
            </a:r>
            <a:r>
              <a:rPr lang="en-US" b="1" u="sng" dirty="0" err="1" smtClean="0"/>
              <a:t>cations</a:t>
            </a:r>
            <a:endParaRPr lang="en-US" dirty="0" smtClean="0"/>
          </a:p>
          <a:p>
            <a:r>
              <a:rPr lang="en-US" dirty="0" smtClean="0"/>
              <a:t>Nonmetals:</a:t>
            </a:r>
          </a:p>
          <a:p>
            <a:pPr lvl="1"/>
            <a:r>
              <a:rPr lang="en-US" dirty="0" smtClean="0"/>
              <a:t>Tend to</a:t>
            </a:r>
            <a:r>
              <a:rPr lang="en-US" b="1" u="sng" dirty="0" smtClean="0"/>
              <a:t> gain </a:t>
            </a:r>
            <a:r>
              <a:rPr lang="en-US" dirty="0" smtClean="0"/>
              <a:t>valence electrons</a:t>
            </a:r>
          </a:p>
          <a:p>
            <a:pPr lvl="1"/>
            <a:r>
              <a:rPr lang="en-US" dirty="0" smtClean="0"/>
              <a:t>Giving them an overall </a:t>
            </a:r>
            <a:r>
              <a:rPr lang="en-US" b="1" u="sng" dirty="0" smtClean="0"/>
              <a:t>negative</a:t>
            </a:r>
            <a:r>
              <a:rPr lang="en-US" dirty="0" smtClean="0"/>
              <a:t> charge</a:t>
            </a:r>
          </a:p>
          <a:p>
            <a:pPr lvl="1"/>
            <a:r>
              <a:rPr lang="en-US" dirty="0" smtClean="0"/>
              <a:t>We call these ions </a:t>
            </a:r>
            <a:r>
              <a:rPr lang="en-US" b="1" u="sng" dirty="0" smtClean="0"/>
              <a:t>anions</a:t>
            </a:r>
          </a:p>
        </p:txBody>
      </p:sp>
    </p:spTree>
    <p:extLst>
      <p:ext uri="{BB962C8B-B14F-4D97-AF65-F5344CB8AC3E}">
        <p14:creationId xmlns:p14="http://schemas.microsoft.com/office/powerpoint/2010/main" val="95807467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Alien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does the size of the aliens change as you go across a period? What about the groups?</a:t>
            </a:r>
          </a:p>
          <a:p>
            <a:r>
              <a:rPr lang="en-US" dirty="0" smtClean="0"/>
              <a:t>Size = atomic radius</a:t>
            </a:r>
          </a:p>
          <a:p>
            <a:r>
              <a:rPr lang="en-US" dirty="0" smtClean="0"/>
              <a:t>More shells = fatter radius</a:t>
            </a:r>
          </a:p>
          <a:p>
            <a:r>
              <a:rPr lang="en-US" dirty="0" smtClean="0"/>
              <a:t>Across the rows = protons keep electrons close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6877043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Alien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many arms do the aliens have in the first row? 2</a:t>
            </a:r>
            <a:r>
              <a:rPr lang="en-US" baseline="30000" dirty="0" smtClean="0"/>
              <a:t>nd</a:t>
            </a:r>
            <a:r>
              <a:rPr lang="en-US" dirty="0" smtClean="0"/>
              <a:t> row? 3</a:t>
            </a:r>
            <a:r>
              <a:rPr lang="en-US" baseline="30000" dirty="0" smtClean="0"/>
              <a:t>rd</a:t>
            </a:r>
            <a:r>
              <a:rPr lang="en-US" dirty="0" smtClean="0"/>
              <a:t> row?</a:t>
            </a:r>
          </a:p>
          <a:p>
            <a:r>
              <a:rPr lang="en-US" dirty="0" smtClean="0"/>
              <a:t>How are the row numbers and the number of energy levels related in the </a:t>
            </a:r>
            <a:r>
              <a:rPr lang="en-US" dirty="0" err="1" smtClean="0"/>
              <a:t>bohr</a:t>
            </a:r>
            <a:r>
              <a:rPr lang="en-US" dirty="0" smtClean="0"/>
              <a:t> models?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830473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Alien dots = # of electrons</a:t>
            </a:r>
          </a:p>
          <a:p>
            <a:r>
              <a:rPr lang="en-US" dirty="0" smtClean="0"/>
              <a:t>Valence electrons like to occupy their shell in </a:t>
            </a:r>
            <a:r>
              <a:rPr lang="en-US" b="1" u="sng" dirty="0" smtClean="0"/>
              <a:t>pairs</a:t>
            </a:r>
          </a:p>
          <a:p>
            <a:r>
              <a:rPr lang="en-US" dirty="0" smtClean="0"/>
              <a:t>We use </a:t>
            </a:r>
            <a:r>
              <a:rPr lang="en-US" b="1" u="sng" dirty="0" smtClean="0"/>
              <a:t>Lewis Dot Structures </a:t>
            </a:r>
            <a:r>
              <a:rPr lang="en-US" dirty="0" smtClean="0"/>
              <a:t>to represent them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6168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Drawing Lewis Dot Diagrams:</a:t>
            </a:r>
          </a:p>
          <a:p>
            <a:r>
              <a:rPr lang="en-US" dirty="0" smtClean="0"/>
              <a:t>1. Find # of valence electrons using group number</a:t>
            </a:r>
          </a:p>
          <a:p>
            <a:r>
              <a:rPr lang="en-US" dirty="0" smtClean="0"/>
              <a:t>2. Start placing dots one at a time around the chemical symbol</a:t>
            </a:r>
          </a:p>
          <a:p>
            <a:r>
              <a:rPr lang="en-US" dirty="0" smtClean="0"/>
              <a:t>3. If you have more than four, start to pair dots until you’ve used them all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09764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Lewis Dot Structures show </a:t>
            </a:r>
            <a:r>
              <a:rPr lang="en-US" b="1" u="sng" dirty="0" smtClean="0"/>
              <a:t>paired</a:t>
            </a:r>
            <a:r>
              <a:rPr lang="en-US" dirty="0" smtClean="0"/>
              <a:t> and </a:t>
            </a:r>
            <a:r>
              <a:rPr lang="en-US" b="1" u="sng" dirty="0" smtClean="0"/>
              <a:t>unpaired</a:t>
            </a:r>
            <a:r>
              <a:rPr lang="en-US" dirty="0" smtClean="0"/>
              <a:t> electrons</a:t>
            </a:r>
          </a:p>
          <a:p>
            <a:r>
              <a:rPr lang="en-US" dirty="0" smtClean="0"/>
              <a:t>These unpaired electrons are important for </a:t>
            </a:r>
            <a:r>
              <a:rPr lang="en-US" b="1" u="sng" dirty="0" smtClean="0"/>
              <a:t>bonding</a:t>
            </a:r>
            <a:r>
              <a:rPr lang="en-US" dirty="0" smtClean="0"/>
              <a:t> and </a:t>
            </a:r>
            <a:r>
              <a:rPr lang="en-US" b="1" u="sng" dirty="0" smtClean="0"/>
              <a:t>chemical reactions</a:t>
            </a:r>
            <a:endParaRPr lang="en-US" b="1" u="sng" dirty="0"/>
          </a:p>
        </p:txBody>
      </p:sp>
    </p:spTree>
    <p:extLst>
      <p:ext uri="{BB962C8B-B14F-4D97-AF65-F5344CB8AC3E}">
        <p14:creationId xmlns:p14="http://schemas.microsoft.com/office/powerpoint/2010/main" val="32294994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-1600202" y="1"/>
            <a:ext cx="10744202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416175"/>
            <a:ext cx="7772400" cy="1470025"/>
          </a:xfrm>
        </p:spPr>
        <p:txBody>
          <a:bodyPr/>
          <a:lstStyle/>
          <a:p>
            <a:r>
              <a:rPr lang="en-US" sz="8000" dirty="0" smtClean="0">
                <a:solidFill>
                  <a:srgbClr val="92D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Aliens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 smtClean="0">
                <a:solidFill>
                  <a:srgbClr val="FFFF00"/>
                </a:solidFill>
              </a:rPr>
              <a:t>Introduction to </a:t>
            </a:r>
            <a:br>
              <a:rPr lang="en-US" i="1" dirty="0" smtClean="0">
                <a:solidFill>
                  <a:srgbClr val="FFFF00"/>
                </a:solidFill>
              </a:rPr>
            </a:br>
            <a:r>
              <a:rPr lang="en-US" i="1" dirty="0" smtClean="0">
                <a:solidFill>
                  <a:srgbClr val="FFFF00"/>
                </a:solidFill>
              </a:rPr>
              <a:t>Periodicity</a:t>
            </a:r>
            <a:endParaRPr lang="en-US" i="1" dirty="0">
              <a:solidFill>
                <a:srgbClr val="FFFF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27439" y="2691010"/>
            <a:ext cx="3116561" cy="416699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121150" y="5130801"/>
            <a:ext cx="901700" cy="17272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3158671" y="87510"/>
            <a:ext cx="3081065" cy="26035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49550" y="5366547"/>
            <a:ext cx="1019888" cy="152983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3847" y="4221685"/>
            <a:ext cx="2636316" cy="263631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306476" y="1658902"/>
            <a:ext cx="2353687" cy="151454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900" decel="10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6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tudents.umf.maine.edu/~stonelhm/Assignments/Planet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-7210"/>
            <a:ext cx="10467871" cy="6865210"/>
          </a:xfrm>
          <a:prstGeom prst="rect">
            <a:avLst/>
          </a:prstGeom>
          <a:noFill/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Your Mission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6" name="Content Placeholder 2"/>
          <p:cNvSpPr>
            <a:spLocks noGrp="1"/>
          </p:cNvSpPr>
          <p:nvPr>
            <p:ph idx="1"/>
          </p:nvPr>
        </p:nvSpPr>
        <p:spPr>
          <a:xfrm>
            <a:off x="2579946" y="2783826"/>
            <a:ext cx="73152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NASA has recently found life on a            nearby planet!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These aliens have many similarities               and differences and NASA is in need                of a way to organize these life forms.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Your job is to create a table to         arrange these new life forms. 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8" name="MSj0388626000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9741159" y="17287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000"/>
                            </p:stCondLst>
                            <p:childTnLst>
                              <p:par>
                                <p:cTn id="3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1" dur="11656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3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Getting Started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NASA’s instructions:</a:t>
            </a:r>
          </a:p>
          <a:p>
            <a:pPr lvl="1"/>
            <a:r>
              <a:rPr lang="en-US" dirty="0" smtClean="0"/>
              <a:t>Organize the aliens in a rectangular block.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group</a:t>
            </a:r>
            <a:r>
              <a:rPr lang="en-US" dirty="0" smtClean="0"/>
              <a:t> (</a:t>
            </a:r>
            <a:r>
              <a:rPr lang="en-US" i="1" dirty="0" smtClean="0"/>
              <a:t>vertical column</a:t>
            </a:r>
            <a:r>
              <a:rPr lang="en-US" dirty="0" smtClean="0"/>
              <a:t>) must be the same    in some way (3) and must have some feature (2) that changes regularly as you move down the group.</a:t>
            </a:r>
          </a:p>
          <a:p>
            <a:pPr lvl="1"/>
            <a:r>
              <a:rPr lang="en-US" dirty="0" smtClean="0"/>
              <a:t>Each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period</a:t>
            </a:r>
            <a:r>
              <a:rPr lang="en-US" dirty="0" smtClean="0"/>
              <a:t> (</a:t>
            </a:r>
            <a:r>
              <a:rPr lang="en-US" i="1" dirty="0" smtClean="0"/>
              <a:t>horizontal row</a:t>
            </a:r>
            <a:r>
              <a:rPr lang="en-US" dirty="0" smtClean="0"/>
              <a:t>) must also share     one thing in common and also must have at least one feature (4) that changes regularly as you go across the periodic table.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785100" y="274638"/>
            <a:ext cx="901700" cy="1727200"/>
          </a:xfrm>
          <a:prstGeom prst="rect">
            <a:avLst/>
          </a:prstGeom>
        </p:spPr>
      </p:pic>
      <p:pic>
        <p:nvPicPr>
          <p:cNvPr id="5" name="MSj03886280000[1].wav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1"/>
              </p:ext>
            </p:extLst>
          </p:nvPr>
        </p:nvPicPr>
        <p:blipFill>
          <a:blip r:embed="rId5" cstate="print"/>
          <a:stretch>
            <a:fillRect/>
          </a:stretch>
        </p:blipFill>
        <p:spPr>
          <a:xfrm>
            <a:off x="8686800" y="6318913"/>
            <a:ext cx="304800" cy="304800"/>
          </a:xfrm>
          <a:prstGeom prst="rect">
            <a:avLst/>
          </a:prstGeom>
        </p:spPr>
      </p:pic>
      <p:sp>
        <p:nvSpPr>
          <p:cNvPr id="6" name="Left-Right Arrow 5"/>
          <p:cNvSpPr/>
          <p:nvPr/>
        </p:nvSpPr>
        <p:spPr>
          <a:xfrm rot="5400000">
            <a:off x="8014606" y="3279327"/>
            <a:ext cx="1039580" cy="228601"/>
          </a:xfrm>
          <a:prstGeom prst="left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wordArtVert"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white"/>
                </a:solidFill>
              </a:rPr>
              <a:t> </a:t>
            </a:r>
            <a:endParaRPr lang="en-US" sz="1050" dirty="0">
              <a:solidFill>
                <a:prstClr val="white"/>
              </a:solidFill>
            </a:endParaRPr>
          </a:p>
        </p:txBody>
      </p:sp>
      <p:sp>
        <p:nvSpPr>
          <p:cNvPr id="7" name="Left-Right Arrow 6"/>
          <p:cNvSpPr/>
          <p:nvPr/>
        </p:nvSpPr>
        <p:spPr>
          <a:xfrm>
            <a:off x="5504723" y="5600699"/>
            <a:ext cx="1342886" cy="561110"/>
          </a:xfrm>
          <a:prstGeom prst="leftRight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white"/>
                </a:solidFill>
              </a:rPr>
              <a:t>period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409208" y="2936967"/>
            <a:ext cx="582391" cy="90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sz="1050" dirty="0">
                <a:solidFill>
                  <a:prstClr val="black"/>
                </a:solidFill>
                <a:latin typeface="Calibri"/>
              </a:rPr>
              <a:t>g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r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o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u</a:t>
            </a:r>
            <a:br>
              <a:rPr lang="en-US" sz="1050" dirty="0">
                <a:solidFill>
                  <a:prstClr val="black"/>
                </a:solidFill>
                <a:latin typeface="Calibri"/>
              </a:rPr>
            </a:br>
            <a:r>
              <a:rPr lang="en-US" sz="1050" dirty="0">
                <a:solidFill>
                  <a:prstClr val="black"/>
                </a:solidFill>
                <a:latin typeface="Calibri"/>
              </a:rPr>
              <a:t>p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" dur="17078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00"/>
                            </p:stCondLst>
                            <p:childTnLst>
                              <p:par>
                                <p:cTn id="2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showWhenStopped="0">
                <p:cTn id="4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6" grpId="0" animBg="1"/>
      <p:bldP spid="7" grpId="0" animBg="1"/>
      <p:bldP spid="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046260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One of the aliens found escaped in the transportation process.  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NASA would like you to </a:t>
            </a:r>
            <a:r>
              <a:rPr lang="en-US" i="1" dirty="0" smtClean="0"/>
              <a:t>make detailed </a:t>
            </a:r>
            <a:r>
              <a:rPr lang="en-US" i="1" dirty="0" err="1" smtClean="0"/>
              <a:t>drawings</a:t>
            </a:r>
            <a:r>
              <a:rPr lang="en-US" dirty="0" err="1" smtClean="0"/>
              <a:t>of</a:t>
            </a:r>
            <a:r>
              <a:rPr lang="en-US" dirty="0" smtClean="0"/>
              <a:t> what you believe those              aliens looked like.</a:t>
            </a:r>
          </a:p>
          <a:p>
            <a:endParaRPr lang="en-US" sz="1400" dirty="0" smtClean="0"/>
          </a:p>
          <a:p>
            <a:r>
              <a:rPr lang="en-US" dirty="0" smtClean="0"/>
              <a:t>They would also like you to </a:t>
            </a:r>
            <a:r>
              <a:rPr lang="en-US" i="1" dirty="0" smtClean="0"/>
              <a:t>describe</a:t>
            </a:r>
            <a:r>
              <a:rPr lang="en-US" dirty="0" smtClean="0"/>
              <a:t>               the two missing aliens.</a:t>
            </a: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/>
          <a:srcRect l="22012" b="39104"/>
          <a:stretch>
            <a:fillRect/>
          </a:stretch>
        </p:blipFill>
        <p:spPr>
          <a:xfrm flipH="1">
            <a:off x="6157826" y="2509842"/>
            <a:ext cx="703221" cy="105179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/>
          <a:srcRect l="20121" b="34062"/>
          <a:stretch>
            <a:fillRect/>
          </a:stretch>
        </p:blipFill>
        <p:spPr>
          <a:xfrm>
            <a:off x="4878034" y="2422756"/>
            <a:ext cx="720271" cy="113888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One that Escaped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785100" y="554038"/>
            <a:ext cx="901700" cy="1727200"/>
          </a:xfrm>
          <a:prstGeom prst="rect">
            <a:avLst/>
          </a:prstGeom>
        </p:spPr>
      </p:pic>
      <p:pic>
        <p:nvPicPr>
          <p:cNvPr id="3074" name="Picture 2" descr="http://thebsreport.files.wordpress.com/2009/06/prisoner3.gif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856262" y="2269082"/>
            <a:ext cx="2015671" cy="1336102"/>
          </a:xfrm>
          <a:prstGeom prst="rect">
            <a:avLst/>
          </a:prstGeom>
          <a:noFill/>
        </p:spPr>
      </p:pic>
      <p:pic>
        <p:nvPicPr>
          <p:cNvPr id="7" name="Picture 1" descr="C:\Documents and Settings\christjs\Local Settings\Temporary Internet Files\Content.IE5\U68A01WV\MCj04298210000[1].wm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37471" y="294726"/>
            <a:ext cx="635681" cy="972784"/>
          </a:xfrm>
          <a:prstGeom prst="rect">
            <a:avLst/>
          </a:prstGeom>
          <a:noFill/>
        </p:spPr>
      </p:pic>
      <p:pic>
        <p:nvPicPr>
          <p:cNvPr id="3077" name="Picture 5" descr="C:\Documents and Settings\christjs\Local Settings\Temporary Internet Files\Content.IE5\U68A01WV\MCj04348810000[1]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63292" y="3821373"/>
            <a:ext cx="1909860" cy="19098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9" presetClass="emph" presetSubtype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20" dur="indefinite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0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1" dur="indefinite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brucemhood.files.wordpress.com/2009/02/ufo.jpg"/>
          <p:cNvPicPr>
            <a:picLocks noChangeAspect="1" noChangeArrowheads="1"/>
          </p:cNvPicPr>
          <p:nvPr/>
        </p:nvPicPr>
        <p:blipFill>
          <a:blip r:embed="rId2" cstate="print">
            <a:lum bright="77000" contrast="-40000"/>
          </a:blip>
          <a:srcRect b="35823"/>
          <a:stretch>
            <a:fillRect/>
          </a:stretch>
        </p:blipFill>
        <p:spPr bwMode="auto">
          <a:xfrm>
            <a:off x="457200" y="3080266"/>
            <a:ext cx="7345920" cy="364671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A</a:t>
            </a:r>
            <a:r>
              <a:rPr lang="en-US" dirty="0" smtClean="0"/>
              <a:t>liens We </a:t>
            </a:r>
            <a:r>
              <a:rPr lang="en-US" dirty="0"/>
              <a:t>D</a:t>
            </a:r>
            <a:r>
              <a:rPr lang="en-US" dirty="0" smtClean="0"/>
              <a:t>idn’t Find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Describe what the next alien would              look like in your periodic table.</a:t>
            </a:r>
          </a:p>
          <a:p>
            <a:r>
              <a:rPr lang="en-US" dirty="0" smtClean="0"/>
              <a:t>Also include a drawing of this alien.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378413" y="1935889"/>
            <a:ext cx="901700" cy="17272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19271" y="3712029"/>
            <a:ext cx="5724644" cy="2414134"/>
          </a:xfrm>
          <a:prstGeom prst="rect">
            <a:avLst/>
          </a:prstGeom>
          <a:gradFill>
            <a:gsLst>
              <a:gs pos="0">
                <a:srgbClr val="DDEBCF"/>
              </a:gs>
              <a:gs pos="50000">
                <a:srgbClr val="9CB86E"/>
              </a:gs>
              <a:gs pos="100000">
                <a:srgbClr val="156B13"/>
              </a:gs>
            </a:gsLst>
            <a:lin ang="5400000" scaled="0"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5987561" y="3663089"/>
            <a:ext cx="566058" cy="707886"/>
            <a:chOff x="6226629" y="3358086"/>
            <a:chExt cx="566058" cy="707886"/>
          </a:xfrm>
        </p:grpSpPr>
        <p:sp>
          <p:nvSpPr>
            <p:cNvPr id="8" name="Oval 7"/>
            <p:cNvSpPr/>
            <p:nvPr/>
          </p:nvSpPr>
          <p:spPr>
            <a:xfrm>
              <a:off x="6226629" y="3429000"/>
              <a:ext cx="566058" cy="5660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6287493" y="3358086"/>
              <a:ext cx="450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Calibri"/>
                </a:rPr>
                <a:t>X</a:t>
              </a:r>
            </a:p>
          </p:txBody>
        </p:sp>
      </p:grpSp>
      <p:sp>
        <p:nvSpPr>
          <p:cNvPr id="10" name="TextBox 9"/>
          <p:cNvSpPr txBox="1"/>
          <p:nvPr/>
        </p:nvSpPr>
        <p:spPr>
          <a:xfrm>
            <a:off x="919271" y="3352797"/>
            <a:ext cx="57246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1            2            3            4            5            6            7            8	</a:t>
            </a:r>
          </a:p>
        </p:txBody>
      </p:sp>
      <p:grpSp>
        <p:nvGrpSpPr>
          <p:cNvPr id="11" name="Group 10"/>
          <p:cNvGrpSpPr/>
          <p:nvPr/>
        </p:nvGrpSpPr>
        <p:grpSpPr>
          <a:xfrm>
            <a:off x="886613" y="6188371"/>
            <a:ext cx="566058" cy="707886"/>
            <a:chOff x="6226629" y="3358086"/>
            <a:chExt cx="566058" cy="707886"/>
          </a:xfrm>
        </p:grpSpPr>
        <p:sp>
          <p:nvSpPr>
            <p:cNvPr id="12" name="Oval 11"/>
            <p:cNvSpPr/>
            <p:nvPr/>
          </p:nvSpPr>
          <p:spPr>
            <a:xfrm>
              <a:off x="6226629" y="3429000"/>
              <a:ext cx="566058" cy="566058"/>
            </a:xfrm>
            <a:prstGeom prst="ellipse">
              <a:avLst/>
            </a:prstGeom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457200"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6287493" y="3358086"/>
              <a:ext cx="450764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defTabSz="457200" fontAlgn="auto">
                <a:spcBef>
                  <a:spcPts val="0"/>
                </a:spcBef>
                <a:spcAft>
                  <a:spcPts val="0"/>
                </a:spcAft>
              </a:pPr>
              <a:r>
                <a:rPr lang="en-US" sz="4000" dirty="0">
                  <a:solidFill>
                    <a:srgbClr val="FF0000"/>
                  </a:solidFill>
                  <a:latin typeface="Calibri"/>
                </a:rPr>
                <a:t>Y</a:t>
              </a:r>
            </a:p>
          </p:txBody>
        </p:sp>
      </p:grpSp>
      <p:sp>
        <p:nvSpPr>
          <p:cNvPr id="14" name="TextBox 13"/>
          <p:cNvSpPr txBox="1"/>
          <p:nvPr/>
        </p:nvSpPr>
        <p:spPr>
          <a:xfrm>
            <a:off x="6873757" y="3776559"/>
            <a:ext cx="22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Period __ &amp; Group __</a:t>
            </a:r>
          </a:p>
        </p:txBody>
      </p:sp>
      <p:cxnSp>
        <p:nvCxnSpPr>
          <p:cNvPr id="16" name="Straight Arrow Connector 15"/>
          <p:cNvCxnSpPr/>
          <p:nvPr/>
        </p:nvCxnSpPr>
        <p:spPr>
          <a:xfrm rot="10800000">
            <a:off x="6643915" y="3961617"/>
            <a:ext cx="2298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7" name="TextBox 16"/>
          <p:cNvSpPr txBox="1"/>
          <p:nvPr/>
        </p:nvSpPr>
        <p:spPr>
          <a:xfrm>
            <a:off x="570940" y="3830985"/>
            <a:ext cx="301686" cy="29546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1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2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3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4</a:t>
            </a: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prstClr val="black"/>
              </a:solidFill>
              <a:latin typeface="Calibri"/>
            </a:endParaRPr>
          </a:p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827322" y="6357648"/>
            <a:ext cx="22089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457200" fontAlgn="auto">
              <a:spcBef>
                <a:spcPts val="0"/>
              </a:spcBef>
              <a:spcAft>
                <a:spcPts val="0"/>
              </a:spcAft>
            </a:pPr>
            <a:r>
              <a:rPr lang="en-US" dirty="0">
                <a:solidFill>
                  <a:prstClr val="black"/>
                </a:solidFill>
                <a:latin typeface="Calibri"/>
              </a:rPr>
              <a:t>Period __ &amp; Group __</a:t>
            </a:r>
          </a:p>
        </p:txBody>
      </p:sp>
      <p:cxnSp>
        <p:nvCxnSpPr>
          <p:cNvPr id="19" name="Straight Arrow Connector 18"/>
          <p:cNvCxnSpPr/>
          <p:nvPr/>
        </p:nvCxnSpPr>
        <p:spPr>
          <a:xfrm rot="10800000">
            <a:off x="1597480" y="6542706"/>
            <a:ext cx="229842" cy="158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9" presetClass="emph" presetSubtype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47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48" dur="indefinite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50" dur="indefinite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51" dur="indefinite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66" dur="indefinite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67" dur="indefinite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/>
      <p:bldP spid="14" grpId="0"/>
      <p:bldP spid="14" grpId="1"/>
      <p:bldP spid="17" grpId="0"/>
      <p:bldP spid="18" grpId="0"/>
      <p:bldP spid="18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Missing Alien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(families):</a:t>
            </a:r>
          </a:p>
          <a:p>
            <a:r>
              <a:rPr lang="en-US" dirty="0"/>
              <a:t>What characteristics do they share?</a:t>
            </a:r>
          </a:p>
          <a:p>
            <a:pPr lvl="1"/>
            <a:r>
              <a:rPr lang="en-US" dirty="0"/>
              <a:t># of hairs </a:t>
            </a:r>
          </a:p>
          <a:p>
            <a:pPr lvl="1"/>
            <a:r>
              <a:rPr lang="en-US" dirty="0"/>
              <a:t>Body pattern </a:t>
            </a:r>
          </a:p>
          <a:p>
            <a:pPr lvl="1"/>
            <a:r>
              <a:rPr lang="en-US" dirty="0"/>
              <a:t>Facial </a:t>
            </a:r>
            <a:r>
              <a:rPr lang="en-US" dirty="0" smtClean="0"/>
              <a:t>expression</a:t>
            </a:r>
          </a:p>
          <a:p>
            <a:r>
              <a:rPr lang="en-US" dirty="0" smtClean="0"/>
              <a:t>How are these characteristics related to the </a:t>
            </a:r>
            <a:r>
              <a:rPr lang="en-US" dirty="0" err="1" smtClean="0"/>
              <a:t>bohr</a:t>
            </a:r>
            <a:r>
              <a:rPr lang="en-US" dirty="0" smtClean="0"/>
              <a:t> models?</a:t>
            </a:r>
          </a:p>
          <a:p>
            <a:pPr marL="457200" lvl="1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39760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Groups/Families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Relationship of Alien Characteristics to Bohr Models:</a:t>
            </a:r>
          </a:p>
          <a:p>
            <a:pPr lvl="1"/>
            <a:r>
              <a:rPr lang="en-US" dirty="0" smtClean="0"/>
              <a:t># of hairs = valence electrons</a:t>
            </a:r>
          </a:p>
          <a:p>
            <a:pPr lvl="1"/>
            <a:r>
              <a:rPr lang="en-US" dirty="0" smtClean="0"/>
              <a:t>Body pattern = similar chemical reactivity</a:t>
            </a:r>
          </a:p>
          <a:p>
            <a:pPr lvl="1"/>
            <a:r>
              <a:rPr lang="en-US" dirty="0" smtClean="0"/>
              <a:t>Facial expression = similar probable charge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587516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Valence Electron Notes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Electrons surround nucleus at different energy levels, </a:t>
            </a:r>
            <a:r>
              <a:rPr lang="en-US" b="1" u="sng" dirty="0" smtClean="0"/>
              <a:t>orbitals</a:t>
            </a:r>
            <a:r>
              <a:rPr lang="en-US" dirty="0" smtClean="0"/>
              <a:t>, or </a:t>
            </a:r>
            <a:r>
              <a:rPr lang="en-US" b="1" u="sng" dirty="0" smtClean="0"/>
              <a:t>shells</a:t>
            </a:r>
          </a:p>
          <a:p>
            <a:r>
              <a:rPr lang="en-US" dirty="0" smtClean="0"/>
              <a:t>Energy increases as you move away from the nucleus</a:t>
            </a:r>
          </a:p>
          <a:p>
            <a:r>
              <a:rPr lang="en-US" dirty="0" smtClean="0"/>
              <a:t>Follow 2, 8, 8 for the first 18 elements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8791164"/>
      </p:ext>
    </p:extLst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94</TotalTime>
  <Words>688</Words>
  <Application>Microsoft Office PowerPoint</Application>
  <PresentationFormat>On-screen Show (4:3)</PresentationFormat>
  <Paragraphs>101</Paragraphs>
  <Slides>18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Office Theme</vt:lpstr>
      <vt:lpstr>BlackTie</vt:lpstr>
      <vt:lpstr>Missing alien</vt:lpstr>
      <vt:lpstr>Aliens </vt:lpstr>
      <vt:lpstr>Your Mission</vt:lpstr>
      <vt:lpstr>Getting Started</vt:lpstr>
      <vt:lpstr>The One that Escaped</vt:lpstr>
      <vt:lpstr>The Aliens We Didn’t Find</vt:lpstr>
      <vt:lpstr>Missing Alien Discussion</vt:lpstr>
      <vt:lpstr>Groups/Families</vt:lpstr>
      <vt:lpstr>Valence Electron Notes</vt:lpstr>
      <vt:lpstr>Valence Electron Notes</vt:lpstr>
      <vt:lpstr>Exception to the Octet Rule</vt:lpstr>
      <vt:lpstr>Valence Electron Notes</vt:lpstr>
      <vt:lpstr>Valence Electron Notes</vt:lpstr>
      <vt:lpstr>Missing Alien Discussion</vt:lpstr>
      <vt:lpstr>Missing Alien Discussion</vt:lpstr>
      <vt:lpstr>Valence Electron Notes</vt:lpstr>
      <vt:lpstr>Valence Electron Notes</vt:lpstr>
      <vt:lpstr>Valence Electron Notes</vt:lpstr>
    </vt:vector>
  </TitlesOfParts>
  <Company>McLean County Unit 5 Schools Staff Checkout Program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Aliens Activity</dc:title>
  <dc:subject>Chemistry</dc:subject>
  <dc:creator>Jeff Christopherson</dc:creator>
  <dc:description>introduction to periodic table and organizing the elements by grouping similar properties</dc:description>
  <cp:lastModifiedBy>aisd</cp:lastModifiedBy>
  <cp:revision>22</cp:revision>
  <dcterms:created xsi:type="dcterms:W3CDTF">2006-07-25T19:13:55Z</dcterms:created>
  <dcterms:modified xsi:type="dcterms:W3CDTF">2014-01-22T14:26:41Z</dcterms:modified>
</cp:coreProperties>
</file>