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1" r:id="rId2"/>
    <p:sldId id="282" r:id="rId3"/>
    <p:sldId id="273" r:id="rId4"/>
    <p:sldId id="275" r:id="rId5"/>
    <p:sldId id="278" r:id="rId6"/>
    <p:sldId id="279" r:id="rId7"/>
    <p:sldId id="280" r:id="rId8"/>
    <p:sldId id="272" r:id="rId9"/>
    <p:sldId id="265" r:id="rId10"/>
    <p:sldId id="266" r:id="rId11"/>
    <p:sldId id="267" r:id="rId12"/>
    <p:sldId id="268" r:id="rId13"/>
    <p:sldId id="269" r:id="rId14"/>
    <p:sldId id="274" r:id="rId15"/>
    <p:sldId id="276" r:id="rId16"/>
    <p:sldId id="27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8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BAA3-DE83-4823-888F-8DC3C03D43A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E581-5964-4547-9457-0EBC07FFB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21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31E6-92BC-45EC-A24A-FBD54AB3E7DE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331C-EF74-433F-97C6-AA6C7DF3E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7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oogle.com/search?q=pelagic+zone&amp;safe=active&amp;client=firefox-a&amp;hs=jFr&amp;rls=org.mozilla:en-US:official&amp;source=lnms&amp;tbm=isch&amp;sa=X&amp;ei=IrdBUsuMCoXM9gSKjIGYCA&amp;ved=0CAkQ_AUoAQ&amp;biw=1280&amp;bih=867&amp;dpr=1&amp;surl=1#facrc=_&amp;imgdii=_&amp;imgrc=01T3hrgF8PZtIM%3A%3BqJxBlvg8HsgO_M%3Bhttp%253A%252F%252Fo.quizlet.com%252FFEyd0yKXB7qI-vwN9iLECA.png%3Bhttp%253A%252F%252Fquizlet.com%252F13009854%252Ffamiliarize%252Fembedv2%253F%2526m%3B500%3B407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331C-EF74-433F-97C6-AA6C7DF3EC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47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B5AB08B-2944-1342-9F79-9C42BDAE5EB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5C92406-96FE-CF4E-AAFB-8899D035A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 Zones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278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Subtidal</a:t>
            </a:r>
            <a:r>
              <a:rPr lang="en-US" dirty="0" smtClean="0"/>
              <a:t> zone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sublittoral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88" y="2082466"/>
            <a:ext cx="7596363" cy="41919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Bathyal</a:t>
            </a:r>
            <a:r>
              <a:rPr lang="en-US" dirty="0" smtClean="0"/>
              <a:t>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695450"/>
            <a:ext cx="8197851" cy="450429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445360" y="2894457"/>
            <a:ext cx="1146191" cy="14565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Abyssal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4532"/>
            <a:ext cx="7162800" cy="5118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76628" y="4879017"/>
            <a:ext cx="2674240" cy="8182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Hadal</a:t>
            </a:r>
            <a:r>
              <a:rPr lang="en-US" dirty="0" smtClean="0"/>
              <a:t>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95" y="2044700"/>
            <a:ext cx="6442437" cy="4192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“Deep Sea Floor”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Bathyl</a:t>
            </a:r>
            <a:r>
              <a:rPr lang="en-US" dirty="0" smtClean="0"/>
              <a:t> </a:t>
            </a:r>
          </a:p>
          <a:p>
            <a:r>
              <a:rPr lang="en-US" dirty="0" smtClean="0"/>
              <a:t>Abyssal</a:t>
            </a:r>
          </a:p>
          <a:p>
            <a:r>
              <a:rPr lang="en-US" dirty="0" err="1" smtClean="0"/>
              <a:t>Hadal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620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Pelagic </a:t>
            </a:r>
            <a:endParaRPr lang="en-US" dirty="0"/>
          </a:p>
        </p:txBody>
      </p:sp>
      <p:pic>
        <p:nvPicPr>
          <p:cNvPr id="2050" name="Picture 2" descr="http://o.quizlet.com/FEyd0yKXB7qI-vwN9iLE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339" y="1767464"/>
            <a:ext cx="5393170" cy="43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64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Pelagic Zones</a:t>
            </a:r>
            <a:endParaRPr lang="en-US" dirty="0"/>
          </a:p>
        </p:txBody>
      </p:sp>
      <p:pic>
        <p:nvPicPr>
          <p:cNvPr id="3074" name="Picture 2" descr="http://i6.photobucket.com/albums/y227/childofthecorn9/school_biology2/oceanz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310" y="2150918"/>
            <a:ext cx="6538898" cy="41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19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Where do we get our warmth? </a:t>
            </a:r>
          </a:p>
          <a:p>
            <a:pPr>
              <a:buNone/>
            </a:pPr>
            <a:r>
              <a:rPr lang="en-US" dirty="0" smtClean="0"/>
              <a:t>The surface of the ocean gets the most sunlight, and in general, the most warmth. </a:t>
            </a:r>
          </a:p>
          <a:p>
            <a:pPr>
              <a:buNone/>
            </a:pPr>
            <a:r>
              <a:rPr lang="en-US" dirty="0" smtClean="0"/>
              <a:t>As we go deeper, the water temperature decreases</a:t>
            </a:r>
          </a:p>
          <a:p>
            <a:pPr>
              <a:buNone/>
            </a:pPr>
            <a:r>
              <a:rPr lang="en-US" dirty="0" smtClean="0"/>
              <a:t>As we learned in our presentations yesterday, what temperature is the most dense for water?</a:t>
            </a:r>
          </a:p>
          <a:p>
            <a:pPr>
              <a:buNone/>
            </a:pPr>
            <a:r>
              <a:rPr lang="en-US" dirty="0" smtClean="0"/>
              <a:t>What does this mean?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+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learned that DENSITY is mass/volume. But why is this important?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Brick: 300 g/60 cm3	Sponge: 10 g/60 cm3</a:t>
            </a:r>
          </a:p>
          <a:p>
            <a:pPr>
              <a:buNone/>
            </a:pPr>
            <a:r>
              <a:rPr lang="en-US" dirty="0" smtClean="0"/>
              <a:t>Density = 50 g/cm3	Density = .6 g/cm3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23" y="2947818"/>
            <a:ext cx="25781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06" y="2947818"/>
            <a:ext cx="2832100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+ water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if water is most dense at 4 C, where will it end up?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Marine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on Lifestyle:</a:t>
            </a:r>
          </a:p>
          <a:p>
            <a:pPr lvl="1"/>
            <a:r>
              <a:rPr lang="en-US" sz="2800" dirty="0" smtClean="0"/>
              <a:t>Benthic – bottom dwellers</a:t>
            </a:r>
          </a:p>
          <a:p>
            <a:pPr lvl="1"/>
            <a:r>
              <a:rPr lang="en-US" sz="2800" dirty="0" smtClean="0"/>
              <a:t>Pelagic- in the water column</a:t>
            </a:r>
          </a:p>
          <a:p>
            <a:pPr lvl="2"/>
            <a:r>
              <a:rPr lang="en-US" sz="2800" dirty="0" smtClean="0"/>
              <a:t>How well they swim:</a:t>
            </a:r>
          </a:p>
          <a:p>
            <a:pPr lvl="3"/>
            <a:r>
              <a:rPr lang="en-US" sz="2800" dirty="0" smtClean="0"/>
              <a:t>Plankton- drifters/floaters</a:t>
            </a:r>
          </a:p>
          <a:p>
            <a:pPr lvl="3"/>
            <a:r>
              <a:rPr lang="en-US" sz="2800" dirty="0" smtClean="0"/>
              <a:t>Nekton- can swim against the current (not all nekton are pelagic)</a:t>
            </a:r>
          </a:p>
          <a:p>
            <a:pPr lvl="4"/>
            <a:r>
              <a:rPr lang="en-US" sz="2800" dirty="0" smtClean="0"/>
              <a:t>Example: 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3083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is there plenty of oxygen?</a:t>
            </a:r>
          </a:p>
          <a:p>
            <a:pPr>
              <a:buNone/>
            </a:pPr>
            <a:r>
              <a:rPr lang="en-US" dirty="0" smtClean="0"/>
              <a:t>So where do you think there is plenty of oxygen?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in the ocean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444532"/>
            <a:ext cx="6515100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2267" y="5940382"/>
            <a:ext cx="540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Amount of Oxygen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579" y="825146"/>
            <a:ext cx="196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89184" y="1194478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great depths, imagine the density of water pushing down on you!</a:t>
            </a:r>
          </a:p>
          <a:p>
            <a:pPr>
              <a:buNone/>
            </a:pPr>
            <a:r>
              <a:rPr lang="en-US" dirty="0" smtClean="0"/>
              <a:t>As you go deeper, the PRESSURE increases</a:t>
            </a:r>
          </a:p>
          <a:p>
            <a:pPr>
              <a:buNone/>
            </a:pPr>
            <a:r>
              <a:rPr lang="en-US" dirty="0" smtClean="0"/>
              <a:t>This is VERY interesting for how organisms evolved to live in the depths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So, let’s think about pressure. What kind of adaptations would you have to survive in the deep?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Think about this: can water compress water? What does pressure do to lungs?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cean zones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Today we will be working on getting a better sense of these ocean zones. </a:t>
            </a:r>
          </a:p>
          <a:p>
            <a:pPr>
              <a:buNone/>
            </a:pPr>
            <a:r>
              <a:rPr lang="en-US" dirty="0" smtClean="0"/>
              <a:t>You will need: </a:t>
            </a:r>
          </a:p>
          <a:p>
            <a:pPr>
              <a:buFontTx/>
              <a:buChar char="-"/>
            </a:pPr>
            <a:r>
              <a:rPr lang="en-US" dirty="0" smtClean="0"/>
              <a:t>One large poster paper</a:t>
            </a:r>
          </a:p>
          <a:p>
            <a:pPr>
              <a:buFontTx/>
              <a:buChar char="-"/>
            </a:pPr>
            <a:r>
              <a:rPr lang="en-US" dirty="0" smtClean="0"/>
              <a:t>Markers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SIDE AXIS of your paper must be labeled DEPTH and have increments of this depth from:</a:t>
            </a:r>
          </a:p>
          <a:p>
            <a:pPr algn="ctr">
              <a:buNone/>
            </a:pPr>
            <a:r>
              <a:rPr lang="en-US" sz="3600" dirty="0" smtClean="0"/>
              <a:t>0 </a:t>
            </a:r>
            <a:r>
              <a:rPr lang="en-US" sz="3600" dirty="0" err="1" smtClean="0"/>
              <a:t>m</a:t>
            </a:r>
            <a:r>
              <a:rPr lang="en-US" sz="3600" dirty="0" smtClean="0"/>
              <a:t> to 11,000 </a:t>
            </a:r>
            <a:r>
              <a:rPr lang="en-US" sz="3600" dirty="0" err="1" smtClean="0"/>
              <a:t>m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Label all zones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gheredbcs.wiley.com/legacy/college/levin/0471697435/chap_tut/images/nw0087-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974" y="145472"/>
            <a:ext cx="6931026" cy="61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98498"/>
            <a:ext cx="2556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Based on </a:t>
            </a:r>
          </a:p>
          <a:p>
            <a:pPr algn="ctr"/>
            <a:r>
              <a:rPr lang="en-US" sz="2800" dirty="0"/>
              <a:t>t</a:t>
            </a:r>
            <a:r>
              <a:rPr lang="en-US" sz="2800" dirty="0" smtClean="0"/>
              <a:t>he diagram,</a:t>
            </a:r>
          </a:p>
          <a:p>
            <a:pPr algn="ctr"/>
            <a:r>
              <a:rPr lang="en-US" sz="2800" dirty="0" smtClean="0"/>
              <a:t>what are the major and minor subdivisions of marine environments based on?</a:t>
            </a:r>
          </a:p>
        </p:txBody>
      </p:sp>
    </p:spTree>
    <p:extLst>
      <p:ext uri="{BB962C8B-B14F-4D97-AF65-F5344CB8AC3E}">
        <p14:creationId xmlns:p14="http://schemas.microsoft.com/office/powerpoint/2010/main" xmlns="" val="52439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your envelopes, there are 18 facts about different zones of the ocean</a:t>
            </a:r>
          </a:p>
          <a:p>
            <a:r>
              <a:rPr lang="en-US" dirty="0" smtClean="0"/>
              <a:t>Please make sure you have 18 strips of paper and DO NOT LOSE THEM!</a:t>
            </a:r>
          </a:p>
          <a:p>
            <a:r>
              <a:rPr lang="en-US" dirty="0" smtClean="0"/>
              <a:t>Group these facts however you choose (there does not necessarily have to be equal facts for each group you make)</a:t>
            </a:r>
          </a:p>
          <a:p>
            <a:r>
              <a:rPr lang="en-US" dirty="0"/>
              <a:t>B</a:t>
            </a:r>
            <a:r>
              <a:rPr lang="en-US" dirty="0" smtClean="0"/>
              <a:t>e ready to justify how you decided on these groups</a:t>
            </a:r>
          </a:p>
          <a:p>
            <a:r>
              <a:rPr lang="en-US" dirty="0" smtClean="0"/>
              <a:t>Write your groups on the back of your </a:t>
            </a:r>
            <a:r>
              <a:rPr lang="en-US" smtClean="0"/>
              <a:t>video 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Euphotic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the top layer of the ocean</a:t>
            </a:r>
          </a:p>
          <a:p>
            <a:r>
              <a:rPr lang="en-US" dirty="0" smtClean="0"/>
              <a:t>Photosynthesis can occur here</a:t>
            </a:r>
          </a:p>
          <a:p>
            <a:r>
              <a:rPr lang="en-US" dirty="0" smtClean="0"/>
              <a:t>More than 90% of marine animals live in this zone</a:t>
            </a:r>
          </a:p>
          <a:p>
            <a:r>
              <a:rPr lang="en-US" dirty="0" smtClean="0"/>
              <a:t>This zone is known as the “Sunlight zone”</a:t>
            </a:r>
          </a:p>
          <a:p>
            <a:r>
              <a:rPr lang="en-US" dirty="0" smtClean="0"/>
              <a:t>This zone extends from the water’s surface down to about 50 meters</a:t>
            </a:r>
          </a:p>
          <a:p>
            <a:r>
              <a:rPr lang="en-US" dirty="0" smtClean="0"/>
              <a:t>The name of this zone means “well lit” in Greek</a:t>
            </a:r>
          </a:p>
          <a:p>
            <a:r>
              <a:rPr lang="en-US" dirty="0" smtClean="0"/>
              <a:t>Food is abundant here</a:t>
            </a:r>
          </a:p>
          <a:p>
            <a:r>
              <a:rPr lang="en-US" dirty="0" smtClean="0"/>
              <a:t>You might find sharks, tuna, mackerels, jellyfish, sea turtles, or stingrays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294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 of this zone means “poorly lit”</a:t>
            </a:r>
          </a:p>
          <a:p>
            <a:r>
              <a:rPr lang="en-US" dirty="0" smtClean="0"/>
              <a:t>This zone is known as the “Twilight Zone”</a:t>
            </a:r>
          </a:p>
          <a:p>
            <a:r>
              <a:rPr lang="en-US" dirty="0" smtClean="0"/>
              <a:t>This zone extends from about 50-1000 meters</a:t>
            </a:r>
          </a:p>
          <a:p>
            <a:r>
              <a:rPr lang="en-US" dirty="0" smtClean="0"/>
              <a:t>There is some light here but not enough for photosynthesis, thus there are no plants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42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Aphotic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sunlight reaches this layer of the ocean</a:t>
            </a:r>
          </a:p>
          <a:p>
            <a:r>
              <a:rPr lang="en-US" dirty="0" smtClean="0"/>
              <a:t>This zone makes up 90% of the ocean</a:t>
            </a:r>
          </a:p>
          <a:p>
            <a:r>
              <a:rPr lang="en-US" dirty="0" smtClean="0"/>
              <a:t>Water pressure is extreme here, sometimes up to 2 tons per square inch</a:t>
            </a:r>
          </a:p>
          <a:p>
            <a:r>
              <a:rPr lang="en-US" dirty="0" smtClean="0"/>
              <a:t>Temperatures are close to freezing in this zone</a:t>
            </a:r>
          </a:p>
          <a:p>
            <a:r>
              <a:rPr lang="en-US" dirty="0" smtClean="0"/>
              <a:t>This zone is also known as the “Midnight Zone”</a:t>
            </a:r>
          </a:p>
          <a:p>
            <a:r>
              <a:rPr lang="en-US" dirty="0" smtClean="0"/>
              <a:t>The deep sea anglerfish is one of many species in this layer that have their own light-producing organ to attract prey or a 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1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Subdivisions of Marine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57" y="1932710"/>
            <a:ext cx="8042276" cy="4343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Based on </a:t>
            </a:r>
          </a:p>
          <a:p>
            <a:pPr lvl="1"/>
            <a:r>
              <a:rPr lang="en-US" sz="4800" dirty="0"/>
              <a:t>Benthic or pelagic organisms </a:t>
            </a:r>
            <a:endParaRPr lang="en-US" sz="4800" dirty="0" smtClean="0"/>
          </a:p>
          <a:p>
            <a:pPr lvl="1"/>
            <a:r>
              <a:rPr lang="en-US" sz="4800" dirty="0"/>
              <a:t>D</a:t>
            </a:r>
            <a:r>
              <a:rPr lang="en-US" sz="4800" dirty="0" smtClean="0"/>
              <a:t>istance from land</a:t>
            </a:r>
          </a:p>
          <a:p>
            <a:pPr lvl="1"/>
            <a:r>
              <a:rPr lang="en-US" sz="4800" dirty="0" smtClean="0"/>
              <a:t>Water depth</a:t>
            </a:r>
          </a:p>
        </p:txBody>
      </p:sp>
    </p:spTree>
    <p:extLst>
      <p:ext uri="{BB962C8B-B14F-4D97-AF65-F5344CB8AC3E}">
        <p14:creationId xmlns:p14="http://schemas.microsoft.com/office/powerpoint/2010/main" xmlns="" val="393208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Intertidal zone</a:t>
            </a:r>
            <a:br>
              <a:rPr lang="en-US" dirty="0" smtClean="0"/>
            </a:br>
            <a:r>
              <a:rPr lang="en-US" dirty="0" smtClean="0"/>
              <a:t>(littoral)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7" y="1714500"/>
            <a:ext cx="8600374" cy="44665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186</TotalTime>
  <Words>633</Words>
  <Application>Microsoft Office PowerPoint</Application>
  <PresentationFormat>On-screen Show (4:3)</PresentationFormat>
  <Paragraphs>102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Breeze</vt:lpstr>
      <vt:lpstr>Ocean Zones</vt:lpstr>
      <vt:lpstr>Classifying Marine Organisms</vt:lpstr>
      <vt:lpstr>Slide 3</vt:lpstr>
      <vt:lpstr>Grouping Activity</vt:lpstr>
      <vt:lpstr>Euphotic Zone</vt:lpstr>
      <vt:lpstr>Dysphotic Zone</vt:lpstr>
      <vt:lpstr>Aphotic Zone</vt:lpstr>
      <vt:lpstr>Major Subdivisions of Marine Environment</vt:lpstr>
      <vt:lpstr>Intertidal zone (littoral)</vt:lpstr>
      <vt:lpstr>Subtidal zone (sublittoral)</vt:lpstr>
      <vt:lpstr>Bathyal zone</vt:lpstr>
      <vt:lpstr>Abyssal zone</vt:lpstr>
      <vt:lpstr>Hadal zone</vt:lpstr>
      <vt:lpstr>“Deep Sea Floor”</vt:lpstr>
      <vt:lpstr>Pelagic </vt:lpstr>
      <vt:lpstr>Vertical Pelagic Zones</vt:lpstr>
      <vt:lpstr>Temperature</vt:lpstr>
      <vt:lpstr>Temperature + Density</vt:lpstr>
      <vt:lpstr>Temperature + water density</vt:lpstr>
      <vt:lpstr>Oxygen</vt:lpstr>
      <vt:lpstr>Oxygen in the ocean</vt:lpstr>
      <vt:lpstr>Pressure</vt:lpstr>
      <vt:lpstr>Think-pair-share</vt:lpstr>
      <vt:lpstr>Ocean zones project</vt:lpstr>
      <vt:lpstr>Guidelines</vt:lpstr>
    </vt:vector>
  </TitlesOfParts>
  <Company>University of Texas -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Louisa Torrance</dc:creator>
  <cp:lastModifiedBy>Windows User</cp:lastModifiedBy>
  <cp:revision>22</cp:revision>
  <dcterms:created xsi:type="dcterms:W3CDTF">2012-01-26T17:03:32Z</dcterms:created>
  <dcterms:modified xsi:type="dcterms:W3CDTF">2014-10-08T13:49:04Z</dcterms:modified>
</cp:coreProperties>
</file>