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3" d="100"/>
          <a:sy n="5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2D216-520F-4F6F-81A4-2B9D3626943D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D61B7-96B7-4336-8524-CAED368F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ghthub.com/education/k-12/articles/39375.aspx#ixzz1A5lMzmS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ghthub.com/education/k-12/articles/39375.aspx#ixzz1A5o63iO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surface of the water gets disturbed and it travels outward from the point of disturbance. This is a wave. Do the particles at the point of disturbance move outward too?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Read more: </a:t>
            </a:r>
            <a:r>
              <a:rPr lang="en-US" altLang="en-US" smtClean="0">
                <a:hlinkClick r:id="rId3"/>
              </a:rPr>
              <a:t>http://www.brighthub.com/education/k-12/articles/39375.aspx#ixzz1A5lMzmS1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30887E-4CBD-43B0-B8A0-2A5D547ABB0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4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 disturbance travels from one point to another point away from the source, but there is no transport of material or medium itself.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02A34A-7E31-462B-8853-15700E99770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/>
              <a:t>Longitudinal Waves </a:t>
            </a:r>
            <a:r>
              <a:rPr lang="en-US" altLang="en-US" smtClean="0"/>
              <a:t>: When these two directions are parallel.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Transverse Waves </a:t>
            </a:r>
            <a:r>
              <a:rPr lang="en-US" altLang="en-US" smtClean="0"/>
              <a:t>: When these two directions are perpendicular to each other.</a:t>
            </a:r>
          </a:p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Read more: </a:t>
            </a:r>
            <a:r>
              <a:rPr lang="en-US" altLang="en-US" smtClean="0">
                <a:hlinkClick r:id="rId3"/>
              </a:rPr>
              <a:t>http://www.brighthub.com/education/k-12/articles/39375.aspx#ixzz1A5o63iOX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310E02-5EC2-41E3-A4AB-39D0A099A10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-19050"/>
            <a:ext cx="12192000" cy="6877050"/>
            <a:chOff x="0" y="-12"/>
            <a:chExt cx="5760" cy="4332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1029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1030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31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1032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1033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34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035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036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037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038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039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040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041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042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043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1044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1045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1046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1047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1048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1049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1050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1051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1052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1053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1054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1055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1056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057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1058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1059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060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1061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1062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1063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1064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1065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1066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1067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1068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1069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1070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1071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1072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1073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1074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1075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1076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1077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1078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1079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1080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1081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1082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1083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1084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1085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1086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1087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088"/>
                <p:cNvSpPr>
                  <a:spLocks noChangeShapeType="1"/>
                </p:cNvSpPr>
                <p:nvPr userDrawn="1"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1089"/>
                <p:cNvSpPr>
                  <a:spLocks noChangeShapeType="1"/>
                </p:cNvSpPr>
                <p:nvPr userDrawn="1"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1090"/>
                <p:cNvSpPr>
                  <a:spLocks noChangeShapeType="1"/>
                </p:cNvSpPr>
                <p:nvPr userDrawn="1"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1091"/>
                <p:cNvSpPr>
                  <a:spLocks noChangeShapeType="1"/>
                </p:cNvSpPr>
                <p:nvPr userDrawn="1"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1092"/>
                <p:cNvSpPr>
                  <a:spLocks noChangeShapeType="1"/>
                </p:cNvSpPr>
                <p:nvPr userDrawn="1"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1093"/>
                <p:cNvSpPr>
                  <a:spLocks noChangeShapeType="1"/>
                </p:cNvSpPr>
                <p:nvPr userDrawn="1"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1094"/>
                <p:cNvSpPr>
                  <a:spLocks noChangeShapeType="1"/>
                </p:cNvSpPr>
                <p:nvPr userDrawn="1"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1095"/>
                <p:cNvSpPr>
                  <a:spLocks noChangeShapeType="1"/>
                </p:cNvSpPr>
                <p:nvPr userDrawn="1"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1096"/>
                <p:cNvSpPr>
                  <a:spLocks noChangeShapeType="1"/>
                </p:cNvSpPr>
                <p:nvPr userDrawn="1"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1097"/>
                <p:cNvSpPr>
                  <a:spLocks noChangeShapeType="1"/>
                </p:cNvSpPr>
                <p:nvPr userDrawn="1"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1098"/>
                <p:cNvSpPr>
                  <a:spLocks noChangeShapeType="1"/>
                </p:cNvSpPr>
                <p:nvPr userDrawn="1"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1099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100"/>
                <p:cNvSpPr>
                  <a:spLocks noChangeShapeType="1"/>
                </p:cNvSpPr>
                <p:nvPr userDrawn="1"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1101"/>
                <p:cNvSpPr>
                  <a:spLocks noChangeShapeType="1"/>
                </p:cNvSpPr>
                <p:nvPr userDrawn="1"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1102"/>
                <p:cNvSpPr>
                  <a:spLocks noChangeShapeType="1"/>
                </p:cNvSpPr>
                <p:nvPr userDrawn="1"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1103"/>
                <p:cNvSpPr>
                  <a:spLocks noChangeShapeType="1"/>
                </p:cNvSpPr>
                <p:nvPr userDrawn="1"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1104"/>
                <p:cNvSpPr>
                  <a:spLocks noChangeShapeType="1"/>
                </p:cNvSpPr>
                <p:nvPr userDrawn="1"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1105"/>
                <p:cNvSpPr>
                  <a:spLocks noChangeShapeType="1"/>
                </p:cNvSpPr>
                <p:nvPr userDrawn="1"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1106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1107"/>
                <p:cNvSpPr>
                  <a:spLocks noChangeShapeType="1"/>
                </p:cNvSpPr>
                <p:nvPr userDrawn="1"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1108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1109"/>
                <p:cNvSpPr>
                  <a:spLocks noChangeShapeType="1"/>
                </p:cNvSpPr>
                <p:nvPr userDrawn="1"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1110"/>
                <p:cNvSpPr>
                  <a:spLocks noChangeShapeType="1"/>
                </p:cNvSpPr>
                <p:nvPr userDrawn="1"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1111"/>
                <p:cNvSpPr>
                  <a:spLocks noChangeShapeType="1"/>
                </p:cNvSpPr>
                <p:nvPr userDrawn="1"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1112"/>
                <p:cNvSpPr>
                  <a:spLocks noChangeShapeType="1"/>
                </p:cNvSpPr>
                <p:nvPr userDrawn="1"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1113"/>
                <p:cNvSpPr>
                  <a:spLocks noChangeShapeType="1"/>
                </p:cNvSpPr>
                <p:nvPr userDrawn="1"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1114"/>
                <p:cNvSpPr>
                  <a:spLocks noChangeShapeType="1"/>
                </p:cNvSpPr>
                <p:nvPr userDrawn="1"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1115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" name="Group 1121"/>
          <p:cNvGrpSpPr>
            <a:grpSpLocks/>
          </p:cNvGrpSpPr>
          <p:nvPr userDrawn="1"/>
        </p:nvGrpSpPr>
        <p:grpSpPr bwMode="auto">
          <a:xfrm>
            <a:off x="0" y="-19050"/>
            <a:ext cx="12192000" cy="6877050"/>
            <a:chOff x="0" y="-12"/>
            <a:chExt cx="5760" cy="4332"/>
          </a:xfrm>
        </p:grpSpPr>
        <p:sp>
          <p:nvSpPr>
            <p:cNvPr id="95" name="Rectangle 1122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6" name="Group 1123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98" name="Freeform 1124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9" name="Group 112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128" name="Freeform 1126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Freeform 1127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Freeform 1128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Freeform 1129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Freeform 1130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Freeform 1131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Freeform 1132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Freeform 1133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Freeform 1134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Freeform 1135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Freeform 1136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9" name="Freeform 1137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Freeform 1138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Freeform 1139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" name="Freeform 1140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Freeform 1141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142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Freeform 1143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Freeform 1144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Freeform 1145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Freeform 1146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9" name="Freeform 1147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0" name="Freeform 1148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" name="Freeform 1149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2" name="Freeform 1150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" name="Freeform 1151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Freeform 1152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Freeform 1153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" name="Freeform 1154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Freeform 1155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" name="Freeform 1156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" name="Freeform 1157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0" name="Freeform 1158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1" name="Freeform 1159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2" name="Freeform 1160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" name="Freeform 1161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" name="Freeform 1162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" name="Freeform 1163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" name="Freeform 1164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" name="Freeform 1165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Freeform 1166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Freeform 1167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0" name="Freeform 1168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" name="Freeform 1169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Freeform 1170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3" name="Freeform 1171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" name="Freeform 1172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" name="Freeform 1173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" name="Freeform 1174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Freeform 1175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" name="Freeform 1176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9" name="Freeform 1177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" name="Freeform 1178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1" name="Freeform 1179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Freeform 1180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3" name="Freeform 1181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0" name="Group 1182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117" name="Line 1183"/>
                <p:cNvSpPr>
                  <a:spLocks noChangeShapeType="1"/>
                </p:cNvSpPr>
                <p:nvPr userDrawn="1"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Line 1184"/>
                <p:cNvSpPr>
                  <a:spLocks noChangeShapeType="1"/>
                </p:cNvSpPr>
                <p:nvPr userDrawn="1"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Line 1185"/>
                <p:cNvSpPr>
                  <a:spLocks noChangeShapeType="1"/>
                </p:cNvSpPr>
                <p:nvPr userDrawn="1"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Line 1186"/>
                <p:cNvSpPr>
                  <a:spLocks noChangeShapeType="1"/>
                </p:cNvSpPr>
                <p:nvPr userDrawn="1"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Line 1187"/>
                <p:cNvSpPr>
                  <a:spLocks noChangeShapeType="1"/>
                </p:cNvSpPr>
                <p:nvPr userDrawn="1"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Line 1188"/>
                <p:cNvSpPr>
                  <a:spLocks noChangeShapeType="1"/>
                </p:cNvSpPr>
                <p:nvPr userDrawn="1"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Line 1189"/>
                <p:cNvSpPr>
                  <a:spLocks noChangeShapeType="1"/>
                </p:cNvSpPr>
                <p:nvPr userDrawn="1"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Line 1190"/>
                <p:cNvSpPr>
                  <a:spLocks noChangeShapeType="1"/>
                </p:cNvSpPr>
                <p:nvPr userDrawn="1"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Line 1191"/>
                <p:cNvSpPr>
                  <a:spLocks noChangeShapeType="1"/>
                </p:cNvSpPr>
                <p:nvPr userDrawn="1"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Line 1192"/>
                <p:cNvSpPr>
                  <a:spLocks noChangeShapeType="1"/>
                </p:cNvSpPr>
                <p:nvPr userDrawn="1"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Line 1193"/>
                <p:cNvSpPr>
                  <a:spLocks noChangeShapeType="1"/>
                </p:cNvSpPr>
                <p:nvPr userDrawn="1"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1" name="Group 1194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02" name="Line 1195"/>
                <p:cNvSpPr>
                  <a:spLocks noChangeShapeType="1"/>
                </p:cNvSpPr>
                <p:nvPr userDrawn="1"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Line 1196"/>
                <p:cNvSpPr>
                  <a:spLocks noChangeShapeType="1"/>
                </p:cNvSpPr>
                <p:nvPr userDrawn="1"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Line 1197"/>
                <p:cNvSpPr>
                  <a:spLocks noChangeShapeType="1"/>
                </p:cNvSpPr>
                <p:nvPr userDrawn="1"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Line 1198"/>
                <p:cNvSpPr>
                  <a:spLocks noChangeShapeType="1"/>
                </p:cNvSpPr>
                <p:nvPr userDrawn="1"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Line 1199"/>
                <p:cNvSpPr>
                  <a:spLocks noChangeShapeType="1"/>
                </p:cNvSpPr>
                <p:nvPr userDrawn="1"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Line 1200"/>
                <p:cNvSpPr>
                  <a:spLocks noChangeShapeType="1"/>
                </p:cNvSpPr>
                <p:nvPr userDrawn="1"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Line 1201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Line 1202"/>
                <p:cNvSpPr>
                  <a:spLocks noChangeShapeType="1"/>
                </p:cNvSpPr>
                <p:nvPr userDrawn="1"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" name="Line 1203"/>
                <p:cNvSpPr>
                  <a:spLocks noChangeShapeType="1"/>
                </p:cNvSpPr>
                <p:nvPr userDrawn="1"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Line 1204"/>
                <p:cNvSpPr>
                  <a:spLocks noChangeShapeType="1"/>
                </p:cNvSpPr>
                <p:nvPr userDrawn="1"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Line 1205"/>
                <p:cNvSpPr>
                  <a:spLocks noChangeShapeType="1"/>
                </p:cNvSpPr>
                <p:nvPr userDrawn="1"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Line 1206"/>
                <p:cNvSpPr>
                  <a:spLocks noChangeShapeType="1"/>
                </p:cNvSpPr>
                <p:nvPr userDrawn="1"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Line 1207"/>
                <p:cNvSpPr>
                  <a:spLocks noChangeShapeType="1"/>
                </p:cNvSpPr>
                <p:nvPr userDrawn="1"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Line 1208"/>
                <p:cNvSpPr>
                  <a:spLocks noChangeShapeType="1"/>
                </p:cNvSpPr>
                <p:nvPr userDrawn="1"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Line 1209"/>
                <p:cNvSpPr>
                  <a:spLocks noChangeShapeType="1"/>
                </p:cNvSpPr>
                <p:nvPr userDrawn="1"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97" name="Picture 1210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7596" name="Rectangle 1116"/>
          <p:cNvSpPr>
            <a:spLocks noGrp="1" noChangeArrowheads="1"/>
          </p:cNvSpPr>
          <p:nvPr>
            <p:ph type="ctrTitle"/>
          </p:nvPr>
        </p:nvSpPr>
        <p:spPr>
          <a:xfrm>
            <a:off x="2540000" y="2133600"/>
            <a:ext cx="9245600" cy="2514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97" name="Rectangle 1117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5181600"/>
            <a:ext cx="7620000" cy="8382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" name="Rectangle 11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" name="Rectangle 11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6" name="Rectangle 11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EEC38-123F-4EDD-9EF0-8F094D419D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26CB9-FB48-4422-9892-1D52264ED7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4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400" y="990600"/>
            <a:ext cx="2616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990600"/>
            <a:ext cx="76454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F2F16-8070-4BC4-90B9-8CE7FD78B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809E1-9890-43D5-87BF-37601389F3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7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112F3-C24D-4604-9D7C-94F5EA497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1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508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08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7024A-8B01-48AB-B7B9-FA2D30EFBB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2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ED8C1-5224-4FC5-9BFB-32EFC15C5C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7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E5EAB-FB1B-4819-9B2D-5B1B8E1019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9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D52F0-1FD6-429C-814F-AE250D103E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1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71188-77D4-4A50-AF99-045C3061A8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9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216CC-8DB0-4964-B8F0-39FB4BC5A9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6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990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1036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F602C-B2CF-40AD-85E8-318E002392A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349251" y="87313"/>
            <a:ext cx="11317816" cy="831850"/>
            <a:chOff x="165" y="55"/>
            <a:chExt cx="5347" cy="524"/>
          </a:xfrm>
        </p:grpSpPr>
        <p:grpSp>
          <p:nvGrpSpPr>
            <p:cNvPr id="323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764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36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28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764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4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4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4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4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4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4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4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28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765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5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23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765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5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3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766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3234" name="Picture 159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0" name="Group 160"/>
          <p:cNvGrpSpPr>
            <a:grpSpLocks/>
          </p:cNvGrpSpPr>
          <p:nvPr userDrawn="1"/>
        </p:nvGrpSpPr>
        <p:grpSpPr bwMode="auto">
          <a:xfrm>
            <a:off x="349251" y="87313"/>
            <a:ext cx="11317816" cy="831850"/>
            <a:chOff x="165" y="55"/>
            <a:chExt cx="5347" cy="524"/>
          </a:xfrm>
        </p:grpSpPr>
        <p:grpSp>
          <p:nvGrpSpPr>
            <p:cNvPr id="3081" name="Group 161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76642" name="Freeform 162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4" name="Group 163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3" name="Group 164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76645" name="Freeform 165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46" name="Freeform 166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47" name="Freeform 167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48" name="Freeform 168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49" name="Freeform 169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0" name="Freeform 170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1" name="Freeform 171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2" name="Freeform 172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3" name="Freeform 173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4" name="Freeform 174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5" name="Freeform 175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6" name="Freeform 176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7" name="Freeform 177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8" name="Freeform 178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59" name="Freeform 179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0" name="Freeform 180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1" name="Freeform 181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2" name="Freeform 182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3" name="Freeform 183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4" name="Freeform 184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5" name="Freeform 185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6" name="Freeform 186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7" name="Freeform 187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8" name="Freeform 188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69" name="Freeform 189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0" name="Freeform 190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1" name="Freeform 191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2" name="Freeform 192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3" name="Freeform 193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4" name="Freeform 194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5" name="Freeform 195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6" name="Freeform 196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7" name="Freeform 197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8" name="Freeform 198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79" name="Freeform 199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0" name="Freeform 200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1" name="Freeform 201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2" name="Freeform 202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3" name="Freeform 203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4" name="Freeform 204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5" name="Freeform 205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6" name="Freeform 206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7" name="Freeform 207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8" name="Freeform 208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89" name="Freeform 209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0" name="Freeform 210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1" name="Freeform 211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2" name="Freeform 212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3" name="Freeform 213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4" name="Freeform 214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5" name="Freeform 215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6" name="Freeform 216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7" name="Freeform 217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8" name="Freeform 218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699" name="Freeform 219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00" name="Freeform 220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134" name="Group 221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76702" name="Freeform 222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03" name="Freeform 223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04" name="Freeform 224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05" name="Freeform 225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06" name="Freeform 226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07" name="Freeform 227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08" name="Freeform 228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09" name="Freeform 229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0" name="Freeform 230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1" name="Freeform 231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2" name="Freeform 232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3" name="Freeform 233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4" name="Freeform 234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5" name="Freeform 235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6" name="Freeform 236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7" name="Freeform 237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8" name="Freeform 238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19" name="Freeform 239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0" name="Freeform 240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1" name="Freeform 241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2" name="Freeform 242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3" name="Freeform 243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4" name="Freeform 244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5" name="Freeform 245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6" name="Freeform 246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7" name="Freeform 247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8" name="Freeform 248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29" name="Freeform 249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0" name="Freeform 250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1" name="Freeform 251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2" name="Freeform 252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3" name="Freeform 253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4" name="Freeform 254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5" name="Freeform 255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6" name="Freeform 256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7" name="Freeform 257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8" name="Freeform 258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39" name="Freeform 259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40" name="Freeform 260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41" name="Freeform 261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42" name="Freeform 262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6743" name="Freeform 263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3085" name="Group 264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76745" name="Line 265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46" name="Line 266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47" name="Line 267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48" name="Line 268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49" name="Line 269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0" name="Line 270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1" name="Line 271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2" name="Line 272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3" name="Line 273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4" name="Line 274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5" name="Line 275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6" name="Line 276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7" name="Line 277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8" name="Line 278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59" name="Line 279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60" name="Line 280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61" name="Line 281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62" name="Line 282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63" name="Line 283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64" name="Line 284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65" name="Line 285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6" name="Group 286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76767" name="Line 287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68" name="Line 288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69" name="Line 289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0" name="Line 290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1" name="Line 291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2" name="Line 292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3" name="Line 293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4" name="Line 294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5" name="Line 295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6" name="Line 296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7" name="Line 297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8" name="Line 298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79" name="Line 299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0" name="Line 300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1" name="Line 301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2" name="Line 302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3" name="Line 303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4" name="Line 304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5" name="Line 305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6" name="Line 306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7" name="Line 307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8" name="Line 30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89" name="Line 309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90" name="Line 310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91" name="Line 311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3082" name="Picture 312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208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80000"/>
        <a:buFont typeface="Wingdings" panose="05000000000000000000" pitchFamily="2" charset="2"/>
        <a:buChar char="l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ghthub.com/education/k-12/articles/39375.aspx#ixzz1A5lRde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kits/tides/media/supp_tide05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idesandcurrents.noaa.gov/station_retrieve.shtml?type=Tide+Dat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://faculty.gg.uwyo.edu/heller/SedMovs/bayofun1.ht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psu.edu/drussell/demos/waves/wavemo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4"/>
          <p:cNvSpPr>
            <a:spLocks noChangeArrowheads="1"/>
          </p:cNvSpPr>
          <p:nvPr/>
        </p:nvSpPr>
        <p:spPr bwMode="auto">
          <a:xfrm>
            <a:off x="2057400" y="63436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123" name="Rectangle 95"/>
          <p:cNvSpPr>
            <a:spLocks noChangeArrowheads="1"/>
          </p:cNvSpPr>
          <p:nvPr/>
        </p:nvSpPr>
        <p:spPr bwMode="auto">
          <a:xfrm>
            <a:off x="4724400" y="63436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124" name="Rectangle 96"/>
          <p:cNvSpPr>
            <a:spLocks noChangeArrowheads="1"/>
          </p:cNvSpPr>
          <p:nvPr/>
        </p:nvSpPr>
        <p:spPr bwMode="auto">
          <a:xfrm>
            <a:off x="8382000" y="63436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3429000" y="1905000"/>
            <a:ext cx="69342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Waves and Water Dynamics</a:t>
            </a:r>
          </a:p>
        </p:txBody>
      </p:sp>
      <p:sp>
        <p:nvSpPr>
          <p:cNvPr id="5126" name="Rectangle 99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800600"/>
            <a:ext cx="5715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Essentials of Oceanography </a:t>
            </a:r>
          </a:p>
        </p:txBody>
      </p:sp>
    </p:spTree>
    <p:extLst>
      <p:ext uri="{BB962C8B-B14F-4D97-AF65-F5344CB8AC3E}">
        <p14:creationId xmlns:p14="http://schemas.microsoft.com/office/powerpoint/2010/main" val="9025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D:\CH08\FG08_0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35200"/>
            <a:ext cx="44958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Progressive Waves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2895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Longitudinal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Back-and-forth motion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Transverse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Side-to-side motion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Orbital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16325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Circular Orbital Motion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3657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As a wave travels, the water passes the energy along by moving in a circular orbit</a:t>
            </a: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Floating objects also follow circular orbits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348288" y="32051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341" name="Picture 10" descr="D:\CH08\FG08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133600"/>
            <a:ext cx="34083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0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:\CH08\FG08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5029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Orbital Motion in Waves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3581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Orbital size decreases with depth to zero at wave base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Depth of wave base = ½ wavelength, measured from still water level</a:t>
            </a:r>
          </a:p>
        </p:txBody>
      </p:sp>
    </p:spTree>
    <p:extLst>
      <p:ext uri="{BB962C8B-B14F-4D97-AF65-F5344CB8AC3E}">
        <p14:creationId xmlns:p14="http://schemas.microsoft.com/office/powerpoint/2010/main" val="34514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4"/>
          <p:cNvSpPr>
            <a:spLocks noChangeArrowheads="1"/>
          </p:cNvSpPr>
          <p:nvPr/>
        </p:nvSpPr>
        <p:spPr bwMode="auto">
          <a:xfrm>
            <a:off x="2057400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4"/>
              </a:buBlip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099" name="Rectangle 96"/>
          <p:cNvSpPr>
            <a:spLocks noChangeArrowheads="1"/>
          </p:cNvSpPr>
          <p:nvPr/>
        </p:nvSpPr>
        <p:spPr bwMode="auto">
          <a:xfrm>
            <a:off x="8382000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4"/>
              </a:buBlip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3429000" y="1905000"/>
            <a:ext cx="69342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Tides</a:t>
            </a:r>
          </a:p>
        </p:txBody>
      </p:sp>
      <p:sp>
        <p:nvSpPr>
          <p:cNvPr id="4101" name="Rectangle 99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800600"/>
            <a:ext cx="5715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Essentials of Oceanography </a:t>
            </a:r>
          </a:p>
        </p:txBody>
      </p:sp>
    </p:spTree>
    <p:extLst>
      <p:ext uri="{BB962C8B-B14F-4D97-AF65-F5344CB8AC3E}">
        <p14:creationId xmlns:p14="http://schemas.microsoft.com/office/powerpoint/2010/main" val="428917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Causes </a:t>
            </a:r>
            <a:r>
              <a:rPr lang="en-US" altLang="en-US" smtClean="0">
                <a:solidFill>
                  <a:schemeClr val="tx1"/>
                </a:solidFill>
              </a:rPr>
              <a:t>Tides</a:t>
            </a:r>
            <a:r>
              <a:rPr lang="en-US" altLang="en-US" smtClean="0"/>
              <a:t>?</a:t>
            </a:r>
          </a:p>
        </p:txBody>
      </p:sp>
      <p:sp>
        <p:nvSpPr>
          <p:cNvPr id="512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7772400" cy="4267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/>
              <a:t>Tides are created by the imbalance between two forces: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Gravitational force of the moon and sun on earth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If mass increases (</a:t>
            </a:r>
            <a:r>
              <a:rPr lang="en-US" altLang="en-US" smtClean="0">
                <a:cs typeface="Times New Roman" panose="02020603050405020304" pitchFamily="18" charset="0"/>
                <a:sym typeface="Wingdings 3" panose="05040102010807070707" pitchFamily="18" charset="2"/>
              </a:rPr>
              <a:t></a:t>
            </a:r>
            <a:r>
              <a:rPr lang="en-US" altLang="en-US" smtClean="0">
                <a:cs typeface="Times New Roman" panose="02020603050405020304" pitchFamily="18" charset="0"/>
              </a:rPr>
              <a:t>), then gravitational force increases (</a:t>
            </a:r>
            <a:r>
              <a:rPr lang="en-US" altLang="en-US" smtClean="0">
                <a:cs typeface="Times New Roman" panose="02020603050405020304" pitchFamily="18" charset="0"/>
                <a:sym typeface="Wingdings 3" panose="05040102010807070707" pitchFamily="18" charset="2"/>
              </a:rPr>
              <a:t></a:t>
            </a:r>
            <a:r>
              <a:rPr lang="en-US" altLang="en-US" smtClean="0">
                <a:cs typeface="Times New Roman" panose="02020603050405020304" pitchFamily="18" charset="0"/>
              </a:rPr>
              <a:t>)</a:t>
            </a:r>
            <a:endParaRPr lang="en-US" altLang="en-US" smtClean="0"/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en-US" smtClean="0"/>
              <a:t>If distance increases (</a:t>
            </a:r>
            <a:r>
              <a:rPr lang="en-US" altLang="en-US" smtClean="0">
                <a:sym typeface="Wingdings 3" panose="05040102010807070707" pitchFamily="18" charset="2"/>
              </a:rPr>
              <a:t></a:t>
            </a:r>
            <a:r>
              <a:rPr lang="en-US" altLang="en-US" smtClean="0"/>
              <a:t>), then gravitational force greatly decreases (</a:t>
            </a:r>
            <a:r>
              <a:rPr lang="en-US" altLang="en-US" smtClean="0">
                <a:sym typeface="Wingdings 3" panose="05040102010807070707" pitchFamily="18" charset="2"/>
              </a:rPr>
              <a:t></a:t>
            </a:r>
            <a:r>
              <a:rPr lang="en-US" altLang="en-US" smtClean="0"/>
              <a:t>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Centripetal (center-seeking) force required to keep bodies in nearly circular orbits</a:t>
            </a:r>
          </a:p>
        </p:txBody>
      </p:sp>
    </p:spTree>
    <p:extLst>
      <p:ext uri="{BB962C8B-B14F-4D97-AF65-F5344CB8AC3E}">
        <p14:creationId xmlns:p14="http://schemas.microsoft.com/office/powerpoint/2010/main" val="725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Tides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folHlink"/>
                </a:solidFill>
              </a:rPr>
              <a:t>Equilibrium Theory of Tides</a:t>
            </a:r>
            <a:r>
              <a:rPr lang="en-US" altLang="en-US" smtClean="0"/>
              <a:t> (Newton)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Assumes earth covered by uniform layer of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 effect from: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Interaction with the seafloor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Influence of basins (land)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Sloshing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Contrasts to </a:t>
            </a:r>
            <a:r>
              <a:rPr lang="en-US" altLang="en-US" smtClean="0">
                <a:solidFill>
                  <a:schemeClr val="folHlink"/>
                </a:solidFill>
              </a:rPr>
              <a:t>Dynamic theory of Tides</a:t>
            </a:r>
            <a:r>
              <a:rPr lang="en-US" altLang="en-US" smtClean="0">
                <a:solidFill>
                  <a:schemeClr val="accent2"/>
                </a:solidFill>
              </a:rPr>
              <a:t> </a:t>
            </a:r>
            <a:r>
              <a:rPr lang="en-US" altLang="en-US" smtClean="0"/>
              <a:t>(Laplace)</a:t>
            </a:r>
          </a:p>
        </p:txBody>
      </p:sp>
    </p:spTree>
    <p:extLst>
      <p:ext uri="{BB962C8B-B14F-4D97-AF65-F5344CB8AC3E}">
        <p14:creationId xmlns:p14="http://schemas.microsoft.com/office/powerpoint/2010/main" val="402888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FG0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1"/>
            <a:ext cx="4876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Gravitational Forces on Earth Due to the Moon</a:t>
            </a: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34290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Force decreases with increasing distance</a:t>
            </a:r>
          </a:p>
          <a:p>
            <a:pPr eaLnBrk="1" hangingPunct="1"/>
            <a:r>
              <a:rPr lang="en-US" altLang="en-US" smtClean="0"/>
              <a:t>Force is directed toward the Moon’s center of mass</a:t>
            </a:r>
          </a:p>
        </p:txBody>
      </p:sp>
    </p:spTree>
    <p:extLst>
      <p:ext uri="{BB962C8B-B14F-4D97-AF65-F5344CB8AC3E}">
        <p14:creationId xmlns:p14="http://schemas.microsoft.com/office/powerpoint/2010/main" val="284209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FG0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5486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Resultant Forces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3276600" cy="4419600"/>
          </a:xfrm>
        </p:spPr>
        <p:txBody>
          <a:bodyPr/>
          <a:lstStyle/>
          <a:p>
            <a:pPr eaLnBrk="1" hangingPunct="1"/>
            <a:r>
              <a:rPr lang="en-US" altLang="en-US" sz="2400"/>
              <a:t>Creates 2 bulges in the ocean (~2m)</a:t>
            </a:r>
          </a:p>
          <a:p>
            <a:pPr lvl="1" eaLnBrk="1" hangingPunct="1"/>
            <a:r>
              <a:rPr lang="en-US" altLang="en-US" sz="2000"/>
              <a:t>At the center of mass – 0 tractive force</a:t>
            </a:r>
          </a:p>
          <a:p>
            <a:pPr lvl="1" eaLnBrk="1" hangingPunct="1"/>
            <a:r>
              <a:rPr lang="en-US" altLang="en-US" sz="2000"/>
              <a:t>On the side facing the moon- gravitational force = 1 bulge</a:t>
            </a:r>
          </a:p>
          <a:p>
            <a:pPr lvl="1" eaLnBrk="1" hangingPunct="1"/>
            <a:r>
              <a:rPr lang="en-US" altLang="en-US" sz="2000"/>
              <a:t>On the side away from the moon- inertial force = 1 bulge</a:t>
            </a:r>
          </a:p>
        </p:txBody>
      </p:sp>
    </p:spTree>
    <p:extLst>
      <p:ext uri="{BB962C8B-B14F-4D97-AF65-F5344CB8AC3E}">
        <p14:creationId xmlns:p14="http://schemas.microsoft.com/office/powerpoint/2010/main" val="387601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Tidal Bulges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Solid Earth = small response to these forces (10-12”)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Oceans and atmosphere = fluids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= greater response to forces (ocean = ~2m/ atm = miles)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Bulges tend to stay aligned with the moon as Earth spins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Earth turns beneath the bulges</a:t>
            </a:r>
          </a:p>
        </p:txBody>
      </p:sp>
    </p:spTree>
    <p:extLst>
      <p:ext uri="{BB962C8B-B14F-4D97-AF65-F5344CB8AC3E}">
        <p14:creationId xmlns:p14="http://schemas.microsoft.com/office/powerpoint/2010/main" val="47262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G0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1"/>
            <a:ext cx="38290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Tidal Bulges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09800"/>
            <a:ext cx="4419600" cy="41910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/>
              <a:t>Tide-generating forces produce 2 bulges: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/>
              <a:t>Away from moon on side of earth opposite moon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/>
              <a:t>Toward moon on side of earth facing moon</a:t>
            </a:r>
          </a:p>
          <a:p>
            <a:pPr marL="609600" indent="-609600" eaLnBrk="1" hangingPunct="1"/>
            <a:r>
              <a:rPr lang="en-US" altLang="en-US" sz="2800"/>
              <a:t>Earth rotates into and out of tidal bulges, creating high and low tides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781800" y="5638801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5"/>
              </a:buBlip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Figure 9-6</a:t>
            </a:r>
          </a:p>
        </p:txBody>
      </p:sp>
    </p:spTree>
    <p:extLst>
      <p:ext uri="{BB962C8B-B14F-4D97-AF65-F5344CB8AC3E}">
        <p14:creationId xmlns:p14="http://schemas.microsoft.com/office/powerpoint/2010/main" val="274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Pebble in Still Water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happened when I dropped the pebble into the still tank?</a:t>
            </a:r>
          </a:p>
          <a:p>
            <a:pPr eaLnBrk="1" hangingPunct="1"/>
            <a:r>
              <a:rPr lang="en-US" altLang="en-US" dirty="0" smtClean="0"/>
              <a:t>How do the particles move at the point of disturbance?</a:t>
            </a:r>
          </a:p>
          <a:p>
            <a:pPr eaLnBrk="1" hangingPunct="1"/>
            <a:r>
              <a:rPr lang="en-US" altLang="en-US" dirty="0" smtClean="0"/>
              <a:t>How does the cork move?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hlinkClick r:id="rId3"/>
              </a:rPr>
              <a:t>http://www.brighthub.com/education/k-12/articles/39375.aspx#ixzz1A5lRdeRe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08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FG0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1"/>
            <a:ext cx="75438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90600"/>
            <a:ext cx="7772400" cy="381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  <a:hlinkClick r:id="rId3"/>
              </a:rPr>
              <a:t>The Lunar Day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2800"/>
              <a:t>Tidal bulges follow moon as it revolves around earth</a:t>
            </a:r>
          </a:p>
          <a:p>
            <a:pPr eaLnBrk="1" hangingPunct="1"/>
            <a:r>
              <a:rPr lang="en-US" altLang="en-US" sz="2800"/>
              <a:t>Lunar day is 50 minutes longer than a solar day because the moon is moving in its orbit around earth</a:t>
            </a:r>
          </a:p>
          <a:p>
            <a:pPr eaLnBrk="1" hangingPunct="1"/>
            <a:r>
              <a:rPr lang="en-US" altLang="en-US" sz="2800"/>
              <a:t>Tidal cycle is 12 hrs. 25 min.</a:t>
            </a:r>
          </a:p>
        </p:txBody>
      </p:sp>
    </p:spTree>
    <p:extLst>
      <p:ext uri="{BB962C8B-B14F-4D97-AF65-F5344CB8AC3E}">
        <p14:creationId xmlns:p14="http://schemas.microsoft.com/office/powerpoint/2010/main" val="27060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Add the Sun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Tide generating force of the sun also a factor, but less important than the moon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	</a:t>
            </a:r>
            <a:r>
              <a:rPr lang="en-US" altLang="en-US" sz="2400"/>
              <a:t>Sun is 27,000,000x more massive than moon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	Sun is 387 X farther away than the moon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		(387</a:t>
            </a:r>
            <a:r>
              <a:rPr lang="en-US" altLang="en-US" sz="2400" baseline="30000"/>
              <a:t>3</a:t>
            </a:r>
            <a:r>
              <a:rPr lang="en-US" altLang="en-US" sz="2400"/>
              <a:t> = 58,000,000) effect of the sun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		= 27 million/58 million = .46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		= Effect of sun = 46% effect of moon  (~1/2)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Sun also creates a tidal bulge, but smaller than the bulge from the moon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2819400"/>
          <a:ext cx="2286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19400"/>
                        <a:ext cx="2286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8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FG09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Relative Sizes and Distances on Earth, Moon, and Sun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3352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sun is much more massive than the moon but much further away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Solar bulges are 46% the size of lunar bulges</a:t>
            </a:r>
          </a:p>
        </p:txBody>
      </p:sp>
    </p:spTree>
    <p:extLst>
      <p:ext uri="{BB962C8B-B14F-4D97-AF65-F5344CB8AC3E}">
        <p14:creationId xmlns:p14="http://schemas.microsoft.com/office/powerpoint/2010/main" val="25974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Monthly Tidal Cycle</a:t>
            </a:r>
            <a:br>
              <a:rPr lang="en-US" altLang="en-US" smtClean="0"/>
            </a:br>
            <a:r>
              <a:rPr lang="en-US" altLang="en-US" smtClean="0"/>
              <a:t>(29½ Days)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About every 7 days, Earth alternates between: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Spring tide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Alignment of Earth-Moon-Sun system (syzygy)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Lunar and solar bulges constructively interfere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Large tidal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Neap tide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Earth-Moon-Sun system at right angles (quadrature)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Lunar and solar bulges destructively interfere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Small tidal range</a:t>
            </a:r>
          </a:p>
        </p:txBody>
      </p:sp>
    </p:spTree>
    <p:extLst>
      <p:ext uri="{BB962C8B-B14F-4D97-AF65-F5344CB8AC3E}">
        <p14:creationId xmlns:p14="http://schemas.microsoft.com/office/powerpoint/2010/main" val="216700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G09_09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624014"/>
            <a:ext cx="66611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Earth-Moon-Sun Positions</a:t>
            </a:r>
          </a:p>
        </p:txBody>
      </p:sp>
    </p:spTree>
    <p:extLst>
      <p:ext uri="{BB962C8B-B14F-4D97-AF65-F5344CB8AC3E}">
        <p14:creationId xmlns:p14="http://schemas.microsoft.com/office/powerpoint/2010/main" val="425839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066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Combined Tides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sun-moon-Earth aligned (new or full moon)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Solar tide added to lunar tide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Max high tides and min low tides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folHlink"/>
                </a:solidFill>
              </a:rPr>
              <a:t>Spring tides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sun-moon-Earth at right angles (first and last quarter)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Solar trough coincides with lunar crest (and visa versa)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High tides not very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Low tides not very 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folHlink"/>
                </a:solidFill>
              </a:rPr>
              <a:t>Neap tides</a:t>
            </a:r>
          </a:p>
        </p:txBody>
      </p:sp>
    </p:spTree>
    <p:extLst>
      <p:ext uri="{BB962C8B-B14F-4D97-AF65-F5344CB8AC3E}">
        <p14:creationId xmlns:p14="http://schemas.microsoft.com/office/powerpoint/2010/main" val="723372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Combined Tides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1"/>
            <a:ext cx="83820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261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Dynamic Theory of Tides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Equilibrium model- idealized</a:t>
            </a:r>
          </a:p>
          <a:p>
            <a:pPr eaLnBrk="1" hangingPunct="1"/>
            <a:r>
              <a:rPr lang="en-US" altLang="en-US" smtClean="0"/>
              <a:t>Dynamic model- add landmasses, ocean basins, friction</a:t>
            </a:r>
          </a:p>
          <a:p>
            <a:pPr lvl="1" eaLnBrk="1" hangingPunct="1"/>
            <a:r>
              <a:rPr lang="en-US" altLang="en-US" smtClean="0"/>
              <a:t>~150 tide generating/tide altering forces- very complicated</a:t>
            </a:r>
          </a:p>
          <a:p>
            <a:pPr lvl="1" eaLnBrk="1" hangingPunct="1"/>
            <a:r>
              <a:rPr lang="en-US" altLang="en-US" smtClean="0"/>
              <a:t>Can’t predict tides mathematically</a:t>
            </a:r>
          </a:p>
          <a:p>
            <a:pPr lvl="1" eaLnBrk="1" hangingPunct="1"/>
            <a:r>
              <a:rPr lang="en-US" altLang="en-US" smtClean="0"/>
              <a:t>Tide charts based on studies of past patterns</a:t>
            </a:r>
          </a:p>
        </p:txBody>
      </p:sp>
    </p:spTree>
    <p:extLst>
      <p:ext uri="{BB962C8B-B14F-4D97-AF65-F5344CB8AC3E}">
        <p14:creationId xmlns:p14="http://schemas.microsoft.com/office/powerpoint/2010/main" val="149423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Dynamic Theory of Tides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Basin Effects</a:t>
            </a:r>
          </a:p>
          <a:p>
            <a:pPr lvl="1" eaLnBrk="1" hangingPunct="1"/>
            <a:r>
              <a:rPr lang="en-US" altLang="en-US" smtClean="0"/>
              <a:t>Water can slosh back and forth in a basin</a:t>
            </a:r>
          </a:p>
          <a:p>
            <a:pPr lvl="1" eaLnBrk="1" hangingPunct="1"/>
            <a:r>
              <a:rPr lang="en-US" altLang="en-US" smtClean="0"/>
              <a:t>Tides can resonate across a basin, shape of the margins can affect the rhythm</a:t>
            </a: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21176"/>
            <a:ext cx="730408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845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Tidal Patterns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Diurnal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One high and one low tide each (lunar) 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Semidiurnal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Two high and two low tides of about the same height daily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Characteristics of both diurnal and semidiurnal with successive high and/or low tides having significantly different heights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356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Cork in the disturbance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How does the cork move?</a:t>
            </a:r>
          </a:p>
        </p:txBody>
      </p:sp>
    </p:spTree>
    <p:extLst>
      <p:ext uri="{BB962C8B-B14F-4D97-AF65-F5344CB8AC3E}">
        <p14:creationId xmlns:p14="http://schemas.microsoft.com/office/powerpoint/2010/main" val="11479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90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Tidal Patterns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76400"/>
            <a:ext cx="84582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53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FG09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8001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6075364" y="1066800"/>
            <a:ext cx="4592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5"/>
              </a:buBlip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hlinkClick r:id="rId6"/>
              </a:rPr>
              <a:t>http://tidesandcurrents.noaa.gov/station_retrieve.shtml?type=Tide+Data</a:t>
            </a:r>
            <a:endParaRPr lang="en-US" altLang="en-US" sz="12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36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Monthly Tidal Curves</a:t>
            </a:r>
          </a:p>
        </p:txBody>
      </p:sp>
      <p:pic>
        <p:nvPicPr>
          <p:cNvPr id="23555" name="Picture 6" descr="FG09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1"/>
            <a:ext cx="79248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Tidal Range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Varies with the shape of the basin</a:t>
            </a:r>
          </a:p>
          <a:p>
            <a:pPr eaLnBrk="1" hangingPunct="1"/>
            <a:r>
              <a:rPr lang="en-US" altLang="en-US" smtClean="0"/>
              <a:t>Extremes develop where inlets focus tidal energy and</a:t>
            </a:r>
          </a:p>
          <a:p>
            <a:pPr eaLnBrk="1" hangingPunct="1"/>
            <a:r>
              <a:rPr lang="en-US" altLang="en-US" smtClean="0"/>
              <a:t>Water resonates at frequency of tidal cycle</a:t>
            </a:r>
          </a:p>
        </p:txBody>
      </p:sp>
    </p:spTree>
    <p:extLst>
      <p:ext uri="{BB962C8B-B14F-4D97-AF65-F5344CB8AC3E}">
        <p14:creationId xmlns:p14="http://schemas.microsoft.com/office/powerpoint/2010/main" val="335490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Bay of Fundy: Site of the World’s Largest Tidal Range 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3581400" cy="4267200"/>
          </a:xfrm>
        </p:spPr>
        <p:txBody>
          <a:bodyPr/>
          <a:lstStyle/>
          <a:p>
            <a:pPr eaLnBrk="1" hangingPunct="1"/>
            <a:r>
              <a:rPr lang="en-US" altLang="en-US" smtClean="0"/>
              <a:t>Tidal energy is focused by shape and shallowness of bay</a:t>
            </a:r>
          </a:p>
          <a:p>
            <a:pPr eaLnBrk="1" hangingPunct="1"/>
            <a:r>
              <a:rPr lang="en-US" altLang="en-US" smtClean="0"/>
              <a:t>Maximum spring tidal range in Minas Basin = 17 meters (56 feet)</a:t>
            </a:r>
          </a:p>
        </p:txBody>
      </p:sp>
      <p:pic>
        <p:nvPicPr>
          <p:cNvPr id="25604" name="Picture 8" descr="C:\Documents and Settings\ttasneem\Desktop\Waves and Tides\sep280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01888"/>
            <a:ext cx="54864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372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Bay of Fundy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462338"/>
            <a:ext cx="45196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4419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193926" y="5984876"/>
            <a:ext cx="7251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6"/>
              </a:buBlip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7"/>
              </a:rPr>
              <a:t>http://faculty.gg.uwyo.edu/heller/SedMovs/bayofun1.htm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7356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Causes Waves?</a:t>
            </a:r>
          </a:p>
        </p:txBody>
      </p:sp>
      <p:sp>
        <p:nvSpPr>
          <p:cNvPr id="819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smtClean="0"/>
              <a:t>Waves are created by releases of energy (disturbances) including:</a:t>
            </a:r>
          </a:p>
          <a:p>
            <a:pPr lvl="1" eaLnBrk="1" hangingPunct="1"/>
            <a:r>
              <a:rPr lang="en-US" altLang="en-US" smtClean="0"/>
              <a:t>Wind</a:t>
            </a:r>
          </a:p>
          <a:p>
            <a:pPr lvl="1" eaLnBrk="1" hangingPunct="1"/>
            <a:r>
              <a:rPr lang="en-US" altLang="en-US" smtClean="0"/>
              <a:t>Movement of fluids of different densities</a:t>
            </a:r>
          </a:p>
          <a:p>
            <a:pPr lvl="1" eaLnBrk="1" hangingPunct="1"/>
            <a:r>
              <a:rPr lang="en-US" altLang="en-US" smtClean="0"/>
              <a:t>Mass movement into the ocean (splash waves)</a:t>
            </a:r>
          </a:p>
          <a:p>
            <a:pPr lvl="1" eaLnBrk="1" hangingPunct="1"/>
            <a:r>
              <a:rPr lang="en-US" altLang="en-US" smtClean="0"/>
              <a:t>Underwater sea floor movement (tsunami)</a:t>
            </a:r>
          </a:p>
          <a:p>
            <a:pPr lvl="1" eaLnBrk="1" hangingPunct="1"/>
            <a:r>
              <a:rPr lang="en-US" altLang="en-US" smtClean="0"/>
              <a:t>Pull of the moon and sun (tides)</a:t>
            </a:r>
          </a:p>
          <a:p>
            <a:pPr lvl="1" eaLnBrk="1" hangingPunct="1"/>
            <a:r>
              <a:rPr lang="en-US" altLang="en-US" smtClean="0"/>
              <a:t>Human activities</a:t>
            </a:r>
          </a:p>
        </p:txBody>
      </p:sp>
    </p:spTree>
    <p:extLst>
      <p:ext uri="{BB962C8B-B14F-4D97-AF65-F5344CB8AC3E}">
        <p14:creationId xmlns:p14="http://schemas.microsoft.com/office/powerpoint/2010/main" val="39558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D:\CH08\FG08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4" y="1676400"/>
            <a:ext cx="4448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600"/>
              <a:t>Most Ocean Waves Are Wind-generated</a:t>
            </a:r>
          </a:p>
        </p:txBody>
      </p:sp>
    </p:spTree>
    <p:extLst>
      <p:ext uri="{BB962C8B-B14F-4D97-AF65-F5344CB8AC3E}">
        <p14:creationId xmlns:p14="http://schemas.microsoft.com/office/powerpoint/2010/main" val="32018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3600"/>
              <a:t>Anatomy of a Wave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Crest- </a:t>
            </a:r>
            <a:r>
              <a:rPr lang="en-US" altLang="en-US" sz="2800"/>
              <a:t>maximum elevation about still water level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Trough- </a:t>
            </a:r>
            <a:r>
              <a:rPr lang="en-US" altLang="en-US" sz="2800"/>
              <a:t>max depression below still water level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Wavelength (L)- </a:t>
            </a:r>
            <a:r>
              <a:rPr lang="en-US" altLang="en-US" sz="2800"/>
              <a:t>crest to crest, or trough to trough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Height (H)- </a:t>
            </a:r>
            <a:r>
              <a:rPr lang="en-US" altLang="en-US" sz="2800"/>
              <a:t>vertical distance</a:t>
            </a:r>
            <a:r>
              <a:rPr lang="en-US" altLang="en-US" smtClean="0"/>
              <a:t> </a:t>
            </a:r>
            <a:r>
              <a:rPr lang="en-US" altLang="en-US" sz="2800"/>
              <a:t>crest to trough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Amplitude- </a:t>
            </a:r>
            <a:r>
              <a:rPr lang="en-US" altLang="en-US" sz="2800"/>
              <a:t>H/2, still water to crest or trough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Period (T) - </a:t>
            </a:r>
            <a:r>
              <a:rPr lang="en-US" altLang="en-US" sz="2800"/>
              <a:t>time for one wavelength to pass a point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Frequency – </a:t>
            </a:r>
            <a:r>
              <a:rPr lang="en-US" altLang="en-US" sz="2800"/>
              <a:t>number of wave crests passing a point in 1 second</a:t>
            </a:r>
          </a:p>
        </p:txBody>
      </p:sp>
    </p:spTree>
    <p:extLst>
      <p:ext uri="{BB962C8B-B14F-4D97-AF65-F5344CB8AC3E}">
        <p14:creationId xmlns:p14="http://schemas.microsoft.com/office/powerpoint/2010/main" val="7484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772400" cy="704850"/>
          </a:xfrm>
        </p:spPr>
        <p:txBody>
          <a:bodyPr/>
          <a:lstStyle/>
          <a:p>
            <a:pPr eaLnBrk="1" hangingPunct="1"/>
            <a:r>
              <a:rPr lang="en-US" altLang="en-US" smtClean="0"/>
              <a:t>Anatomy of a Wave</a:t>
            </a:r>
          </a:p>
        </p:txBody>
      </p:sp>
      <p:pic>
        <p:nvPicPr>
          <p:cNvPr id="11267" name="Picture 3" descr="&#10;GAR2e0902.jpg                                                  000712FEChunga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5943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Wave Characteristics and Terminology (Continued)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2590800"/>
            <a:ext cx="7848600" cy="3810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Period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) = the </a:t>
            </a:r>
            <a:r>
              <a:rPr lang="en-US" altLang="en-US" dirty="0" smtClean="0">
                <a:cs typeface="Times New Roman" panose="02020603050405020304" pitchFamily="18" charset="0"/>
              </a:rPr>
              <a:t>time it takes one full wave—one wavelength—to pass a fixed position 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010150" y="32146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1693"/>
              </p:ext>
            </p:extLst>
          </p:nvPr>
        </p:nvGraphicFramePr>
        <p:xfrm>
          <a:off x="2155825" y="2776538"/>
          <a:ext cx="71961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412720" imgH="203040" progId="Equation.3">
                  <p:embed/>
                </p:oleObj>
              </mc:Choice>
              <mc:Fallback>
                <p:oleObj name="Equation" r:id="rId3" imgW="241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2776538"/>
                        <a:ext cx="7196138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5500688" y="32337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937528"/>
              </p:ext>
            </p:extLst>
          </p:nvPr>
        </p:nvGraphicFramePr>
        <p:xfrm>
          <a:off x="2930525" y="3462338"/>
          <a:ext cx="61277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3462338"/>
                        <a:ext cx="612775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3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How do </a:t>
            </a:r>
            <a:r>
              <a:rPr lang="en-US" altLang="en-US" b="0" smtClean="0">
                <a:solidFill>
                  <a:schemeClr val="bg1"/>
                </a:solidFill>
              </a:rPr>
              <a:t>waves </a:t>
            </a:r>
            <a:r>
              <a:rPr lang="en-US" altLang="en-US" b="0" smtClean="0">
                <a:solidFill>
                  <a:schemeClr val="bg1"/>
                </a:solidFill>
                <a:hlinkClick r:id="rId3"/>
              </a:rPr>
              <a:t>move</a:t>
            </a:r>
            <a:r>
              <a:rPr lang="en-US" altLang="en-US" b="0" smtClean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1. The direction of propagation of wave, that is, the direction in which the disturbance travels.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2. The disturbance is transferred due to the oscillation of the particles of the medium involved. The direction of these oscillations is the second direction.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24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CC"/>
      </a:hlink>
      <a:folHlink>
        <a:srgbClr val="B2B2B2"/>
      </a:folHlink>
    </a:clrScheme>
    <a:fontScheme name="Oce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ea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e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1064</Words>
  <Application>Microsoft Office PowerPoint</Application>
  <PresentationFormat>Widescreen</PresentationFormat>
  <Paragraphs>164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Wingdings 3</vt:lpstr>
      <vt:lpstr>Ocean</vt:lpstr>
      <vt:lpstr>Microsoft Equation 3.0</vt:lpstr>
      <vt:lpstr>Microsoft Equation</vt:lpstr>
      <vt:lpstr>Waves and Water Dynamics</vt:lpstr>
      <vt:lpstr>Pebble in Still Water</vt:lpstr>
      <vt:lpstr>Cork in the disturbance</vt:lpstr>
      <vt:lpstr>What Causes Waves?</vt:lpstr>
      <vt:lpstr>Most Ocean Waves Are Wind-generated</vt:lpstr>
      <vt:lpstr>Anatomy of a Wave</vt:lpstr>
      <vt:lpstr>Anatomy of a Wave</vt:lpstr>
      <vt:lpstr>Wave Characteristics and Terminology (Continued)</vt:lpstr>
      <vt:lpstr>How do waves move? </vt:lpstr>
      <vt:lpstr>Types of Progressive Waves</vt:lpstr>
      <vt:lpstr>Circular Orbital Motion</vt:lpstr>
      <vt:lpstr>Orbital Motion in Waves</vt:lpstr>
      <vt:lpstr>Tides</vt:lpstr>
      <vt:lpstr>What Causes Tides?</vt:lpstr>
      <vt:lpstr>Tides</vt:lpstr>
      <vt:lpstr>Gravitational Forces on Earth Due to the Moon</vt:lpstr>
      <vt:lpstr>Resultant Forces</vt:lpstr>
      <vt:lpstr>Tidal Bulges</vt:lpstr>
      <vt:lpstr>Tidal Bulges</vt:lpstr>
      <vt:lpstr>The Lunar Day</vt:lpstr>
      <vt:lpstr>Add the Sun</vt:lpstr>
      <vt:lpstr>Relative Sizes and Distances on Earth, Moon, and Sun</vt:lpstr>
      <vt:lpstr>The Monthly Tidal Cycle (29½ Days)</vt:lpstr>
      <vt:lpstr>Earth-Moon-Sun Positions</vt:lpstr>
      <vt:lpstr>Combined Tides</vt:lpstr>
      <vt:lpstr>Combined Tides</vt:lpstr>
      <vt:lpstr>Dynamic Theory of Tides</vt:lpstr>
      <vt:lpstr>Dynamic Theory of Tides</vt:lpstr>
      <vt:lpstr>Tidal Patterns</vt:lpstr>
      <vt:lpstr>Tidal Patterns</vt:lpstr>
      <vt:lpstr>PowerPoint Presentation</vt:lpstr>
      <vt:lpstr>Monthly Tidal Curves</vt:lpstr>
      <vt:lpstr>Tidal Range</vt:lpstr>
      <vt:lpstr>The Bay of Fundy: Site of the World’s Largest Tidal Range </vt:lpstr>
      <vt:lpstr>Bay of Fundy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and Water Dynamics</dc:title>
  <dc:creator>Tania Tasneem</dc:creator>
  <cp:lastModifiedBy>Tania Tasneem</cp:lastModifiedBy>
  <cp:revision>3</cp:revision>
  <dcterms:created xsi:type="dcterms:W3CDTF">2016-11-01T16:08:48Z</dcterms:created>
  <dcterms:modified xsi:type="dcterms:W3CDTF">2016-11-01T19:40:09Z</dcterms:modified>
</cp:coreProperties>
</file>